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9" r:id="rId4"/>
    <p:sldId id="260" r:id="rId5"/>
    <p:sldId id="271" r:id="rId6"/>
    <p:sldId id="263" r:id="rId7"/>
    <p:sldId id="266" r:id="rId8"/>
    <p:sldId id="264" r:id="rId9"/>
    <p:sldId id="265" r:id="rId10"/>
    <p:sldId id="262" r:id="rId11"/>
    <p:sldId id="270" r:id="rId12"/>
    <p:sldId id="261" r:id="rId13"/>
    <p:sldId id="257" r:id="rId14"/>
    <p:sldId id="258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94660"/>
  </p:normalViewPr>
  <p:slideViewPr>
    <p:cSldViewPr>
      <p:cViewPr varScale="1">
        <p:scale>
          <a:sx n="107" d="100"/>
          <a:sy n="10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27EFA8-A524-4A20-8CAE-9C2548BFF53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8E03FE-7C51-4DE5-812E-ED340BFA3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atwatcher.dyndns.tv/Dust/dustpar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atwatcher.dyndns.tv/html/live/sensor_graphs.html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satwatcher.dyndns.tv/html/live/onel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ken.waters@noa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Dust Detection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Ken Waters</a:t>
            </a:r>
          </a:p>
          <a:p>
            <a:r>
              <a:rPr lang="en-US" dirty="0" smtClean="0"/>
              <a:t>National Weather Service, Phoenix</a:t>
            </a:r>
          </a:p>
          <a:p>
            <a:r>
              <a:rPr lang="en-US" dirty="0" smtClean="0"/>
              <a:t>Dust Storm Workshop, Casa Grande</a:t>
            </a:r>
          </a:p>
          <a:p>
            <a:r>
              <a:rPr lang="en-US" dirty="0" smtClean="0"/>
              <a:t>March 19,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7005109" cy="52538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410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Communications to the server from the Raspberry Pi are done through a </a:t>
            </a:r>
            <a:r>
              <a:rPr lang="en-US" dirty="0" err="1" smtClean="0"/>
              <a:t>WiFi</a:t>
            </a:r>
            <a:r>
              <a:rPr lang="en-US" dirty="0" smtClean="0"/>
              <a:t> adapter so can be moved easily (up to ~100 feet).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7081309" cy="53109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– Field Version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4102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connection needed will be 12V power which can be supplied with an inexpensive </a:t>
            </a:r>
            <a:r>
              <a:rPr lang="en-US" dirty="0" err="1" smtClean="0"/>
              <a:t>microUSB</a:t>
            </a:r>
            <a:r>
              <a:rPr lang="en-US" dirty="0" smtClean="0"/>
              <a:t> connector plugged into a car or laptop USB connection.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2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" y="1600200"/>
            <a:ext cx="4484066" cy="3733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Project Hardware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38" y="3487219"/>
            <a:ext cx="4800600" cy="336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38" y="5410200"/>
            <a:ext cx="370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Arduino and Sensors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971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Raspberry Pi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detail at: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satwatcher.dyndns.tv/Dust/dustparts.html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br>
              <a:rPr lang="en-US" dirty="0" smtClean="0"/>
            </a:br>
            <a:r>
              <a:rPr lang="en-US" sz="3200" dirty="0" smtClean="0"/>
              <a:t>Cost: ~ $115.00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44" y="2701771"/>
            <a:ext cx="2322069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01771"/>
            <a:ext cx="2286244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data uploaded to the Internet:</a:t>
            </a:r>
          </a:p>
          <a:p>
            <a:pPr lvl="1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satwatcher.dyndns.tv/html/live/oneline</a:t>
            </a:r>
            <a:endParaRPr lang="en-US" sz="1600" dirty="0" smtClean="0"/>
          </a:p>
          <a:p>
            <a:pPr lvl="1"/>
            <a:r>
              <a:rPr lang="en-US" sz="1600" dirty="0"/>
              <a:t>Example: </a:t>
            </a:r>
            <a:r>
              <a:rPr lang="en-US" sz="1600" dirty="0" smtClean="0"/>
              <a:t>2014/03/18,12:49,12:49:39,955.951,10.00,23.00,966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dirty="0" err="1" smtClean="0"/>
              <a:t>Date,Time</a:t>
            </a:r>
            <a:r>
              <a:rPr lang="en-US" sz="1600" dirty="0" smtClean="0"/>
              <a:t> [MST],Time including seconds, dust value, RH, T, light)</a:t>
            </a:r>
          </a:p>
          <a:p>
            <a:r>
              <a:rPr lang="en-US" sz="1800" dirty="0" smtClean="0"/>
              <a:t>Graphics produced every 15 minutes</a:t>
            </a:r>
          </a:p>
          <a:p>
            <a:pPr lvl="1"/>
            <a:r>
              <a:rPr lang="en-US" sz="1600" dirty="0" smtClean="0"/>
              <a:t>Using </a:t>
            </a:r>
            <a:r>
              <a:rPr lang="en-US" sz="1600" dirty="0" err="1" smtClean="0"/>
              <a:t>GNUPlot</a:t>
            </a:r>
            <a:r>
              <a:rPr lang="en-US" sz="1600" dirty="0" smtClean="0"/>
              <a:t> on Linux servers</a:t>
            </a:r>
          </a:p>
          <a:p>
            <a:pPr lvl="1"/>
            <a:r>
              <a:rPr lang="en-US" sz="1600" dirty="0">
                <a:hlinkClick r:id="rId3"/>
              </a:rPr>
              <a:t>http://satwatcher.dyndns.tv/html/live/sensor_graphs.html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Setup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" y="4638291"/>
            <a:ext cx="2252738" cy="18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02" y="4639772"/>
            <a:ext cx="221065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75" y="4638290"/>
            <a:ext cx="2253898" cy="18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73" y="4639772"/>
            <a:ext cx="229076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Capture a live event (none since August 2013 in my location)</a:t>
            </a:r>
          </a:p>
          <a:p>
            <a:r>
              <a:rPr lang="en-US" dirty="0" smtClean="0"/>
              <a:t>Construct more systems (money and time permitting) and ensure full backups of software in order to be able to quickly set up a new system in the event of another hardware failure</a:t>
            </a:r>
          </a:p>
          <a:p>
            <a:r>
              <a:rPr lang="en-US" dirty="0" smtClean="0"/>
              <a:t>Deploy a field version (full system minus the live connection to server and Internet) in a test during a dust storm day, likely in Pinal County vicinity</a:t>
            </a:r>
          </a:p>
          <a:p>
            <a:r>
              <a:rPr lang="en-US" dirty="0" smtClean="0"/>
              <a:t>Construct more systems and set up with voluntary spotters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Future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968348"/>
            <a:ext cx="7745505" cy="3877815"/>
          </a:xfrm>
        </p:spPr>
        <p:txBody>
          <a:bodyPr/>
          <a:lstStyle/>
          <a:p>
            <a:r>
              <a:rPr lang="en-US" dirty="0" smtClean="0"/>
              <a:t>Ken Waters</a:t>
            </a:r>
          </a:p>
          <a:p>
            <a:r>
              <a:rPr lang="en-US" dirty="0" smtClean="0"/>
              <a:t>Warning Coordination Meteorologist</a:t>
            </a:r>
          </a:p>
          <a:p>
            <a:r>
              <a:rPr lang="en-US" dirty="0" smtClean="0"/>
              <a:t>National Weather Service, Phoenix</a:t>
            </a:r>
          </a:p>
          <a:p>
            <a:endParaRPr lang="en-US" dirty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ken.waters@noaa.gov</a:t>
            </a:r>
            <a:endParaRPr lang="en-US" dirty="0" smtClean="0"/>
          </a:p>
          <a:p>
            <a:r>
              <a:rPr lang="en-US" dirty="0" smtClean="0"/>
              <a:t>Phone: 602-275-7002 x 223</a:t>
            </a:r>
            <a:endParaRPr lang="en-US" dirty="0"/>
          </a:p>
          <a:p>
            <a:r>
              <a:rPr lang="en-US" dirty="0" smtClean="0"/>
              <a:t>Twitter: @</a:t>
            </a:r>
            <a:r>
              <a:rPr lang="en-US" dirty="0" err="1" smtClean="0"/>
              <a:t>wxphx</a:t>
            </a:r>
            <a:r>
              <a:rPr lang="en-US" dirty="0" smtClean="0"/>
              <a:t> and @</a:t>
            </a:r>
            <a:r>
              <a:rPr lang="en-US" dirty="0" err="1" smtClean="0"/>
              <a:t>PHX_innovations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098" name="Picture 2" descr="C:\Users\ken.waters\Desktop\Sort\New folder\315772_2031336587552_1765091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2034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6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PROBLEM:  Blowing dust can quickly reduce visibility to zero, creating dangerous driving conditions in Arizona</a:t>
            </a:r>
          </a:p>
          <a:p>
            <a:pPr lvl="1"/>
            <a:r>
              <a:rPr lang="en-US" dirty="0" smtClean="0"/>
              <a:t>Many incidents are difficult to predict (e.g., small-scale dust “channel” events)</a:t>
            </a:r>
          </a:p>
          <a:p>
            <a:pPr lvl="1"/>
            <a:r>
              <a:rPr lang="en-US" dirty="0" smtClean="0"/>
              <a:t>Few sources of observations (expensive to install and maintain, typically not situated near dust storm source regions)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SOLUTION: Design a very inexpensive network of dust particulate sensors.</a:t>
            </a:r>
          </a:p>
          <a:p>
            <a:pPr lvl="1"/>
            <a:r>
              <a:rPr lang="en-US" dirty="0" smtClean="0"/>
              <a:t>Report in near-real-time to the “cloud”.</a:t>
            </a:r>
          </a:p>
          <a:p>
            <a:pPr lvl="1"/>
            <a:r>
              <a:rPr lang="en-US" dirty="0" smtClean="0"/>
              <a:t>Potentially use as an alerting device for responders and the National Weather Service.</a:t>
            </a:r>
          </a:p>
          <a:p>
            <a:pPr lvl="1"/>
            <a:r>
              <a:rPr lang="en-US" dirty="0" smtClean="0"/>
              <a:t>Cost is about $100 each installation.</a:t>
            </a:r>
          </a:p>
          <a:p>
            <a:pPr lvl="1"/>
            <a:r>
              <a:rPr lang="en-US" dirty="0" smtClean="0"/>
              <a:t>Point is to not focus on the precise measurement values but rather simply on the detection of the onset of the event.</a:t>
            </a:r>
          </a:p>
          <a:p>
            <a:pPr lvl="1"/>
            <a:r>
              <a:rPr lang="en-US" dirty="0" smtClean="0"/>
              <a:t>Low cost makes it more practical to populate a large network with much higher spatial resolution than could be achieved with much more expensive hardware.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8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549153" cy="43810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2013 Dust Storm Workshop</a:t>
            </a:r>
          </a:p>
          <a:p>
            <a:pPr lvl="1"/>
            <a:r>
              <a:rPr lang="en-US" dirty="0" smtClean="0"/>
              <a:t>Project idea was floated to combine low-cost development platforms with low-cost environmental sensors which can send indications of dust conditions in real-time up to the “cloud”</a:t>
            </a:r>
          </a:p>
          <a:p>
            <a:r>
              <a:rPr lang="en-US" dirty="0" smtClean="0"/>
              <a:t>2013 Initial Results</a:t>
            </a:r>
          </a:p>
          <a:p>
            <a:pPr lvl="1"/>
            <a:r>
              <a:rPr lang="en-US" dirty="0" smtClean="0"/>
              <a:t>Only two dust events (both during the monsoon season) caught while sensor was activated</a:t>
            </a:r>
          </a:p>
          <a:p>
            <a:pPr lvl="2"/>
            <a:r>
              <a:rPr lang="en-US" dirty="0" smtClean="0"/>
              <a:t>Both times the sensor showed immediate spike with a graduated fall back to normal levels after 20-30 minutes</a:t>
            </a:r>
          </a:p>
          <a:p>
            <a:pPr lvl="1"/>
            <a:r>
              <a:rPr lang="en-US" dirty="0" smtClean="0"/>
              <a:t>Unfortunately a hard disk failure in September 2013 led to loss of the captured raw data sets</a:t>
            </a:r>
          </a:p>
          <a:p>
            <a:pPr lvl="1"/>
            <a:r>
              <a:rPr lang="en-US" dirty="0" smtClean="0"/>
              <a:t>Second installation set up in January 2014 but was stopped with the failure of an SD card in the Raspberry Pi platform.</a:t>
            </a:r>
          </a:p>
          <a:p>
            <a:pPr lvl="1"/>
            <a:r>
              <a:rPr lang="en-US" dirty="0" smtClean="0"/>
              <a:t>LESSONS LEARNED:  back up all software and scripts on a recurring basis and on a different platform; document the process carefully; save off data sets on a regular basis;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49" y="2119867"/>
            <a:ext cx="241674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two hardware failures (Sept 2013 and Mar 2013) another real-time sensor was set up in mid-March 2014.</a:t>
            </a:r>
          </a:p>
          <a:p>
            <a:r>
              <a:rPr lang="en-US" dirty="0" smtClean="0"/>
              <a:t>Now have added two additional sensors to detect Temperature, Relative Humidity, and optical levels</a:t>
            </a:r>
          </a:p>
          <a:p>
            <a:pPr lvl="1"/>
            <a:r>
              <a:rPr lang="en-US" dirty="0" smtClean="0"/>
              <a:t>A Davis Instruments Vantage Pro 2 home weather station has logged numerous dust wall events and has been most responsive with immediate drops in temperature and increase in RH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6234953" cy="3877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Low-cost platforms that easily interface with the environment </a:t>
            </a:r>
          </a:p>
          <a:p>
            <a:r>
              <a:rPr lang="en-US" dirty="0" smtClean="0"/>
              <a:t>Arduino</a:t>
            </a:r>
          </a:p>
          <a:p>
            <a:pPr lvl="1"/>
            <a:r>
              <a:rPr lang="en-US" dirty="0" smtClean="0"/>
              <a:t>Single board microcontroller providing analog and digital inputs and outputs</a:t>
            </a:r>
          </a:p>
          <a:p>
            <a:r>
              <a:rPr lang="en-US" dirty="0" smtClean="0"/>
              <a:t>Raspberry Pi</a:t>
            </a:r>
          </a:p>
          <a:p>
            <a:pPr lvl="1"/>
            <a:r>
              <a:rPr lang="en-US" dirty="0" smtClean="0"/>
              <a:t>Single board Linux-based computer</a:t>
            </a:r>
          </a:p>
          <a:p>
            <a:r>
              <a:rPr lang="en-US" dirty="0" smtClean="0"/>
              <a:t>Both devices have gained tremendous interest from experimenters </a:t>
            </a:r>
            <a:r>
              <a:rPr lang="en-US" smtClean="0"/>
              <a:t>and developers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“Maker Movement”</a:t>
            </a:r>
            <a:endParaRPr lang="en-US" dirty="0"/>
          </a:p>
        </p:txBody>
      </p:sp>
      <p:pic>
        <p:nvPicPr>
          <p:cNvPr id="1026" name="Picture 2" descr="Arduino A000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2286000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spberry Pi Model B 512MB 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2133600" cy="16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1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3948953" cy="3877815"/>
          </a:xfrm>
        </p:spPr>
        <p:txBody>
          <a:bodyPr/>
          <a:lstStyle/>
          <a:p>
            <a:r>
              <a:rPr lang="en-US" dirty="0" smtClean="0"/>
              <a:t>Shinyei PPD42NS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Sensors</a:t>
            </a:r>
            <a:br>
              <a:rPr lang="en-US" dirty="0" smtClean="0"/>
            </a:br>
            <a:r>
              <a:rPr lang="en-US" sz="3600" dirty="0" smtClean="0"/>
              <a:t>Two low-cost options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331563" y="2286000"/>
            <a:ext cx="3948953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Sharp GP2Y1010AU0F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917594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https://www.sparkfun.com/products/9689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48" y="2782840"/>
            <a:ext cx="4777666" cy="27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1" y="2800595"/>
            <a:ext cx="3048000" cy="2916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248400"/>
            <a:ext cx="4102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Source: http://www.seeedstudio.com/wiki/Grove_-_Dust_Sensor</a:t>
            </a:r>
          </a:p>
        </p:txBody>
      </p:sp>
    </p:spTree>
    <p:extLst>
      <p:ext uri="{BB962C8B-B14F-4D97-AF65-F5344CB8AC3E}">
        <p14:creationId xmlns:p14="http://schemas.microsoft.com/office/powerpoint/2010/main" val="22398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Sensor #1:Shinyei PPD42NS</a:t>
            </a:r>
            <a:endParaRPr lang="en-US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335"/>
            <a:ext cx="5029200" cy="17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45741"/>
            <a:ext cx="5061953" cy="178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916091"/>
            <a:ext cx="594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http://www.howmuchsnow.com/arduino/airquality/grovedust/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24384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Produces digital output of both PM2.5 and PM10 particulate </a:t>
            </a:r>
            <a:r>
              <a:rPr lang="en-US" dirty="0"/>
              <a:t>(</a:t>
            </a:r>
            <a:r>
              <a:rPr lang="en-US" dirty="0" err="1"/>
              <a:t>microg</a:t>
            </a:r>
            <a:r>
              <a:rPr lang="en-US" dirty="0"/>
              <a:t>/m3)</a:t>
            </a:r>
          </a:p>
        </p:txBody>
      </p:sp>
    </p:spTree>
    <p:extLst>
      <p:ext uri="{BB962C8B-B14F-4D97-AF65-F5344CB8AC3E}">
        <p14:creationId xmlns:p14="http://schemas.microsoft.com/office/powerpoint/2010/main" val="318135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58000" cy="48863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Shinyei PPD</a:t>
            </a:r>
            <a:br>
              <a:rPr lang="en-US" dirty="0" smtClean="0"/>
            </a:br>
            <a:r>
              <a:rPr lang="en-US" sz="2800" dirty="0" smtClean="0"/>
              <a:t>(aka Grove)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488668"/>
            <a:ext cx="754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 Shinyei:  https</a:t>
            </a:r>
            <a:r>
              <a:rPr lang="en-US" sz="1100" dirty="0"/>
              <a:t>://mega.co.nz/#!FdRlBDrI!FL6eGF5GsjK5So81OI_DXvv0G3LxJfZyFmmjTn8LFGc</a:t>
            </a:r>
          </a:p>
        </p:txBody>
      </p:sp>
    </p:spTree>
    <p:extLst>
      <p:ext uri="{BB962C8B-B14F-4D97-AF65-F5344CB8AC3E}">
        <p14:creationId xmlns:p14="http://schemas.microsoft.com/office/powerpoint/2010/main" val="87442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921138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Sensor #2: Sharp GP2Y1010AU0F</a:t>
            </a:r>
            <a:endParaRPr lang="en-US" sz="3600" dirty="0"/>
          </a:p>
        </p:txBody>
      </p:sp>
      <p:pic>
        <p:nvPicPr>
          <p:cNvPr id="3074" name="Picture 2" descr="http://1.bp.blogspot.com/-R_QgqcHZtKo/UaazmHhnIRI/AAAAAAAABKQ/KLB8opa43b0/s640/dusduino+pr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2486025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350212"/>
            <a:ext cx="6577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http://www.mentalmunition.com/2013/05/dustduino-plan-to-crowdsource.html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2439" y="26670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Produces </a:t>
            </a:r>
            <a:r>
              <a:rPr lang="en-US" dirty="0" err="1" smtClean="0"/>
              <a:t>analogl</a:t>
            </a:r>
            <a:r>
              <a:rPr lang="en-US" dirty="0" smtClean="0"/>
              <a:t> output of both PM2.5 and PM10 particulate (</a:t>
            </a:r>
            <a:r>
              <a:rPr lang="en-US" dirty="0" err="1" smtClean="0"/>
              <a:t>microg</a:t>
            </a:r>
            <a:r>
              <a:rPr lang="en-US" dirty="0" smtClean="0"/>
              <a:t>/m3)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80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1196</TotalTime>
  <Words>726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Dust Detection Project</vt:lpstr>
      <vt:lpstr>Concept</vt:lpstr>
      <vt:lpstr>History</vt:lpstr>
      <vt:lpstr>2014 Update</vt:lpstr>
      <vt:lpstr>The “Maker Movement”</vt:lpstr>
      <vt:lpstr>Dust Sensors Two low-cost options</vt:lpstr>
      <vt:lpstr>Sensor #1:Shinyei PPD42NS</vt:lpstr>
      <vt:lpstr>Shinyei PPD (aka Grove)</vt:lpstr>
      <vt:lpstr>Sensor #2: Sharp GP2Y1010AU0F</vt:lpstr>
      <vt:lpstr>Block Diagram</vt:lpstr>
      <vt:lpstr>Block Diagram – Field Version</vt:lpstr>
      <vt:lpstr>Dust Project Hardware</vt:lpstr>
      <vt:lpstr>Components Cost: ~ $115.00</vt:lpstr>
      <vt:lpstr>Current Setup</vt:lpstr>
      <vt:lpstr>Near-Term Future Plans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Detection Project</dc:title>
  <dc:creator>Ken Waters</dc:creator>
  <cp:lastModifiedBy>Ken Waters</cp:lastModifiedBy>
  <cp:revision>24</cp:revision>
  <dcterms:created xsi:type="dcterms:W3CDTF">2014-02-10T19:05:01Z</dcterms:created>
  <dcterms:modified xsi:type="dcterms:W3CDTF">2014-03-19T13:41:48Z</dcterms:modified>
</cp:coreProperties>
</file>