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9" r:id="rId2"/>
    <p:sldId id="445" r:id="rId3"/>
    <p:sldId id="446" r:id="rId4"/>
    <p:sldId id="447" r:id="rId5"/>
    <p:sldId id="472" r:id="rId6"/>
    <p:sldId id="436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A3E3"/>
    <a:srgbClr val="FF9900"/>
    <a:srgbClr val="AEDEF6"/>
    <a:srgbClr val="ABCDF5"/>
    <a:srgbClr val="83B2E5"/>
    <a:srgbClr val="A6C7EC"/>
    <a:srgbClr val="BFBFD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15" autoAdjust="0"/>
  </p:normalViewPr>
  <p:slideViewPr>
    <p:cSldViewPr>
      <p:cViewPr>
        <p:scale>
          <a:sx n="88" d="100"/>
          <a:sy n="88" d="100"/>
        </p:scale>
        <p:origin x="-55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rlx.ops@noaa.gov" TargetMode="External"/><Relationship Id="rId1" Type="http://schemas.openxmlformats.org/officeDocument/2006/relationships/hyperlink" Target="http://www.weather.gov/rlx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NWSCharlestonWV" TargetMode="External"/><Relationship Id="rId2" Type="http://schemas.openxmlformats.org/officeDocument/2006/relationships/hyperlink" Target="https://twitter.com/NWSCharlestonWV" TargetMode="External"/><Relationship Id="rId1" Type="http://schemas.openxmlformats.org/officeDocument/2006/relationships/hyperlink" Target="https://www.facebook.com/NWSCharlestonWV/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hyperlink" Target="http://www.weather.gov/rlx" TargetMode="External"/><Relationship Id="rId5" Type="http://schemas.openxmlformats.org/officeDocument/2006/relationships/image" Target="../media/image17.png"/><Relationship Id="rId4" Type="http://schemas.openxmlformats.org/officeDocument/2006/relationships/hyperlink" Target="mailto:rlx.ops@noaa.gov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WSCharlestonWV" TargetMode="External"/><Relationship Id="rId2" Type="http://schemas.openxmlformats.org/officeDocument/2006/relationships/image" Target="../media/image18.png"/><Relationship Id="rId1" Type="http://schemas.openxmlformats.org/officeDocument/2006/relationships/hyperlink" Target="https://www.facebook.com/NWSCharlestonWV/" TargetMode="Externa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user/NWSCharlestonWV" TargetMode="External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DB3BA-6FD0-4C3F-A44A-09F3B5B7CC9E}" type="doc">
      <dgm:prSet loTypeId="urn:microsoft.com/office/officeart/2005/8/layout/vList3" loCatId="picture" qsTypeId="urn:microsoft.com/office/officeart/2005/8/quickstyle/simple2" qsCatId="simple" csTypeId="urn:microsoft.com/office/officeart/2005/8/colors/accent5_1" csCatId="accent5" phldr="1"/>
      <dgm:spPr/>
    </dgm:pt>
    <dgm:pt modelId="{2F38F1B1-2371-4363-B044-FC246518BA0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Web: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www.weather.gov/rlx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EF69D5F-8C97-43AB-9230-2061E3F3C84C}" type="parTrans" cxnId="{3EC82F95-EBF3-4623-BE29-E89614C04E7F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800C9B8-FCB5-48F3-AC3B-A9304E6AAD2B}" type="sibTrans" cxnId="{3EC82F95-EBF3-4623-BE29-E89614C04E7F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1E4A3E35-81E8-4BF4-BEA5-52ED59CB788A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E-mail: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2"/>
          </a:endParaRP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2"/>
            </a:rPr>
            <a:t>rlx.ops@noaa.gov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06C1C0-67D4-4524-A595-BD95B45DDF64}" type="parTrans" cxnId="{14F754B0-55D8-4E8A-ABF5-A3E4ACDA633A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2D6767F6-50BB-4CEF-8B19-EE85ED0F6309}" type="sibTrans" cxnId="{14F754B0-55D8-4E8A-ABF5-A3E4ACDA633A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BEAC21FA-35D0-4BD3-8B2E-0B065B8A390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Phone (public):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(304) 746-0180</a:t>
          </a:r>
          <a:endParaRPr lang="en-US" sz="9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37D7DA4-544B-41D7-8C69-3126E52684A0}" type="parTrans" cxnId="{2E5026BB-DEE9-4EC6-B4B0-CA89DB3F6485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7E66F7DE-AA4F-4B8A-A1E6-08031486D9F4}" type="sibTrans" cxnId="{2E5026BB-DEE9-4EC6-B4B0-CA89DB3F6485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34B794A-EA78-46E0-B904-9ED2D0BF9DD2}" type="pres">
      <dgm:prSet presAssocID="{364DB3BA-6FD0-4C3F-A44A-09F3B5B7CC9E}" presName="linearFlow" presStyleCnt="0">
        <dgm:presLayoutVars>
          <dgm:dir/>
          <dgm:resizeHandles val="exact"/>
        </dgm:presLayoutVars>
      </dgm:prSet>
      <dgm:spPr/>
    </dgm:pt>
    <dgm:pt modelId="{394A185D-1CEA-4A3C-9271-693DEC66F038}" type="pres">
      <dgm:prSet presAssocID="{2F38F1B1-2371-4363-B044-FC246518BA09}" presName="composite" presStyleCnt="0"/>
      <dgm:spPr/>
    </dgm:pt>
    <dgm:pt modelId="{0997C1CF-2E3F-46B4-9A26-8032EFB2FBA5}" type="pres">
      <dgm:prSet presAssocID="{2F38F1B1-2371-4363-B044-FC246518BA09}" presName="imgShp" presStyleLbl="fgImgPlace1" presStyleIdx="0" presStyleCnt="3" custScaleX="2000000" custScaleY="2000000" custLinFactX="-100000" custLinFactNeighborX="-123104" custLinFactNeighborY="-3871"/>
      <dgm:spPr>
        <a:blipFill dpi="0" rotWithShape="1">
          <a:blip xmlns:r="http://schemas.openxmlformats.org/officeDocument/2006/relationships" r:embed="rId3"/>
          <a:srcRect/>
          <a:stretch>
            <a:fillRect l="-52831" t="-41574" r="-46785" b="-41908"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6E105255-72AE-44A0-BB27-76B951F28BBF}" type="pres">
      <dgm:prSet presAssocID="{2F38F1B1-2371-4363-B044-FC246518BA09}" presName="txShp" presStyleLbl="node1" presStyleIdx="0" presStyleCnt="3" custScaleX="104164" custScaleY="1355527" custLinFactNeighborY="-131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284D26-24A9-4291-9209-F717E1A24B0F}" type="pres">
      <dgm:prSet presAssocID="{0800C9B8-FCB5-48F3-AC3B-A9304E6AAD2B}" presName="spacing" presStyleCnt="0"/>
      <dgm:spPr/>
    </dgm:pt>
    <dgm:pt modelId="{99385F60-F8A5-47FE-AB80-03BB07B692B1}" type="pres">
      <dgm:prSet presAssocID="{BEAC21FA-35D0-4BD3-8B2E-0B065B8A390D}" presName="composite" presStyleCnt="0"/>
      <dgm:spPr/>
    </dgm:pt>
    <dgm:pt modelId="{F6FFFAA5-0FB2-49CB-83F6-2D33C772BC0E}" type="pres">
      <dgm:prSet presAssocID="{BEAC21FA-35D0-4BD3-8B2E-0B065B8A390D}" presName="imgShp" presStyleLbl="fgImgPlace1" presStyleIdx="1" presStyleCnt="3" custScaleX="2000000" custScaleY="2000000" custLinFactX="-100000" custLinFactNeighborX="-149141"/>
      <dgm:spPr>
        <a:blipFill dpi="0" rotWithShape="1">
          <a:blip xmlns:r="http://schemas.openxmlformats.org/officeDocument/2006/relationships" r:embed="rId4"/>
          <a:srcRect/>
          <a:stretch>
            <a:fillRect l="-43648" t="-42342" r="-44420" b="-49395"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FAB1609F-3EC0-47B1-A38E-444F7B1ADA15}" type="pres">
      <dgm:prSet presAssocID="{BEAC21FA-35D0-4BD3-8B2E-0B065B8A390D}" presName="txShp" presStyleLbl="node1" presStyleIdx="1" presStyleCnt="3" custScaleX="104164" custScaleY="1355527" custLinFactNeighborY="-131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5A8946-8107-4F59-8CC2-C96F2E00B090}" type="pres">
      <dgm:prSet presAssocID="{7E66F7DE-AA4F-4B8A-A1E6-08031486D9F4}" presName="spacing" presStyleCnt="0"/>
      <dgm:spPr/>
    </dgm:pt>
    <dgm:pt modelId="{B87035C5-49C5-4072-B04F-04215511A11A}" type="pres">
      <dgm:prSet presAssocID="{1E4A3E35-81E8-4BF4-BEA5-52ED59CB788A}" presName="composite" presStyleCnt="0"/>
      <dgm:spPr/>
    </dgm:pt>
    <dgm:pt modelId="{BF5234E2-D6F1-441C-934B-CD6B6232833C}" type="pres">
      <dgm:prSet presAssocID="{1E4A3E35-81E8-4BF4-BEA5-52ED59CB788A}" presName="imgShp" presStyleLbl="fgImgPlace1" presStyleIdx="2" presStyleCnt="3" custScaleX="2000000" custScaleY="2000000" custLinFactX="-100000" custLinFactNeighborX="-149141" custLinFactNeighborY="3871"/>
      <dgm:spPr>
        <a:blipFill dpi="0" rotWithShape="1">
          <a:blip xmlns:r="http://schemas.openxmlformats.org/officeDocument/2006/relationships" r:embed="rId5"/>
          <a:srcRect/>
          <a:stretch>
            <a:fillRect l="-27135" t="-14482" r="-12311" b="-31386"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92C40919-C914-4510-96F2-75DCBB88C25D}" type="pres">
      <dgm:prSet presAssocID="{1E4A3E35-81E8-4BF4-BEA5-52ED59CB788A}" presName="txShp" presStyleLbl="node1" presStyleIdx="2" presStyleCnt="3" custScaleX="104164" custScaleY="1355527" custLinFactY="54497" custLinFactNeighborX="-25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4E3A871-1FC7-4B54-AAF5-BB9D28D8A4C5}" type="presOf" srcId="{1E4A3E35-81E8-4BF4-BEA5-52ED59CB788A}" destId="{92C40919-C914-4510-96F2-75DCBB88C25D}" srcOrd="0" destOrd="0" presId="urn:microsoft.com/office/officeart/2005/8/layout/vList3"/>
    <dgm:cxn modelId="{3EC82F95-EBF3-4623-BE29-E89614C04E7F}" srcId="{364DB3BA-6FD0-4C3F-A44A-09F3B5B7CC9E}" destId="{2F38F1B1-2371-4363-B044-FC246518BA09}" srcOrd="0" destOrd="0" parTransId="{CEF69D5F-8C97-43AB-9230-2061E3F3C84C}" sibTransId="{0800C9B8-FCB5-48F3-AC3B-A9304E6AAD2B}"/>
    <dgm:cxn modelId="{14F754B0-55D8-4E8A-ABF5-A3E4ACDA633A}" srcId="{364DB3BA-6FD0-4C3F-A44A-09F3B5B7CC9E}" destId="{1E4A3E35-81E8-4BF4-BEA5-52ED59CB788A}" srcOrd="2" destOrd="0" parTransId="{7906C1C0-67D4-4524-A595-BD95B45DDF64}" sibTransId="{2D6767F6-50BB-4CEF-8B19-EE85ED0F6309}"/>
    <dgm:cxn modelId="{2E5026BB-DEE9-4EC6-B4B0-CA89DB3F6485}" srcId="{364DB3BA-6FD0-4C3F-A44A-09F3B5B7CC9E}" destId="{BEAC21FA-35D0-4BD3-8B2E-0B065B8A390D}" srcOrd="1" destOrd="0" parTransId="{837D7DA4-544B-41D7-8C69-3126E52684A0}" sibTransId="{7E66F7DE-AA4F-4B8A-A1E6-08031486D9F4}"/>
    <dgm:cxn modelId="{F538CD6E-41D5-4DF1-AA70-6F24575911CE}" type="presOf" srcId="{364DB3BA-6FD0-4C3F-A44A-09F3B5B7CC9E}" destId="{034B794A-EA78-46E0-B904-9ED2D0BF9DD2}" srcOrd="0" destOrd="0" presId="urn:microsoft.com/office/officeart/2005/8/layout/vList3"/>
    <dgm:cxn modelId="{7B06E14A-BDBD-4589-92C3-E1387DD58BC0}" type="presOf" srcId="{BEAC21FA-35D0-4BD3-8B2E-0B065B8A390D}" destId="{FAB1609F-3EC0-47B1-A38E-444F7B1ADA15}" srcOrd="0" destOrd="0" presId="urn:microsoft.com/office/officeart/2005/8/layout/vList3"/>
    <dgm:cxn modelId="{C9844460-5F5F-4871-9C46-FB90E59464D0}" type="presOf" srcId="{2F38F1B1-2371-4363-B044-FC246518BA09}" destId="{6E105255-72AE-44A0-BB27-76B951F28BBF}" srcOrd="0" destOrd="0" presId="urn:microsoft.com/office/officeart/2005/8/layout/vList3"/>
    <dgm:cxn modelId="{E52EDD40-03D5-4C51-B694-A42AA4517BDD}" type="presParOf" srcId="{034B794A-EA78-46E0-B904-9ED2D0BF9DD2}" destId="{394A185D-1CEA-4A3C-9271-693DEC66F038}" srcOrd="0" destOrd="0" presId="urn:microsoft.com/office/officeart/2005/8/layout/vList3"/>
    <dgm:cxn modelId="{E5090470-EFB7-44D2-B872-240649858069}" type="presParOf" srcId="{394A185D-1CEA-4A3C-9271-693DEC66F038}" destId="{0997C1CF-2E3F-46B4-9A26-8032EFB2FBA5}" srcOrd="0" destOrd="0" presId="urn:microsoft.com/office/officeart/2005/8/layout/vList3"/>
    <dgm:cxn modelId="{8DB285A0-1837-4693-98C1-AF6DD01CAE10}" type="presParOf" srcId="{394A185D-1CEA-4A3C-9271-693DEC66F038}" destId="{6E105255-72AE-44A0-BB27-76B951F28BBF}" srcOrd="1" destOrd="0" presId="urn:microsoft.com/office/officeart/2005/8/layout/vList3"/>
    <dgm:cxn modelId="{5A95389C-7285-4A1F-99E2-76C4650826F7}" type="presParOf" srcId="{034B794A-EA78-46E0-B904-9ED2D0BF9DD2}" destId="{C5284D26-24A9-4291-9209-F717E1A24B0F}" srcOrd="1" destOrd="0" presId="urn:microsoft.com/office/officeart/2005/8/layout/vList3"/>
    <dgm:cxn modelId="{7AFF5987-A156-4119-BC00-323E9283E7DD}" type="presParOf" srcId="{034B794A-EA78-46E0-B904-9ED2D0BF9DD2}" destId="{99385F60-F8A5-47FE-AB80-03BB07B692B1}" srcOrd="2" destOrd="0" presId="urn:microsoft.com/office/officeart/2005/8/layout/vList3"/>
    <dgm:cxn modelId="{4F010867-F0F4-4041-B115-2C6972F8524C}" type="presParOf" srcId="{99385F60-F8A5-47FE-AB80-03BB07B692B1}" destId="{F6FFFAA5-0FB2-49CB-83F6-2D33C772BC0E}" srcOrd="0" destOrd="0" presId="urn:microsoft.com/office/officeart/2005/8/layout/vList3"/>
    <dgm:cxn modelId="{A1A74EB4-C10D-4471-A6AA-4677A441F5F3}" type="presParOf" srcId="{99385F60-F8A5-47FE-AB80-03BB07B692B1}" destId="{FAB1609F-3EC0-47B1-A38E-444F7B1ADA15}" srcOrd="1" destOrd="0" presId="urn:microsoft.com/office/officeart/2005/8/layout/vList3"/>
    <dgm:cxn modelId="{2A1FD97E-D7D5-4477-95C4-4950BA835B11}" type="presParOf" srcId="{034B794A-EA78-46E0-B904-9ED2D0BF9DD2}" destId="{855A8946-8107-4F59-8CC2-C96F2E00B090}" srcOrd="3" destOrd="0" presId="urn:microsoft.com/office/officeart/2005/8/layout/vList3"/>
    <dgm:cxn modelId="{0967B5E6-8B2C-408B-863A-1DB2960DD69C}" type="presParOf" srcId="{034B794A-EA78-46E0-B904-9ED2D0BF9DD2}" destId="{B87035C5-49C5-4072-B04F-04215511A11A}" srcOrd="4" destOrd="0" presId="urn:microsoft.com/office/officeart/2005/8/layout/vList3"/>
    <dgm:cxn modelId="{9AB2FD63-E0EB-4794-86D2-0DD50B15E744}" type="presParOf" srcId="{B87035C5-49C5-4072-B04F-04215511A11A}" destId="{BF5234E2-D6F1-441C-934B-CD6B6232833C}" srcOrd="0" destOrd="0" presId="urn:microsoft.com/office/officeart/2005/8/layout/vList3"/>
    <dgm:cxn modelId="{D5C7D0B7-C4CE-4560-A7E5-04DF02F1751A}" type="presParOf" srcId="{B87035C5-49C5-4072-B04F-04215511A11A}" destId="{92C40919-C914-4510-96F2-75DCBB88C2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DB3BA-6FD0-4C3F-A44A-09F3B5B7CC9E}" type="doc">
      <dgm:prSet loTypeId="urn:microsoft.com/office/officeart/2005/8/layout/vList3" loCatId="pictur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8F0CA99-51FF-4633-83CF-9C6B2B9EB62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Facebook:</a:t>
          </a:r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</a:p>
        <a:p>
          <a:pPr algn="ctr"/>
          <a:r>
            <a:rPr lang="en-US" sz="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  <a:r>
            <a:rPr lang="en-US" sz="9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NWSCharlestonWV</a:t>
          </a:r>
          <a:endParaRPr lang="en-US" sz="900" i="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E9D12EF-35B6-43DF-86E8-7AAF51BD9784}" type="parTrans" cxnId="{7BABCBA5-00E0-4211-AF06-B8F31DC6E902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210277BD-D8CB-4F68-A8E5-1272BAC19DEA}" type="sibTrans" cxnId="{7BABCBA5-00E0-4211-AF06-B8F31DC6E902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330C2452-09A5-4406-836A-4C4A32EADC5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Twitter:</a:t>
          </a:r>
          <a:r>
            <a:rPr lang="en-US" sz="90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u="none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2"/>
          </a:endParaRPr>
        </a:p>
        <a:p>
          <a:pPr algn="ctr"/>
          <a:r>
            <a:rPr lang="en-US" sz="9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2"/>
            </a:rPr>
            <a:t>NWSCharlestonWV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A17A50-1841-4BC6-ADD1-7BD561D5ED1B}" type="parTrans" cxnId="{65C53367-3369-4C37-9ABB-B93C6CF2CDE6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D9C96830-2C2A-4B07-9566-77FAD3B8F88C}" type="sibTrans" cxnId="{65C53367-3369-4C37-9ABB-B93C6CF2CDE6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A4BB0529-E857-4F45-9E11-DAE06F056F6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lin ang="0" scaled="1"/>
          <a:tileRect/>
        </a:gradFill>
        <a:ln>
          <a:solidFill>
            <a:schemeClr val="tx2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YouTube:</a:t>
          </a:r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3"/>
            </a:rPr>
            <a:t> </a:t>
          </a:r>
        </a:p>
        <a:p>
          <a:pPr algn="ctr"/>
          <a:r>
            <a:rPr lang="en-US" sz="9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3"/>
            </a:rPr>
            <a:t>NWSCharlestonWV</a:t>
          </a:r>
          <a:endParaRPr lang="en-US" sz="9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7375AD5-8FB8-4C4A-92E2-D53967DD349E}" type="parTrans" cxnId="{BD8357B2-0FED-47C7-896A-243144A800E9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9CDEFF8-9093-4608-A2C0-8D36044F02B7}" type="sibTrans" cxnId="{BD8357B2-0FED-47C7-896A-243144A800E9}">
      <dgm:prSet/>
      <dgm:spPr/>
      <dgm:t>
        <a:bodyPr/>
        <a:lstStyle/>
        <a:p>
          <a:pPr algn="r"/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034B794A-EA78-46E0-B904-9ED2D0BF9DD2}" type="pres">
      <dgm:prSet presAssocID="{364DB3BA-6FD0-4C3F-A44A-09F3B5B7CC9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3D3FE2-CEF4-46EA-9CDE-5419284C0B18}" type="pres">
      <dgm:prSet presAssocID="{08F0CA99-51FF-4633-83CF-9C6B2B9EB626}" presName="composite" presStyleCnt="0"/>
      <dgm:spPr/>
    </dgm:pt>
    <dgm:pt modelId="{93F93A5F-510A-46A8-8C9A-4A427EC1538F}" type="pres">
      <dgm:prSet presAssocID="{08F0CA99-51FF-4633-83CF-9C6B2B9EB626}" presName="imgShp" presStyleLbl="fgImgPlace1" presStyleIdx="0" presStyleCnt="3" custScaleX="2000000" custScaleY="2000000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BABFDA63-AA5A-41C0-9A21-2B1806210B34}" type="pres">
      <dgm:prSet presAssocID="{08F0CA99-51FF-4633-83CF-9C6B2B9EB626}" presName="txShp" presStyleLbl="node1" presStyleIdx="0" presStyleCnt="3" custScaleX="104164" custScaleY="13555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47699BD-8BCA-435C-A488-25A0D933EE1B}" type="pres">
      <dgm:prSet presAssocID="{210277BD-D8CB-4F68-A8E5-1272BAC19DEA}" presName="spacing" presStyleCnt="0"/>
      <dgm:spPr/>
    </dgm:pt>
    <dgm:pt modelId="{7B061DBC-3135-4E68-BDAF-457A9E90CCFF}" type="pres">
      <dgm:prSet presAssocID="{330C2452-09A5-4406-836A-4C4A32EADC57}" presName="composite" presStyleCnt="0"/>
      <dgm:spPr/>
    </dgm:pt>
    <dgm:pt modelId="{D80A0602-4078-44CF-AD18-561BBEF4C341}" type="pres">
      <dgm:prSet presAssocID="{330C2452-09A5-4406-836A-4C4A32EADC57}" presName="imgShp" presStyleLbl="fgImgPlace1" presStyleIdx="1" presStyleCnt="3" custScaleX="2000000" custScaleY="2000000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3E2D5E98-7391-427A-B793-753274B6D696}" type="pres">
      <dgm:prSet presAssocID="{330C2452-09A5-4406-836A-4C4A32EADC57}" presName="txShp" presStyleLbl="node1" presStyleIdx="1" presStyleCnt="3" custScaleX="104164" custScaleY="13555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91914B4-86B2-438C-883D-409F9207E183}" type="pres">
      <dgm:prSet presAssocID="{D9C96830-2C2A-4B07-9566-77FAD3B8F88C}" presName="spacing" presStyleCnt="0"/>
      <dgm:spPr/>
    </dgm:pt>
    <dgm:pt modelId="{764AF278-139D-445F-B6CF-4457EE3A4DDE}" type="pres">
      <dgm:prSet presAssocID="{A4BB0529-E857-4F45-9E11-DAE06F056F6C}" presName="composite" presStyleCnt="0"/>
      <dgm:spPr/>
    </dgm:pt>
    <dgm:pt modelId="{8042E6CB-876F-4C56-8A21-779025A076DD}" type="pres">
      <dgm:prSet presAssocID="{A4BB0529-E857-4F45-9E11-DAE06F056F6C}" presName="imgShp" presStyleLbl="fgImgPlace1" presStyleIdx="2" presStyleCnt="3" custScaleX="2000000" custScaleY="2000000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7BF44ECB-3AD0-4DBC-A64F-5450E599F850}" type="pres">
      <dgm:prSet presAssocID="{A4BB0529-E857-4F45-9E11-DAE06F056F6C}" presName="txShp" presStyleLbl="node1" presStyleIdx="2" presStyleCnt="3" custScaleX="104164" custScaleY="1355527" custLinFactNeighborX="-7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D8357B2-0FED-47C7-896A-243144A800E9}" srcId="{364DB3BA-6FD0-4C3F-A44A-09F3B5B7CC9E}" destId="{A4BB0529-E857-4F45-9E11-DAE06F056F6C}" srcOrd="2" destOrd="0" parTransId="{67375AD5-8FB8-4C4A-92E2-D53967DD349E}" sibTransId="{09CDEFF8-9093-4608-A2C0-8D36044F02B7}"/>
    <dgm:cxn modelId="{D5B08B57-F63E-4194-9FC9-99EF021B5741}" type="presOf" srcId="{08F0CA99-51FF-4633-83CF-9C6B2B9EB626}" destId="{BABFDA63-AA5A-41C0-9A21-2B1806210B34}" srcOrd="0" destOrd="0" presId="urn:microsoft.com/office/officeart/2005/8/layout/vList3"/>
    <dgm:cxn modelId="{7BABCBA5-00E0-4211-AF06-B8F31DC6E902}" srcId="{364DB3BA-6FD0-4C3F-A44A-09F3B5B7CC9E}" destId="{08F0CA99-51FF-4633-83CF-9C6B2B9EB626}" srcOrd="0" destOrd="0" parTransId="{9E9D12EF-35B6-43DF-86E8-7AAF51BD9784}" sibTransId="{210277BD-D8CB-4F68-A8E5-1272BAC19DEA}"/>
    <dgm:cxn modelId="{65C53367-3369-4C37-9ABB-B93C6CF2CDE6}" srcId="{364DB3BA-6FD0-4C3F-A44A-09F3B5B7CC9E}" destId="{330C2452-09A5-4406-836A-4C4A32EADC57}" srcOrd="1" destOrd="0" parTransId="{F4A17A50-1841-4BC6-ADD1-7BD561D5ED1B}" sibTransId="{D9C96830-2C2A-4B07-9566-77FAD3B8F88C}"/>
    <dgm:cxn modelId="{171B7959-8D85-498F-A18A-5E4ACC10DFDE}" type="presOf" srcId="{330C2452-09A5-4406-836A-4C4A32EADC57}" destId="{3E2D5E98-7391-427A-B793-753274B6D696}" srcOrd="0" destOrd="0" presId="urn:microsoft.com/office/officeart/2005/8/layout/vList3"/>
    <dgm:cxn modelId="{1CDEF5CC-8B63-4DB7-9B0C-63467A8A588F}" type="presOf" srcId="{A4BB0529-E857-4F45-9E11-DAE06F056F6C}" destId="{7BF44ECB-3AD0-4DBC-A64F-5450E599F850}" srcOrd="0" destOrd="0" presId="urn:microsoft.com/office/officeart/2005/8/layout/vList3"/>
    <dgm:cxn modelId="{BFD3FDF1-32A8-4106-A0C5-E7670B733CE5}" type="presOf" srcId="{364DB3BA-6FD0-4C3F-A44A-09F3B5B7CC9E}" destId="{034B794A-EA78-46E0-B904-9ED2D0BF9DD2}" srcOrd="0" destOrd="0" presId="urn:microsoft.com/office/officeart/2005/8/layout/vList3"/>
    <dgm:cxn modelId="{6A1C59D7-7532-4777-8D99-7A3CA26A97C7}" type="presParOf" srcId="{034B794A-EA78-46E0-B904-9ED2D0BF9DD2}" destId="{433D3FE2-CEF4-46EA-9CDE-5419284C0B18}" srcOrd="0" destOrd="0" presId="urn:microsoft.com/office/officeart/2005/8/layout/vList3"/>
    <dgm:cxn modelId="{58817A27-CCD1-42D6-8E35-8B4E0D17011A}" type="presParOf" srcId="{433D3FE2-CEF4-46EA-9CDE-5419284C0B18}" destId="{93F93A5F-510A-46A8-8C9A-4A427EC1538F}" srcOrd="0" destOrd="0" presId="urn:microsoft.com/office/officeart/2005/8/layout/vList3"/>
    <dgm:cxn modelId="{3B3978B3-E8D1-41F3-9CB8-B28A8C98B5E5}" type="presParOf" srcId="{433D3FE2-CEF4-46EA-9CDE-5419284C0B18}" destId="{BABFDA63-AA5A-41C0-9A21-2B1806210B34}" srcOrd="1" destOrd="0" presId="urn:microsoft.com/office/officeart/2005/8/layout/vList3"/>
    <dgm:cxn modelId="{FA828AF9-90F0-4F76-BB2C-E6D204E42C5F}" type="presParOf" srcId="{034B794A-EA78-46E0-B904-9ED2D0BF9DD2}" destId="{B47699BD-8BCA-435C-A488-25A0D933EE1B}" srcOrd="1" destOrd="0" presId="urn:microsoft.com/office/officeart/2005/8/layout/vList3"/>
    <dgm:cxn modelId="{93E478FE-3DA9-48B7-A4DA-1CBF808F0DCC}" type="presParOf" srcId="{034B794A-EA78-46E0-B904-9ED2D0BF9DD2}" destId="{7B061DBC-3135-4E68-BDAF-457A9E90CCFF}" srcOrd="2" destOrd="0" presId="urn:microsoft.com/office/officeart/2005/8/layout/vList3"/>
    <dgm:cxn modelId="{BDA56F47-A893-41CB-82E3-36DD7EC1ADBF}" type="presParOf" srcId="{7B061DBC-3135-4E68-BDAF-457A9E90CCFF}" destId="{D80A0602-4078-44CF-AD18-561BBEF4C341}" srcOrd="0" destOrd="0" presId="urn:microsoft.com/office/officeart/2005/8/layout/vList3"/>
    <dgm:cxn modelId="{DC4D1856-A5F8-4630-BAD8-21D76EA0B1B5}" type="presParOf" srcId="{7B061DBC-3135-4E68-BDAF-457A9E90CCFF}" destId="{3E2D5E98-7391-427A-B793-753274B6D696}" srcOrd="1" destOrd="0" presId="urn:microsoft.com/office/officeart/2005/8/layout/vList3"/>
    <dgm:cxn modelId="{C2385B28-E61D-4E90-A069-F1F52E9B6EBC}" type="presParOf" srcId="{034B794A-EA78-46E0-B904-9ED2D0BF9DD2}" destId="{491914B4-86B2-438C-883D-409F9207E183}" srcOrd="3" destOrd="0" presId="urn:microsoft.com/office/officeart/2005/8/layout/vList3"/>
    <dgm:cxn modelId="{D2F3D361-0388-478C-97A7-28AA24A0E9C8}" type="presParOf" srcId="{034B794A-EA78-46E0-B904-9ED2D0BF9DD2}" destId="{764AF278-139D-445F-B6CF-4457EE3A4DDE}" srcOrd="4" destOrd="0" presId="urn:microsoft.com/office/officeart/2005/8/layout/vList3"/>
    <dgm:cxn modelId="{1B07EFAD-32D8-426F-A0A0-B42580AD84DD}" type="presParOf" srcId="{764AF278-139D-445F-B6CF-4457EE3A4DDE}" destId="{8042E6CB-876F-4C56-8A21-779025A076DD}" srcOrd="0" destOrd="0" presId="urn:microsoft.com/office/officeart/2005/8/layout/vList3"/>
    <dgm:cxn modelId="{53922C33-EA64-4EF8-B8F5-64BDE069C301}" type="presParOf" srcId="{764AF278-139D-445F-B6CF-4457EE3A4DDE}" destId="{7BF44ECB-3AD0-4DBC-A64F-5450E599F8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5255-72AE-44A0-BB27-76B951F28BBF}">
      <dsp:nvSpPr>
        <dsp:cNvPr id="0" name=""/>
        <dsp:cNvSpPr/>
      </dsp:nvSpPr>
      <dsp:spPr>
        <a:xfrm rot="10800000">
          <a:off x="679024" y="97644"/>
          <a:ext cx="2463911" cy="425895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Web: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www.weather.gov/rlx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814" y="118434"/>
        <a:ext cx="2422331" cy="384315"/>
      </dsp:txXfrm>
    </dsp:sp>
    <dsp:sp modelId="{0997C1CF-2E3F-46B4-9A26-8032EFB2FBA5}">
      <dsp:nvSpPr>
        <dsp:cNvPr id="0" name=""/>
        <dsp:cNvSpPr/>
      </dsp:nvSpPr>
      <dsp:spPr>
        <a:xfrm>
          <a:off x="343983" y="0"/>
          <a:ext cx="628383" cy="628383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52831" t="-41574" r="-46785" b="-41908"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B1609F-3EC0-47B1-A38E-444F7B1ADA15}">
      <dsp:nvSpPr>
        <dsp:cNvPr id="0" name=""/>
        <dsp:cNvSpPr/>
      </dsp:nvSpPr>
      <dsp:spPr>
        <a:xfrm rot="10800000">
          <a:off x="679024" y="735406"/>
          <a:ext cx="2463911" cy="425895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Phone (public):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(304) 746-0180</a:t>
          </a:r>
          <a:endParaRPr lang="en-US" sz="9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814" y="756196"/>
        <a:ext cx="2422331" cy="384315"/>
      </dsp:txXfrm>
    </dsp:sp>
    <dsp:sp modelId="{F6FFFAA5-0FB2-49CB-83F6-2D33C772BC0E}">
      <dsp:nvSpPr>
        <dsp:cNvPr id="0" name=""/>
        <dsp:cNvSpPr/>
      </dsp:nvSpPr>
      <dsp:spPr>
        <a:xfrm>
          <a:off x="335802" y="638308"/>
          <a:ext cx="628383" cy="628383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43648" t="-42342" r="-44420" b="-49395"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C40919-C914-4510-96F2-75DCBB88C25D}">
      <dsp:nvSpPr>
        <dsp:cNvPr id="0" name=""/>
        <dsp:cNvSpPr/>
      </dsp:nvSpPr>
      <dsp:spPr>
        <a:xfrm rot="10800000">
          <a:off x="673110" y="1425855"/>
          <a:ext cx="2463911" cy="425895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E-mail: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kern="1200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4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4"/>
            </a:rPr>
            <a:t>rlx.ops@noaa.gov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3900" y="1446645"/>
        <a:ext cx="2422331" cy="384315"/>
      </dsp:txXfrm>
    </dsp:sp>
    <dsp:sp modelId="{BF5234E2-D6F1-441C-934B-CD6B6232833C}">
      <dsp:nvSpPr>
        <dsp:cNvPr id="0" name=""/>
        <dsp:cNvSpPr/>
      </dsp:nvSpPr>
      <dsp:spPr>
        <a:xfrm>
          <a:off x="335802" y="1276616"/>
          <a:ext cx="628383" cy="628383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-27135" t="-14482" r="-12311" b="-31386"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FDA63-AA5A-41C0-9A21-2B1806210B34}">
      <dsp:nvSpPr>
        <dsp:cNvPr id="0" name=""/>
        <dsp:cNvSpPr/>
      </dsp:nvSpPr>
      <dsp:spPr>
        <a:xfrm rot="10800000">
          <a:off x="678943" y="101892"/>
          <a:ext cx="2463617" cy="425844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3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Facebook:</a:t>
          </a:r>
          <a:r>
            <a:rPr lang="en-US" sz="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 </a:t>
          </a:r>
          <a:r>
            <a:rPr lang="en-US" sz="900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NWSCharlestonWV</a:t>
          </a:r>
          <a:endParaRPr lang="en-US" sz="900" i="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731" y="122680"/>
        <a:ext cx="2422041" cy="384268"/>
      </dsp:txXfrm>
    </dsp:sp>
    <dsp:sp modelId="{93F93A5F-510A-46A8-8C9A-4A427EC1538F}">
      <dsp:nvSpPr>
        <dsp:cNvPr id="0" name=""/>
        <dsp:cNvSpPr/>
      </dsp:nvSpPr>
      <dsp:spPr>
        <a:xfrm>
          <a:off x="414031" y="660"/>
          <a:ext cx="628308" cy="6283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2D5E98-7391-427A-B793-753274B6D696}">
      <dsp:nvSpPr>
        <dsp:cNvPr id="0" name=""/>
        <dsp:cNvSpPr/>
      </dsp:nvSpPr>
      <dsp:spPr>
        <a:xfrm rot="10800000">
          <a:off x="678943" y="739577"/>
          <a:ext cx="2463617" cy="425844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3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Twitter:</a:t>
          </a:r>
          <a:r>
            <a:rPr lang="en-US" sz="900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900" u="none" kern="1200" dirty="0" smtClean="0">
            <a:solidFill>
              <a:schemeClr val="tx1"/>
            </a:solidFill>
            <a:latin typeface="Arial" pitchFamily="34" charset="0"/>
            <a:cs typeface="Arial" pitchFamily="34" charset="0"/>
            <a:hlinkClick xmlns:r="http://schemas.openxmlformats.org/officeDocument/2006/relationships" r:id="rId3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3"/>
            </a:rPr>
            <a:t>NWSCharlestonWV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99731" y="760365"/>
        <a:ext cx="2422041" cy="384268"/>
      </dsp:txXfrm>
    </dsp:sp>
    <dsp:sp modelId="{D80A0602-4078-44CF-AD18-561BBEF4C341}">
      <dsp:nvSpPr>
        <dsp:cNvPr id="0" name=""/>
        <dsp:cNvSpPr/>
      </dsp:nvSpPr>
      <dsp:spPr>
        <a:xfrm>
          <a:off x="414031" y="638345"/>
          <a:ext cx="628308" cy="62830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F44ECB-3AD0-4DBC-A64F-5450E599F850}">
      <dsp:nvSpPr>
        <dsp:cNvPr id="0" name=""/>
        <dsp:cNvSpPr/>
      </dsp:nvSpPr>
      <dsp:spPr>
        <a:xfrm rot="10800000">
          <a:off x="661015" y="1377263"/>
          <a:ext cx="2463617" cy="425844"/>
        </a:xfrm>
        <a:prstGeom prst="roundRect">
          <a:avLst/>
        </a:prstGeom>
        <a:gradFill flip="none"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0" scaled="1"/>
          <a:tileRect/>
        </a:gradFill>
        <a:ln w="9525" cap="flat" cmpd="sng" algn="ctr">
          <a:solidFill>
            <a:schemeClr val="tx2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853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YouTube:</a:t>
          </a: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5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5"/>
            </a:rPr>
            <a:t>NWSCharlestonWV</a:t>
          </a:r>
          <a:endParaRPr lang="en-US" sz="900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681803" y="1398051"/>
        <a:ext cx="2422041" cy="384268"/>
      </dsp:txXfrm>
    </dsp:sp>
    <dsp:sp modelId="{8042E6CB-876F-4C56-8A21-779025A076DD}">
      <dsp:nvSpPr>
        <dsp:cNvPr id="0" name=""/>
        <dsp:cNvSpPr/>
      </dsp:nvSpPr>
      <dsp:spPr>
        <a:xfrm>
          <a:off x="414031" y="1276031"/>
          <a:ext cx="628308" cy="62830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F228-EA58-455D-9053-5BC0D298E4E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E5D1-C22D-4E92-861C-A426A5E62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is the WPC Rainfall Forecast for the next 7 Days.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is the WPC Rainfall Forecast for the next 7 Days.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E5D1-C22D-4E92-861C-A426A5E62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3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3244E-A20C-4D72-96C8-83731A19F08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409A5-7C2D-4F30-9745-CA6CBC5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6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7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62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1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7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2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80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00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https://twitter.com/NWSGray" TargetMode="Externa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NWSCharlestonWV/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NWSGray/" TargetMode="External"/><Relationship Id="rId20" Type="http://schemas.openxmlformats.org/officeDocument/2006/relationships/hyperlink" Target="https://twitter.com/NWSCharlestonWV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6477001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84" y="76201"/>
            <a:ext cx="1066016" cy="4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77001"/>
            <a:ext cx="9152965" cy="41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76200" y="655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Charleston, WV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5083" y="64770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Weather Forecast Office </a:t>
            </a:r>
            <a:endParaRPr lang="en-US" sz="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te Placeholder 5"/>
          <p:cNvSpPr>
            <a:spLocks noGrp="1"/>
          </p:cNvSpPr>
          <p:nvPr userDrawn="1"/>
        </p:nvSpPr>
        <p:spPr>
          <a:xfrm>
            <a:off x="7211209" y="6476999"/>
            <a:ext cx="1941755" cy="418743"/>
          </a:xfrm>
          <a:prstGeom prst="rect">
            <a:avLst/>
          </a:prstGeom>
        </p:spPr>
        <p:txBody>
          <a:bodyPr vert="horz" lIns="146254" tIns="73126" rIns="146254" bIns="73126" rtlCol="0" anchor="ctr"/>
          <a:lstStyle>
            <a:defPPr>
              <a:defRPr lang="en-US"/>
            </a:defPPr>
            <a:lvl1pPr marL="0" algn="l" defTabSz="1290334" rtl="0" eaLnBrk="1" latinLnBrk="0" hangingPunct="1"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5166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334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5499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0666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5832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70997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16163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1331" algn="l" defTabSz="1290334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Presentation Created </a:t>
            </a:r>
            <a:fld id="{93A0EA54-8419-4C01-960A-AB7187A8987C}" type="datetime8">
              <a:rPr lang="en-US" sz="1200" b="1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 algn="ctr"/>
              <a:t>10/8/2018 1:26 PM</a:t>
            </a:fld>
            <a:endParaRPr lang="en-US" sz="1200" b="1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514600" y="6530304"/>
            <a:ext cx="4260717" cy="280071"/>
          </a:xfrm>
          <a:prstGeom prst="rect">
            <a:avLst/>
          </a:prstGeom>
          <a:noFill/>
        </p:spPr>
        <p:txBody>
          <a:bodyPr wrap="square" lIns="109722" tIns="54861" rIns="109722" bIns="548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u="non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Twitter                       </a:t>
            </a:r>
            <a:r>
              <a:rPr lang="en-US" sz="1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Facebook </a:t>
            </a:r>
            <a:endParaRPr lang="en-US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http://jonbennallick.co.uk/wp-content/uploads/2012/08/Facebook-logo-ICON-02.png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58" y="6559418"/>
            <a:ext cx="261646" cy="261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X:\Social Media\Twitter\twitter-bird-light-bgs.png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17" y="6460239"/>
            <a:ext cx="428362" cy="487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hlinkClick r:id="rId20"/>
          </p:cNvPr>
          <p:cNvSpPr/>
          <p:nvPr userDrawn="1"/>
        </p:nvSpPr>
        <p:spPr>
          <a:xfrm>
            <a:off x="2514600" y="6559418"/>
            <a:ext cx="1676399" cy="2509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21"/>
          </p:cNvPr>
          <p:cNvSpPr/>
          <p:nvPr userDrawn="1"/>
        </p:nvSpPr>
        <p:spPr>
          <a:xfrm>
            <a:off x="4576481" y="6559418"/>
            <a:ext cx="1900519" cy="25095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ke.zwier\Documents\noaa_logo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8" y="38100"/>
            <a:ext cx="504299" cy="4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.zwier\Documents\NWS_logo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" y="37763"/>
            <a:ext cx="509046" cy="4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066800" y="-13991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WEATHER SERVICE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81089" y="314649"/>
            <a:ext cx="45977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spc="30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OCEANIC AND ATMOSPHERIC ADMINISTRATION</a:t>
            </a:r>
            <a:endParaRPr lang="en-US" sz="700" b="1" spc="3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1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://www.weather.gov/rlx/briefwv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2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2159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9900"/>
                </a:solidFill>
                <a:effectLst>
                  <a:glow rad="63500">
                    <a:schemeClr val="tx1"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Severe Weather/Flood Potential Increasing for Saturday</a:t>
            </a:r>
            <a:endParaRPr lang="en-US" sz="1600" b="1" dirty="0" smtClean="0">
              <a:ln w="1905"/>
              <a:solidFill>
                <a:srgbClr val="FF0000"/>
              </a:solidFill>
              <a:effectLst>
                <a:glow rad="63500">
                  <a:schemeClr val="tx1"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12"/>
          <p:cNvSpPr txBox="1">
            <a:spLocks/>
          </p:cNvSpPr>
          <p:nvPr/>
        </p:nvSpPr>
        <p:spPr>
          <a:xfrm>
            <a:off x="10676" y="2133600"/>
            <a:ext cx="3962401" cy="838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Decision Support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Briefing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of: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1400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Thursday October 18, 2018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676" y="2569971"/>
            <a:ext cx="3831143" cy="3754629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Widespread severe thunderstorm outbreak becoming increasingly likely  Saturday afternoon and evening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Damaging winds, large hail and flash flooding will be the primary threats.  An isolated tornado will be possible.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derecho with widespread damaging winds is possible.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orecaster confidence is high that a severe weather event will occur; however, the greatest uncertainty is how far north and east the severe weather threat will reach.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2112"/>
          <a:stretch/>
        </p:blipFill>
        <p:spPr bwMode="auto">
          <a:xfrm>
            <a:off x="3886200" y="2209800"/>
            <a:ext cx="5116824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91000" y="5565098"/>
            <a:ext cx="1524000" cy="3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Day 3 Severe Weather Outlook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Valid: 20/1200Z-21/1200Z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7154" y="2209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Severe Weather Outlook - Saturday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90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47152" y="6146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Main Points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5071"/>
              </p:ext>
            </p:extLst>
          </p:nvPr>
        </p:nvGraphicFramePr>
        <p:xfrm>
          <a:off x="1" y="1219200"/>
          <a:ext cx="9144000" cy="2475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7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Thunderstorms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Primary: Damaging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Winds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greater than 60 mph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Secondary: Large hail larger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than quarters /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Isolated 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Tornado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Greatest Risk: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S’rn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Ohio/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NE’rn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Kentucky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Greatest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Uncertainty: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W’rn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West Virginia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Late Saturday afternoon into Saturday evening</a:t>
                      </a:r>
                      <a:endParaRPr lang="en-US" b="1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Flooding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Flooding of small creeks and streams and poor draining urban areas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Region-wide</a:t>
                      </a:r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Saturday afternoon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through Saturday night</a:t>
                      </a:r>
                      <a:endParaRPr lang="en-US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645681" y="2209800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Large Hail 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5681" y="3276600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Tornado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5680" y="4343400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Flash Flooding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1849" y="1121161"/>
            <a:ext cx="4619625" cy="33009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064" tIns="41533" rIns="83064" bIns="41533" rtlCol="0">
            <a:spAutoFit/>
          </a:bodyPr>
          <a:lstStyle/>
          <a:p>
            <a:pPr defTabSz="830645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Damaging Winds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65767"/>
              </p:ext>
            </p:extLst>
          </p:nvPr>
        </p:nvGraphicFramePr>
        <p:xfrm>
          <a:off x="2645678" y="1444814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14400" y="61097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 of Greatest Impacts</a:t>
            </a:r>
          </a:p>
        </p:txBody>
      </p:sp>
      <p:sp>
        <p:nvSpPr>
          <p:cNvPr id="30" name="Up Arrow 29"/>
          <p:cNvSpPr/>
          <p:nvPr/>
        </p:nvSpPr>
        <p:spPr>
          <a:xfrm>
            <a:off x="4702536" y="1710316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68441"/>
              </p:ext>
            </p:extLst>
          </p:nvPr>
        </p:nvGraphicFramePr>
        <p:xfrm>
          <a:off x="2645678" y="2534383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10652"/>
              </p:ext>
            </p:extLst>
          </p:nvPr>
        </p:nvGraphicFramePr>
        <p:xfrm>
          <a:off x="2645681" y="4643514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05162"/>
              </p:ext>
            </p:extLst>
          </p:nvPr>
        </p:nvGraphicFramePr>
        <p:xfrm>
          <a:off x="2645678" y="3594134"/>
          <a:ext cx="4619630" cy="4013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3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3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3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1000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endParaRPr lang="en-US" sz="1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</a:t>
                      </a:r>
                      <a:endParaRPr lang="en-US" sz="1000" dirty="0"/>
                    </a:p>
                  </a:txBody>
                  <a:tcPr anchor="ctr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Up Arrow 35"/>
          <p:cNvSpPr/>
          <p:nvPr/>
        </p:nvSpPr>
        <p:spPr>
          <a:xfrm>
            <a:off x="3810000" y="2801783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3810000" y="3882050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4703511" y="4940726"/>
            <a:ext cx="457200" cy="402839"/>
          </a:xfrm>
          <a:prstGeom prst="upArrow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99" y="1121161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77" y="2227417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36" y="3276600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99" y="4351570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ony\AppData\Local\Microsoft\Windows\Temporary Internet Files\Content.IE5\UELO5H9B\wind[1].jp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36" y="1091339"/>
            <a:ext cx="789948" cy="8010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ny\AppData\Local\Microsoft\Windows\Temporary Internet Files\Content.IE5\113O8LW3\06[1]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57" y="2137562"/>
            <a:ext cx="804672" cy="80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29" name="Picture 5" descr="C:\Users\Tony\AppData\Local\Microsoft\Windows\Temporary Internet Files\Content.IE5\6XZ2V9B0\tornado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5" y="3239152"/>
            <a:ext cx="775355" cy="773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ny\AppData\Local\Microsoft\Windows\Temporary Internet Files\Content.IE5\46AIPIVI\Flood[1].png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57" y="4271162"/>
            <a:ext cx="804672" cy="80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0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204857" y="685800"/>
            <a:ext cx="2895600" cy="5868613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algn="ctr" defTabSz="914208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Saturday’s Severe Weather Outlook: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08"/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Sub-severe thunderstorms are likely in the morning followed by a break in the storms</a:t>
            </a:r>
          </a:p>
          <a:p>
            <a:pPr marL="40005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complex of storms is expected to move across the region late Saturday afternoon and evening</a:t>
            </a:r>
          </a:p>
          <a:p>
            <a:pPr marL="40005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derecho is possible</a:t>
            </a:r>
          </a:p>
          <a:p>
            <a:pPr marL="40005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Damaging winds greater than 60 mph are possible, along with large hail and an isolated tornado</a:t>
            </a: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2112"/>
          <a:stretch/>
        </p:blipFill>
        <p:spPr bwMode="auto">
          <a:xfrm>
            <a:off x="32657" y="1219200"/>
            <a:ext cx="5948634" cy="449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5105400"/>
            <a:ext cx="1524000" cy="35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chemeClr val="tx1"/>
                </a:solidFill>
              </a:rPr>
              <a:t>Day 3 Severe Weather Outlook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Valid: 20/1200Z-21/1200Z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ic not avai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1219201"/>
            <a:ext cx="5926863" cy="449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215743" y="1017965"/>
            <a:ext cx="2895600" cy="4900784"/>
          </a:xfrm>
          <a:prstGeom prst="roundRect">
            <a:avLst>
              <a:gd name="adj" fmla="val 10870"/>
            </a:avLst>
          </a:prstGeom>
          <a:solidFill>
            <a:srgbClr val="AEDEF6">
              <a:alpha val="20000"/>
            </a:srgb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algn="ctr" defTabSz="914208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Saturday’s Flash Flood Potential: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08"/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Saturated ground from morning storms will increase potential for flash flooding Saturday afternoon through Saturday night</a:t>
            </a:r>
          </a:p>
          <a:p>
            <a:pPr marL="40005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storms is possible</a:t>
            </a:r>
          </a:p>
          <a:p>
            <a:pPr marL="5715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flooding is possible on small creeks and streams and poor draining urban areas</a:t>
            </a: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3543" y="4911153"/>
            <a:ext cx="1861457" cy="806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Day </a:t>
            </a:r>
            <a:r>
              <a:rPr lang="en-US" sz="1000" b="1" dirty="0" smtClean="0">
                <a:solidFill>
                  <a:schemeClr val="tx1"/>
                </a:solidFill>
              </a:rPr>
              <a:t>3 Excessive Rainfall </a:t>
            </a:r>
            <a:r>
              <a:rPr lang="en-US" sz="1000" b="1" dirty="0" smtClean="0">
                <a:solidFill>
                  <a:schemeClr val="tx1"/>
                </a:solidFill>
              </a:rPr>
              <a:t>Outlook</a:t>
            </a:r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Valid: 20/1200Z-21/1200Z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3581400"/>
            <a:ext cx="7467600" cy="1905000"/>
            <a:chOff x="838200" y="3581400"/>
            <a:chExt cx="7467600" cy="19050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329644628"/>
                </p:ext>
              </p:extLst>
            </p:nvPr>
          </p:nvGraphicFramePr>
          <p:xfrm>
            <a:off x="838200" y="3581400"/>
            <a:ext cx="3557016" cy="1905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2803825168"/>
                </p:ext>
              </p:extLst>
            </p:nvPr>
          </p:nvGraphicFramePr>
          <p:xfrm>
            <a:off x="4749208" y="3581400"/>
            <a:ext cx="3556592" cy="1905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-10048" y="6109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and Next Briefing Information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95475" y="1408040"/>
            <a:ext cx="5410200" cy="2150024"/>
            <a:chOff x="1895475" y="1408040"/>
            <a:chExt cx="5410200" cy="2150024"/>
          </a:xfrm>
        </p:grpSpPr>
        <p:sp>
          <p:nvSpPr>
            <p:cNvPr id="5" name="Rectangle 4"/>
            <p:cNvSpPr/>
            <p:nvPr/>
          </p:nvSpPr>
          <p:spPr>
            <a:xfrm>
              <a:off x="1895475" y="2819400"/>
              <a:ext cx="5410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Briefing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Webpage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lvl="0" algn="ctr"/>
              <a:r>
                <a:rPr lang="en-US" sz="1400" dirty="0" smtClean="0">
                  <a:latin typeface="Arial" pitchFamily="34" charset="0"/>
                  <a:cs typeface="Arial" pitchFamily="34" charset="0"/>
                  <a:hlinkClick r:id="rId13"/>
                </a:rPr>
                <a:t>http://www.weather.gov/rlx/briefwv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  <a:p>
              <a:pPr algn="ctr">
                <a:buNone/>
              </a:pP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809875" y="1408040"/>
              <a:ext cx="3581400" cy="954160"/>
            </a:xfrm>
            <a:prstGeom prst="roundRect">
              <a:avLst>
                <a:gd name="adj" fmla="val 10870"/>
              </a:avLst>
            </a:prstGeom>
            <a:solidFill>
              <a:srgbClr val="AEDEF6">
                <a:alpha val="45000"/>
              </a:srgb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00629" tIns="50314" rIns="100629" bIns="50314" rtlCol="0" anchor="ctr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Next Briefing </a:t>
              </a:r>
            </a:p>
            <a:p>
              <a:pPr lvl="0" algn="ctr"/>
              <a:r>
                <a:rPr lang="en-US" sz="1600" b="1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When: </a:t>
              </a:r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By </a:t>
              </a:r>
              <a:r>
                <a:rPr lang="en-US" sz="16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time on date</a:t>
              </a:r>
            </a:p>
            <a:p>
              <a:pPr lvl="0" algn="ctr"/>
              <a:r>
                <a:rPr lang="en-US" sz="1600" b="1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Method</a:t>
              </a:r>
              <a:r>
                <a:rPr lang="en-US" sz="16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16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nsert next briefing method</a:t>
              </a:r>
              <a:endPara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905001" y="5685003"/>
            <a:ext cx="5333998" cy="563397"/>
          </a:xfrm>
          <a:prstGeom prst="roundRect">
            <a:avLst>
              <a:gd name="adj" fmla="val 10870"/>
            </a:avLst>
          </a:prstGeom>
          <a:solidFill>
            <a:srgbClr val="AEDEF6">
              <a:alpha val="45000"/>
            </a:srgb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0629" tIns="50314" rIns="100629" bIns="50314" rtlCol="0" anchor="ctr">
            <a:spAutoFit/>
          </a:bodyPr>
          <a:lstStyle/>
          <a:p>
            <a:pPr lvl="0" algn="ctr"/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information contained within this briefing </a:t>
            </a:r>
          </a:p>
          <a:p>
            <a:pPr lvl="0" algn="ctr"/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time-sensitive, do not use  after time month, date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31914"/>
            <a:ext cx="2713037" cy="215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004332"/>
            <a:ext cx="27432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5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36072</TotalTime>
  <Words>410</Words>
  <Application>Microsoft Office PowerPoint</Application>
  <PresentationFormat>On-screen Show (4:3)</PresentationFormat>
  <Paragraphs>103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Main Points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Hendricus J. Lulofs</dc:creator>
  <cp:lastModifiedBy>Tony</cp:lastModifiedBy>
  <cp:revision>647</cp:revision>
  <dcterms:created xsi:type="dcterms:W3CDTF">2012-06-15T20:52:33Z</dcterms:created>
  <dcterms:modified xsi:type="dcterms:W3CDTF">2018-10-08T18:05:51Z</dcterms:modified>
</cp:coreProperties>
</file>