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3674-E1B4-4BA6-B9B6-D1FEAE9AF91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60EE-A9D3-49F0-A1B4-6DC7E61B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3674-E1B4-4BA6-B9B6-D1FEAE9AF91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60EE-A9D3-49F0-A1B4-6DC7E61B7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3674-E1B4-4BA6-B9B6-D1FEAE9AF91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60EE-A9D3-49F0-A1B4-6DC7E61B7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3674-E1B4-4BA6-B9B6-D1FEAE9AF91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60EE-A9D3-49F0-A1B4-6DC7E61B7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3674-E1B4-4BA6-B9B6-D1FEAE9AF91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60EE-A9D3-49F0-A1B4-6DC7E61B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3674-E1B4-4BA6-B9B6-D1FEAE9AF91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60EE-A9D3-49F0-A1B4-6DC7E61B7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3674-E1B4-4BA6-B9B6-D1FEAE9AF91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60EE-A9D3-49F0-A1B4-6DC7E61B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3674-E1B4-4BA6-B9B6-D1FEAE9AF91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60EE-A9D3-49F0-A1B4-6DC7E61B7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3674-E1B4-4BA6-B9B6-D1FEAE9AF91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60EE-A9D3-49F0-A1B4-6DC7E61B7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3674-E1B4-4BA6-B9B6-D1FEAE9AF91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60EE-A9D3-49F0-A1B4-6DC7E61B75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3674-E1B4-4BA6-B9B6-D1FEAE9AF91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60EE-A9D3-49F0-A1B4-6DC7E61B7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0D3674-E1B4-4BA6-B9B6-D1FEAE9AF91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9AF60EE-A9D3-49F0-A1B4-6DC7E61B75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Information Extraction and verification of numerical weather prediction for severe weather forecasting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001000" cy="2438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Israel Jirak, </a:t>
            </a:r>
            <a:r>
              <a:rPr lang="en-US" sz="2000" i="1" dirty="0" smtClean="0"/>
              <a:t>NOAA/Storm Prediction Center</a:t>
            </a:r>
          </a:p>
          <a:p>
            <a:pPr marL="227013" indent="-227013"/>
            <a:r>
              <a:rPr lang="en-US" sz="2000" dirty="0" smtClean="0"/>
              <a:t>Chris </a:t>
            </a:r>
            <a:r>
              <a:rPr lang="en-US" sz="2000" dirty="0" err="1" smtClean="0"/>
              <a:t>Melick</a:t>
            </a:r>
            <a:r>
              <a:rPr lang="en-US" sz="2000" dirty="0" smtClean="0"/>
              <a:t>, </a:t>
            </a:r>
            <a:r>
              <a:rPr lang="en-US" sz="2000" i="1" dirty="0" smtClean="0"/>
              <a:t>OU/Cooperative Institute for Mesoscale Meteorological Studies (CIMMS) and SPC</a:t>
            </a:r>
          </a:p>
          <a:p>
            <a:r>
              <a:rPr lang="en-US" sz="2000" dirty="0" smtClean="0"/>
              <a:t>Harold Brooks, </a:t>
            </a:r>
            <a:r>
              <a:rPr lang="en-US" sz="2000" i="1" dirty="0" smtClean="0"/>
              <a:t>NOAA/National Severe Storms Laboratory</a:t>
            </a:r>
          </a:p>
          <a:p>
            <a:r>
              <a:rPr lang="en-US" sz="2000" dirty="0" smtClean="0"/>
              <a:t>Matt Pyle, </a:t>
            </a:r>
            <a:r>
              <a:rPr lang="en-US" sz="2000" i="1" dirty="0" smtClean="0"/>
              <a:t>NOAA/Environmental Modeling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4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Project Summary:  Information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+mj-lt"/>
              <a:buAutoNum type="alphaLcPeriod" startAt="2"/>
            </a:pPr>
            <a:r>
              <a:rPr lang="en-US" dirty="0"/>
              <a:t>Incorporate diagnostic variables into operational CAMs for identifying severe-wind-producing MCSs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819400"/>
            <a:ext cx="8382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Test and evaluate the newly developed diagnostic variables in the NSSL-WRF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Compare and verify these new diagnostics to existing and traditional model output in the HWT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Transition the diagnostics to operational CAMs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603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Status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OU graduate </a:t>
            </a:r>
            <a:r>
              <a:rPr lang="en-US" dirty="0"/>
              <a:t>s</a:t>
            </a:r>
            <a:r>
              <a:rPr lang="en-US" dirty="0" smtClean="0"/>
              <a:t>tudent, Jeff Milne, has begun work on this project: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Developing a climatology of severe-wind-producing MCSs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Assessing the current skill of CAMs in predicting these systems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Part-time research associate, Nathan Hitchens, also recently started: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Scale-appropriate verification metrics for SPC outlooks and CAM forecasts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Exploration of probabilistic verification approaches for convection-allowing ensembles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Full-time research associate, Robert </a:t>
            </a:r>
            <a:r>
              <a:rPr lang="en-US" dirty="0" err="1" smtClean="0"/>
              <a:t>Hepper</a:t>
            </a:r>
            <a:r>
              <a:rPr lang="en-US" dirty="0" smtClean="0"/>
              <a:t>, will be starting with CIMMS/SPC on July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Direction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2000"/>
          </a:xfrm>
        </p:spPr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Over the next year, the following tasks will be accomplished: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Verification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Complete climatology of severe-wind-producing MCSs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Refine and/or develop scale-appropriate metrics for verifying CAM and SPC forecasts of severe wind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Assess skill of CAMs and SSEO in predicting severe-wind-producing MCSs using existing model fields (e.g., 10-m wind speed)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Information Extraction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Identify and re-run MCS cases using the NSSL-WRF to examine 3-D structure of simulated systems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Formulate diagnostic variables for identifying severe wind-producing MCSs in CAMs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4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Project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Collaborative effort among SPC, NSSL, and EMC to improve severe weather forecasting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Direct involvement with the Hazardous Weather Testbed (HWT) for testing and evaluation of products/techniques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Two primary components: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Verification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Explore and refine scale-appropriate metrics for convection-allowing model and ensemble forecasts relevant to severe convective weather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Information Extraction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Develop techniques/diagnostics to mine useful information embedded within convection-allowing models for severe weather forecasting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3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NGGPS Areas Addressed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u="sng" dirty="0" smtClean="0"/>
              <a:t>Advances in convective/severe weather prediction </a:t>
            </a:r>
            <a:r>
              <a:rPr lang="en-US" dirty="0" smtClean="0"/>
              <a:t>through innovative scale-appropriate information extraction and verification methods on convective scales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u="sng" dirty="0" smtClean="0"/>
              <a:t>Advances in ensemble development </a:t>
            </a:r>
            <a:r>
              <a:rPr lang="en-US" dirty="0" smtClean="0"/>
              <a:t> through evaluation of convection-allowing ensembles of opportunity to inform the design and configuration of future operational convection-allowing ensembles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u="sng" dirty="0" smtClean="0"/>
              <a:t>Advances in post-processing </a:t>
            </a:r>
            <a:r>
              <a:rPr lang="en-US" dirty="0" smtClean="0"/>
              <a:t> by extracting relevant simulated storm processes and characteristics from convection-allowing models to identify the likelihood of severe weather</a:t>
            </a:r>
          </a:p>
        </p:txBody>
      </p:sp>
    </p:spTree>
    <p:extLst>
      <p:ext uri="{BB962C8B-B14F-4D97-AF65-F5344CB8AC3E}">
        <p14:creationId xmlns:p14="http://schemas.microsoft.com/office/powerpoint/2010/main" val="410934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Project Summary:  Verification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/>
              </a:buClr>
              <a:buFont typeface="+mj-lt"/>
              <a:buAutoNum type="alphaLcPeriod"/>
            </a:pPr>
            <a:r>
              <a:rPr lang="en-US" dirty="0" smtClean="0"/>
              <a:t>Identify the current accuracy and skill of convection-allowing models (CAMs) in predicting organized severe-wind-producing mesoscale convective systems (MCSs), including derechos</a:t>
            </a:r>
          </a:p>
          <a:p>
            <a:pPr marL="457200" indent="-457200">
              <a:buClr>
                <a:schemeClr val="accent5"/>
              </a:buClr>
              <a:buFont typeface="+mj-lt"/>
              <a:buAutoNum type="alphaLcPeriod"/>
            </a:pPr>
            <a:r>
              <a:rPr lang="en-US" dirty="0" smtClean="0"/>
              <a:t>Evaluate the membership of the SPC storm-scale ensemble of opportunity (SSEO) to determine relative value of members</a:t>
            </a:r>
          </a:p>
          <a:p>
            <a:pPr marL="457200" indent="-457200">
              <a:buClr>
                <a:schemeClr val="accent5"/>
              </a:buClr>
              <a:buFont typeface="+mj-lt"/>
              <a:buAutoNum type="alphaLcPeriod"/>
            </a:pPr>
            <a:r>
              <a:rPr lang="en-US" dirty="0" smtClean="0"/>
              <a:t>Explore new methods and techniques of verifying CAMs and SPC forecasts of severe-wind-producing MCSs</a:t>
            </a:r>
          </a:p>
        </p:txBody>
      </p:sp>
    </p:spTree>
    <p:extLst>
      <p:ext uri="{BB962C8B-B14F-4D97-AF65-F5344CB8AC3E}">
        <p14:creationId xmlns:p14="http://schemas.microsoft.com/office/powerpoint/2010/main" val="321075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Project Summary:  Verification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+mj-lt"/>
              <a:buAutoNum type="alphaLcPeriod"/>
            </a:pPr>
            <a:r>
              <a:rPr lang="en-US" dirty="0" smtClean="0"/>
              <a:t>Identify the current accuracy and skill of convection-allowing models (CAMs) in predicting organized severe-wind-producing mesoscale convective systems (MCSs), including derechos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124200"/>
            <a:ext cx="8382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Organized, progressive MCSs are capable of producing widespread swaths of wind damage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How well do convection-allowing models forecast these types of events using existing output fields (e.g., 10-m winds)?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3191957" y="4724400"/>
            <a:ext cx="2599243" cy="1971020"/>
            <a:chOff x="193431" y="4800600"/>
            <a:chExt cx="2599243" cy="19710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4" t="22171" r="26073" b="46043"/>
            <a:stretch/>
          </p:blipFill>
          <p:spPr>
            <a:xfrm>
              <a:off x="193431" y="4800600"/>
              <a:ext cx="2599243" cy="16763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3431" y="6248400"/>
              <a:ext cx="2599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1200 UTC Radar Image</a:t>
              </a:r>
            </a:p>
            <a:p>
              <a:pPr algn="ctr"/>
              <a:r>
                <a:rPr lang="en-US" sz="1400" dirty="0" smtClean="0"/>
                <a:t>22 June 2015</a:t>
              </a:r>
              <a:endParaRPr lang="en-US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4724400"/>
            <a:ext cx="2727909" cy="1982744"/>
            <a:chOff x="2895600" y="4788876"/>
            <a:chExt cx="2727909" cy="19827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11" t="18536" r="25985" b="50478"/>
            <a:stretch/>
          </p:blipFill>
          <p:spPr bwMode="auto">
            <a:xfrm>
              <a:off x="2895600" y="4788876"/>
              <a:ext cx="2727909" cy="168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3962400" y="5257800"/>
              <a:ext cx="1066800" cy="3809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3357" y="6248400"/>
              <a:ext cx="2599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Preliminary Storm Reports</a:t>
              </a:r>
            </a:p>
            <a:p>
              <a:pPr algn="ctr"/>
              <a:r>
                <a:rPr lang="en-US" sz="1400" dirty="0" smtClean="0"/>
                <a:t>22 June 2015</a:t>
              </a:r>
              <a:endParaRPr lang="en-US" sz="14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8" t="29866" r="42957" b="49265"/>
          <a:stretch/>
        </p:blipFill>
        <p:spPr bwMode="auto">
          <a:xfrm>
            <a:off x="5931877" y="4724400"/>
            <a:ext cx="2666804" cy="173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11357" y="6172200"/>
            <a:ext cx="259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12-h NSSL-WRF </a:t>
            </a:r>
            <a:r>
              <a:rPr lang="en-US" sz="1400" dirty="0" err="1" smtClean="0"/>
              <a:t>Refl</a:t>
            </a:r>
            <a:r>
              <a:rPr lang="en-US" sz="1400" dirty="0" smtClean="0"/>
              <a:t> </a:t>
            </a:r>
            <a:r>
              <a:rPr lang="en-US" sz="1400" dirty="0" err="1" smtClean="0"/>
              <a:t>Fcst</a:t>
            </a:r>
            <a:endParaRPr lang="en-US" sz="1400" dirty="0" smtClean="0"/>
          </a:p>
          <a:p>
            <a:pPr algn="ctr"/>
            <a:r>
              <a:rPr lang="en-US" sz="1400" dirty="0" smtClean="0"/>
              <a:t>Valid 12 UTC 22 June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256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t="30369" r="43000" b="49412"/>
          <a:stretch/>
        </p:blipFill>
        <p:spPr bwMode="auto">
          <a:xfrm>
            <a:off x="4724400" y="4725301"/>
            <a:ext cx="2635804" cy="167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Project Summary:  Verification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+mj-lt"/>
              <a:buAutoNum type="alphaLcPeriod" startAt="2"/>
            </a:pPr>
            <a:r>
              <a:rPr lang="en-US" dirty="0"/>
              <a:t>Evaluate the membership of the SPC storm-scale ensemble of opportunity (SSEO) to determine relative value of members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895600"/>
            <a:ext cx="8382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The SSEO is a 7-member multi-model (3 WRF-ARW, 3 NMMB, and 1 WRF-NMM) ensemble, including two time-lagged members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Ensemble performance will be evaluated as individual members are </a:t>
            </a:r>
            <a:r>
              <a:rPr lang="en-US" dirty="0"/>
              <a:t>removed </a:t>
            </a:r>
            <a:r>
              <a:rPr lang="en-US" dirty="0" smtClean="0"/>
              <a:t>systematically to identify the relative value of each member</a:t>
            </a:r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767891" y="4722856"/>
            <a:ext cx="2727909" cy="1982744"/>
            <a:chOff x="2895600" y="4788876"/>
            <a:chExt cx="2727909" cy="19827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11" t="18536" r="25985" b="50478"/>
            <a:stretch/>
          </p:blipFill>
          <p:spPr bwMode="auto">
            <a:xfrm>
              <a:off x="2895600" y="4788876"/>
              <a:ext cx="2727909" cy="168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3962400" y="5257800"/>
              <a:ext cx="1066800" cy="3809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3357" y="6248400"/>
              <a:ext cx="2599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Preliminary Storm Reports</a:t>
              </a:r>
            </a:p>
            <a:p>
              <a:pPr algn="ctr"/>
              <a:r>
                <a:rPr lang="en-US" sz="1400" dirty="0" smtClean="0"/>
                <a:t>22 June 2015</a:t>
              </a:r>
              <a:endParaRPr lang="en-US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495800" y="61823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SSEO 24-h 30-kt 10-m Wind Speed</a:t>
            </a:r>
          </a:p>
          <a:p>
            <a:pPr algn="ctr"/>
            <a:r>
              <a:rPr lang="en-US" sz="1400" dirty="0" smtClean="0"/>
              <a:t>Ending 12 UTC 23 June 2015</a:t>
            </a:r>
            <a:endParaRPr lang="en-US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81600"/>
            <a:ext cx="109061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37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Project Summary:  Verification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+mj-lt"/>
              <a:buAutoNum type="alphaLcPeriod" startAt="3"/>
            </a:pPr>
            <a:r>
              <a:rPr lang="en-US" dirty="0"/>
              <a:t>Explore new methods and techniques of verifying CAMs and SPC forecasts of severe-wind-producing MCSs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743200"/>
            <a:ext cx="8382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SPC probabilistic outlooks are valid within 25 miles of a point while CAMs are run at higher spatial resolution (~4-km grid spacing)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Can common verification methods/metrics (e.g., neighborhood approach) be applied to both forecasts?</a:t>
            </a: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3452701" cy="196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71799"/>
            <a:ext cx="3429000" cy="19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95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Project Summary:  Information Extraction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/>
              </a:buClr>
              <a:buFont typeface="+mj-lt"/>
              <a:buAutoNum type="alphaLcPeriod"/>
            </a:pPr>
            <a:r>
              <a:rPr lang="en-US" dirty="0" smtClean="0"/>
              <a:t>Develop and test model diagnostic variables for identifying organized MCSs with potential for producing damaging surface winds in CAMs</a:t>
            </a:r>
          </a:p>
          <a:p>
            <a:pPr marL="457200" indent="-457200">
              <a:buClr>
                <a:schemeClr val="accent5"/>
              </a:buClr>
              <a:buFont typeface="+mj-lt"/>
              <a:buAutoNum type="alphaLcPeriod"/>
            </a:pPr>
            <a:r>
              <a:rPr lang="en-US" dirty="0" smtClean="0"/>
              <a:t>Incorporate diagnostic variables into operational CAMs for identifying severe-wind-producing MCSs</a:t>
            </a:r>
          </a:p>
        </p:txBody>
      </p:sp>
    </p:spTree>
    <p:extLst>
      <p:ext uri="{BB962C8B-B14F-4D97-AF65-F5344CB8AC3E}">
        <p14:creationId xmlns:p14="http://schemas.microsoft.com/office/powerpoint/2010/main" val="399727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Summary: Information Extraction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+mj-lt"/>
              <a:buAutoNum type="alphaLcPeriod"/>
            </a:pPr>
            <a:r>
              <a:rPr lang="en-US" dirty="0"/>
              <a:t>Develop and test model diagnostic variables for identifying organized MCSs with potential for producing damaging surface winds in CAMs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819400"/>
            <a:ext cx="8382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Identify key dynamical features of an organized MCS in convection-allowing simulations (e.g., descending rear-inflow jet)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Produce diagnostics to quickly and efficiently identify these systems in CAMs (analogous to updraft helicity for supercells)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318089" y="4312626"/>
            <a:ext cx="3200678" cy="2402032"/>
            <a:chOff x="609600" y="4312626"/>
            <a:chExt cx="3200678" cy="240203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312626"/>
              <a:ext cx="3200678" cy="240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20" y="6470797"/>
              <a:ext cx="3008637" cy="243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28600" y="4336746"/>
            <a:ext cx="4770135" cy="2218858"/>
            <a:chOff x="3961601" y="4373869"/>
            <a:chExt cx="4770135" cy="221885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601" y="4373869"/>
              <a:ext cx="4770135" cy="199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511431" y="6284950"/>
              <a:ext cx="4007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Vertical cross-section schematic of squall line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9866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6871</TotalTime>
  <Words>767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Information Extraction and verification of numerical weather prediction for severe weather forecasting</vt:lpstr>
      <vt:lpstr>Project Overview</vt:lpstr>
      <vt:lpstr>NGGPS Areas Addressed</vt:lpstr>
      <vt:lpstr>Project Summary:  Verification</vt:lpstr>
      <vt:lpstr>Project Summary:  Verification</vt:lpstr>
      <vt:lpstr>Project Summary:  Verification</vt:lpstr>
      <vt:lpstr>Project Summary:  Verification</vt:lpstr>
      <vt:lpstr>Project Summary:  Information Extraction</vt:lpstr>
      <vt:lpstr>Project Summary: Information Extraction</vt:lpstr>
      <vt:lpstr>Project Summary:  Information Extraction</vt:lpstr>
      <vt:lpstr>Project Status</vt:lpstr>
      <vt:lpstr>Project Direction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and verification of numerical weather prediction for severe weather forecasting</dc:title>
  <dc:creator>Israel.Jirak</dc:creator>
  <cp:lastModifiedBy>Israel.Jirak</cp:lastModifiedBy>
  <cp:revision>41</cp:revision>
  <dcterms:created xsi:type="dcterms:W3CDTF">2015-07-08T20:44:43Z</dcterms:created>
  <dcterms:modified xsi:type="dcterms:W3CDTF">2015-07-13T15:15:59Z</dcterms:modified>
</cp:coreProperties>
</file>