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41"/>
  </p:notesMasterIdLst>
  <p:sldIdLst>
    <p:sldId id="415" r:id="rId2"/>
    <p:sldId id="441" r:id="rId3"/>
    <p:sldId id="440" r:id="rId4"/>
    <p:sldId id="442" r:id="rId5"/>
    <p:sldId id="443" r:id="rId6"/>
    <p:sldId id="444" r:id="rId7"/>
    <p:sldId id="445" r:id="rId8"/>
    <p:sldId id="446" r:id="rId9"/>
    <p:sldId id="447" r:id="rId10"/>
    <p:sldId id="448" r:id="rId11"/>
    <p:sldId id="450" r:id="rId12"/>
    <p:sldId id="451" r:id="rId13"/>
    <p:sldId id="452" r:id="rId14"/>
    <p:sldId id="453" r:id="rId15"/>
    <p:sldId id="454" r:id="rId16"/>
    <p:sldId id="455" r:id="rId17"/>
    <p:sldId id="417" r:id="rId18"/>
    <p:sldId id="420" r:id="rId19"/>
    <p:sldId id="419" r:id="rId20"/>
    <p:sldId id="423" r:id="rId21"/>
    <p:sldId id="418" r:id="rId22"/>
    <p:sldId id="422" r:id="rId23"/>
    <p:sldId id="421" r:id="rId24"/>
    <p:sldId id="437" r:id="rId25"/>
    <p:sldId id="428" r:id="rId26"/>
    <p:sldId id="424" r:id="rId27"/>
    <p:sldId id="433" r:id="rId28"/>
    <p:sldId id="432" r:id="rId29"/>
    <p:sldId id="434" r:id="rId30"/>
    <p:sldId id="456" r:id="rId31"/>
    <p:sldId id="458" r:id="rId32"/>
    <p:sldId id="431" r:id="rId33"/>
    <p:sldId id="426" r:id="rId34"/>
    <p:sldId id="427" r:id="rId35"/>
    <p:sldId id="436" r:id="rId36"/>
    <p:sldId id="435" r:id="rId37"/>
    <p:sldId id="459" r:id="rId38"/>
    <p:sldId id="438" r:id="rId39"/>
    <p:sldId id="460"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700" autoAdjust="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41DC02-13E5-4D3B-942D-AC0BB3FC3B37}" type="datetimeFigureOut">
              <a:rPr lang="en-US" smtClean="0"/>
              <a:t>2/28/2015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BB8D75-EE4F-4263-A9D0-F4F28F4C8E24}" type="slidenum">
              <a:rPr lang="en-US" smtClean="0"/>
              <a:t>‹#›</a:t>
            </a:fld>
            <a:endParaRPr lang="en-US"/>
          </a:p>
        </p:txBody>
      </p:sp>
    </p:spTree>
    <p:extLst>
      <p:ext uri="{BB962C8B-B14F-4D97-AF65-F5344CB8AC3E}">
        <p14:creationId xmlns:p14="http://schemas.microsoft.com/office/powerpoint/2010/main" val="2237815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adds.aviationweather.gov/airmet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mailto:James.Vasilj@noaa.gov"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4DBBB-51B2-4B90-B480-45E1A09471BA}" type="slidenum">
              <a:rPr lang="en-US" altLang="en-US">
                <a:solidFill>
                  <a:prstClr val="black"/>
                </a:solidFill>
              </a:rPr>
              <a:pPr/>
              <a:t>1</a:t>
            </a:fld>
            <a:endParaRPr lang="en-US" alt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r>
              <a:rPr lang="en-US" altLang="en-US" dirty="0"/>
              <a:t>This presentation, “Aircraft Icing”, was developed by </a:t>
            </a:r>
            <a:r>
              <a:rPr lang="en-US" altLang="en-US" dirty="0" smtClean="0"/>
              <a:t>Jim Vasilj, </a:t>
            </a:r>
            <a:r>
              <a:rPr lang="en-US" altLang="en-US" dirty="0"/>
              <a:t>the </a:t>
            </a:r>
            <a:r>
              <a:rPr lang="en-US" altLang="en-US" dirty="0" smtClean="0"/>
              <a:t>acting Meteorologist </a:t>
            </a:r>
            <a:r>
              <a:rPr lang="en-US" altLang="en-US" dirty="0"/>
              <a:t>in Charge at the National Weather Service, Center Weather Service Unit in Auburn, Washington. This presentation is intended for pilots, general aviation, and those with an interest in aviation and aircraft icing. </a:t>
            </a:r>
          </a:p>
          <a:p>
            <a:endParaRPr lang="en-US" altLang="en-US" dirty="0"/>
          </a:p>
        </p:txBody>
      </p:sp>
    </p:spTree>
    <p:extLst>
      <p:ext uri="{BB962C8B-B14F-4D97-AF65-F5344CB8AC3E}">
        <p14:creationId xmlns:p14="http://schemas.microsoft.com/office/powerpoint/2010/main" val="3771631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9D6FEB-E52C-4906-8107-33924314AE08}" type="slidenum">
              <a:rPr lang="en-US" altLang="en-US">
                <a:solidFill>
                  <a:prstClr val="black"/>
                </a:solidFill>
              </a:rPr>
              <a:pPr/>
              <a:t>11</a:t>
            </a:fld>
            <a:endParaRPr lang="en-US" altLang="en-US">
              <a:solidFill>
                <a:prstClr val="black"/>
              </a:solidFill>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r>
              <a:rPr lang="en-US" altLang="en-US"/>
              <a:t>Rime ice is opaque and more easily detected. It is lighter than clear ice, though it produces a rougher surface than clear ice, decreasing the aircraft aerodynamics. Rime ice is easier to remove than clear ice.</a:t>
            </a:r>
          </a:p>
        </p:txBody>
      </p:sp>
    </p:spTree>
    <p:extLst>
      <p:ext uri="{BB962C8B-B14F-4D97-AF65-F5344CB8AC3E}">
        <p14:creationId xmlns:p14="http://schemas.microsoft.com/office/powerpoint/2010/main" val="556398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986780-398A-49B7-9812-56505F991090}" type="slidenum">
              <a:rPr lang="en-US" altLang="en-US">
                <a:solidFill>
                  <a:prstClr val="black"/>
                </a:solidFill>
              </a:rPr>
              <a:pPr/>
              <a:t>12</a:t>
            </a:fld>
            <a:endParaRPr lang="en-US" altLang="en-US">
              <a:solidFill>
                <a:prstClr val="black"/>
              </a:solidFill>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r>
              <a:rPr lang="en-US" altLang="en-US"/>
              <a:t>The two images compare clear and rime icing. Rime ice forms along the leading edge of the airfoil, whereas clear ice spreads out and backward along the airfoil from the leading edge. Thus, rime ice is easier for deicing equipment to handle.</a:t>
            </a:r>
          </a:p>
        </p:txBody>
      </p:sp>
    </p:spTree>
    <p:extLst>
      <p:ext uri="{BB962C8B-B14F-4D97-AF65-F5344CB8AC3E}">
        <p14:creationId xmlns:p14="http://schemas.microsoft.com/office/powerpoint/2010/main" val="182865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901FC7-5B5F-4B27-90C4-1680DAF22E83}" type="slidenum">
              <a:rPr lang="en-US" altLang="en-US">
                <a:solidFill>
                  <a:prstClr val="black"/>
                </a:solidFill>
              </a:rPr>
              <a:pPr/>
              <a:t>13</a:t>
            </a:fld>
            <a:endParaRPr lang="en-US" altLang="en-US">
              <a:solidFill>
                <a:prstClr val="black"/>
              </a:solidFill>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r>
              <a:rPr lang="en-US" altLang="en-US"/>
              <a:t>Mixed icing is a mixture of clear and rime ice. This type of ice forms either when water droplets vary in size or when liquid water droplets are mixed with wet snow and ice. It is easily detected like rime ice, but is difficult for deicing equipment, since the ice can spread out from the leading edge of the airfoil like clear icing and out of reach of the deicing equipment.</a:t>
            </a:r>
          </a:p>
        </p:txBody>
      </p:sp>
    </p:spTree>
    <p:extLst>
      <p:ext uri="{BB962C8B-B14F-4D97-AF65-F5344CB8AC3E}">
        <p14:creationId xmlns:p14="http://schemas.microsoft.com/office/powerpoint/2010/main" val="324340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475299-F07D-4463-AFE1-FB022DEDA1C9}" type="slidenum">
              <a:rPr lang="en-US" altLang="en-US">
                <a:solidFill>
                  <a:prstClr val="black"/>
                </a:solidFill>
              </a:rPr>
              <a:pPr/>
              <a:t>14</a:t>
            </a:fld>
            <a:endParaRPr lang="en-US" altLang="en-US">
              <a:solidFill>
                <a:prstClr val="black"/>
              </a:solidFill>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r>
              <a:rPr lang="en-US" altLang="en-US"/>
              <a:t>Mixed icing also tends to forms “horns” like clear icing.</a:t>
            </a:r>
          </a:p>
        </p:txBody>
      </p:sp>
    </p:spTree>
    <p:extLst>
      <p:ext uri="{BB962C8B-B14F-4D97-AF65-F5344CB8AC3E}">
        <p14:creationId xmlns:p14="http://schemas.microsoft.com/office/powerpoint/2010/main" val="4230783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7B20EE-1F12-478F-B277-FB86A60CAB76}" type="slidenum">
              <a:rPr lang="en-US" altLang="en-US">
                <a:solidFill>
                  <a:prstClr val="black"/>
                </a:solidFill>
              </a:rPr>
              <a:pPr/>
              <a:t>15</a:t>
            </a:fld>
            <a:endParaRPr lang="en-US" altLang="en-US">
              <a:solidFill>
                <a:prstClr val="black"/>
              </a:solidFill>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r>
              <a:rPr lang="en-US" altLang="en-US"/>
              <a:t>Super cooled raindrops freeze on contact with any surface, not just the leading edge of the airfoil. </a:t>
            </a:r>
          </a:p>
        </p:txBody>
      </p:sp>
    </p:spTree>
    <p:extLst>
      <p:ext uri="{BB962C8B-B14F-4D97-AF65-F5344CB8AC3E}">
        <p14:creationId xmlns:p14="http://schemas.microsoft.com/office/powerpoint/2010/main" val="3258549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layer of warm air</a:t>
            </a:r>
            <a:r>
              <a:rPr lang="en-US" baseline="0" dirty="0" smtClean="0"/>
              <a:t> above a layer of cold air near the surface is required for freezing rain or sleet.  </a:t>
            </a:r>
            <a:endParaRPr lang="en-US" dirty="0"/>
          </a:p>
        </p:txBody>
      </p:sp>
      <p:sp>
        <p:nvSpPr>
          <p:cNvPr id="4" name="Slide Number Placeholder 3"/>
          <p:cNvSpPr>
            <a:spLocks noGrp="1"/>
          </p:cNvSpPr>
          <p:nvPr>
            <p:ph type="sldNum" sz="quarter" idx="10"/>
          </p:nvPr>
        </p:nvSpPr>
        <p:spPr/>
        <p:txBody>
          <a:bodyPr/>
          <a:lstStyle/>
          <a:p>
            <a:fld id="{82BB8D75-EE4F-4263-A9D0-F4F28F4C8E24}"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611264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4DBBB-51B2-4B90-B480-45E1A09471BA}" type="slidenum">
              <a:rPr lang="en-US" altLang="en-US">
                <a:solidFill>
                  <a:prstClr val="black"/>
                </a:solidFill>
              </a:rPr>
              <a:pPr/>
              <a:t>17</a:t>
            </a:fld>
            <a:endParaRPr lang="en-US" alt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r>
              <a:rPr lang="en-US" altLang="en-US" dirty="0" smtClean="0"/>
              <a:t>American Eagle #4184,</a:t>
            </a:r>
            <a:r>
              <a:rPr lang="en-US" altLang="en-US" baseline="0" dirty="0" smtClean="0"/>
              <a:t> 31 October 1994</a:t>
            </a:r>
            <a:endParaRPr lang="en-US" altLang="en-US" dirty="0"/>
          </a:p>
          <a:p>
            <a:endParaRPr lang="en-US" altLang="en-US" dirty="0"/>
          </a:p>
        </p:txBody>
      </p:sp>
    </p:spTree>
    <p:extLst>
      <p:ext uri="{BB962C8B-B14F-4D97-AF65-F5344CB8AC3E}">
        <p14:creationId xmlns:p14="http://schemas.microsoft.com/office/powerpoint/2010/main" val="3771631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4DBBB-51B2-4B90-B480-45E1A09471BA}" type="slidenum">
              <a:rPr lang="en-US" altLang="en-US">
                <a:solidFill>
                  <a:prstClr val="black"/>
                </a:solidFill>
              </a:rPr>
              <a:pPr/>
              <a:t>18</a:t>
            </a:fld>
            <a:endParaRPr lang="en-US" alt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r>
              <a:rPr lang="en-US" altLang="en-US" dirty="0" smtClean="0"/>
              <a:t>American Eagle #4184,</a:t>
            </a:r>
            <a:r>
              <a:rPr lang="en-US" altLang="en-US" baseline="0" dirty="0" smtClean="0"/>
              <a:t> 31 October 1994</a:t>
            </a:r>
            <a:endParaRPr lang="en-US" altLang="en-US" dirty="0"/>
          </a:p>
          <a:p>
            <a:endParaRPr lang="en-US" altLang="en-US" dirty="0"/>
          </a:p>
        </p:txBody>
      </p:sp>
    </p:spTree>
    <p:extLst>
      <p:ext uri="{BB962C8B-B14F-4D97-AF65-F5344CB8AC3E}">
        <p14:creationId xmlns:p14="http://schemas.microsoft.com/office/powerpoint/2010/main" val="3771631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4DBBB-51B2-4B90-B480-45E1A09471BA}" type="slidenum">
              <a:rPr lang="en-US" altLang="en-US">
                <a:solidFill>
                  <a:prstClr val="black"/>
                </a:solidFill>
              </a:rPr>
              <a:pPr/>
              <a:t>19</a:t>
            </a:fld>
            <a:endParaRPr lang="en-US" alt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r>
              <a:rPr lang="en-US" altLang="en-US" dirty="0" smtClean="0"/>
              <a:t>American Eagle #4184,</a:t>
            </a:r>
            <a:r>
              <a:rPr lang="en-US" altLang="en-US" baseline="0" dirty="0" smtClean="0"/>
              <a:t> 31 October 1994</a:t>
            </a:r>
            <a:endParaRPr lang="en-US" altLang="en-US" dirty="0"/>
          </a:p>
          <a:p>
            <a:endParaRPr lang="en-US" altLang="en-US" dirty="0"/>
          </a:p>
        </p:txBody>
      </p:sp>
    </p:spTree>
    <p:extLst>
      <p:ext uri="{BB962C8B-B14F-4D97-AF65-F5344CB8AC3E}">
        <p14:creationId xmlns:p14="http://schemas.microsoft.com/office/powerpoint/2010/main" val="3771631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4DBBB-51B2-4B90-B480-45E1A09471BA}" type="slidenum">
              <a:rPr lang="en-US" altLang="en-US">
                <a:solidFill>
                  <a:prstClr val="black"/>
                </a:solidFill>
              </a:rPr>
              <a:pPr/>
              <a:t>20</a:t>
            </a:fld>
            <a:endParaRPr lang="en-US" alt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r>
              <a:rPr lang="en-US" altLang="en-US" dirty="0" smtClean="0"/>
              <a:t>When planning a flight, keeping current with the weather is extremely important. Developing good situational awareness beforehand can help in the planning process. Situational awareness is ability to identify, process, and comprehend the critical elements of information about what is happening, and using that knowledge to understand the future. Available tools can help build your awareness of the potential for icing. View current </a:t>
            </a:r>
            <a:r>
              <a:rPr lang="en-US" altLang="en-US" dirty="0" err="1" smtClean="0"/>
              <a:t>airmets</a:t>
            </a:r>
            <a:r>
              <a:rPr lang="en-US" altLang="en-US" dirty="0" smtClean="0"/>
              <a:t>. Examine surface maps to determine the location of frontal boundaries. Know the freezing level in your area. </a:t>
            </a:r>
            <a:r>
              <a:rPr lang="en-US" altLang="en-US" dirty="0" smtClean="0">
                <a:hlinkClick r:id="rId3"/>
              </a:rPr>
              <a:t>http://adds.aviationweather.gov/airmets/</a:t>
            </a:r>
            <a:r>
              <a:rPr lang="en-US" altLang="en-US" dirty="0" smtClean="0"/>
              <a:t> </a:t>
            </a:r>
            <a:endParaRPr lang="en-US" altLang="en-US" dirty="0"/>
          </a:p>
        </p:txBody>
      </p:sp>
    </p:spTree>
    <p:extLst>
      <p:ext uri="{BB962C8B-B14F-4D97-AF65-F5344CB8AC3E}">
        <p14:creationId xmlns:p14="http://schemas.microsoft.com/office/powerpoint/2010/main" val="3771631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C0A08A-3A7A-4FA0-BA31-D066EAB55EC9}" type="slidenum">
              <a:rPr lang="en-US" altLang="en-US">
                <a:solidFill>
                  <a:prstClr val="black"/>
                </a:solidFill>
              </a:rPr>
              <a:pPr/>
              <a:t>2</a:t>
            </a:fld>
            <a:endParaRPr lang="en-US" altLang="en-US">
              <a:solidFill>
                <a:prstClr val="black"/>
              </a:solidFill>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r>
              <a:rPr lang="en-US" altLang="en-US"/>
              <a:t>Icing is not caused by ice in clouds. Rather, icing is caused by “super cooled liquid” water droplets in a cloud coming into contact with an aircraft. So an aircraft must be in a cloud or visible precipitation must be occurring for icing to occur on the aircraft. It is these super cooled liquid water droplets that impinge upon the leading edge of the airfoil and freeze on contact to produce icing. </a:t>
            </a:r>
          </a:p>
        </p:txBody>
      </p:sp>
    </p:spTree>
    <p:extLst>
      <p:ext uri="{BB962C8B-B14F-4D97-AF65-F5344CB8AC3E}">
        <p14:creationId xmlns:p14="http://schemas.microsoft.com/office/powerpoint/2010/main" val="4017156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4DBBB-51B2-4B90-B480-45E1A09471BA}" type="slidenum">
              <a:rPr lang="en-US" altLang="en-US">
                <a:solidFill>
                  <a:prstClr val="black"/>
                </a:solidFill>
              </a:rPr>
              <a:pPr/>
              <a:t>21</a:t>
            </a:fld>
            <a:endParaRPr lang="en-US" alt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71631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4DBBB-51B2-4B90-B480-45E1A09471BA}" type="slidenum">
              <a:rPr lang="en-US" altLang="en-US">
                <a:solidFill>
                  <a:prstClr val="black"/>
                </a:solidFill>
              </a:rPr>
              <a:pPr/>
              <a:t>22</a:t>
            </a:fld>
            <a:endParaRPr lang="en-US" alt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71631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4DBBB-51B2-4B90-B480-45E1A09471BA}" type="slidenum">
              <a:rPr lang="en-US" altLang="en-US">
                <a:solidFill>
                  <a:prstClr val="black"/>
                </a:solidFill>
              </a:rPr>
              <a:pPr/>
              <a:t>23</a:t>
            </a:fld>
            <a:endParaRPr lang="en-US" alt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71631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4DBBB-51B2-4B90-B480-45E1A09471BA}" type="slidenum">
              <a:rPr lang="en-US" altLang="en-US">
                <a:solidFill>
                  <a:prstClr val="black"/>
                </a:solidFill>
              </a:rPr>
              <a:pPr/>
              <a:t>24</a:t>
            </a:fld>
            <a:endParaRPr lang="en-US" alt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71631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4DBBB-51B2-4B90-B480-45E1A09471BA}" type="slidenum">
              <a:rPr lang="en-US" altLang="en-US">
                <a:solidFill>
                  <a:prstClr val="black"/>
                </a:solidFill>
              </a:rPr>
              <a:pPr/>
              <a:t>25</a:t>
            </a:fld>
            <a:endParaRPr lang="en-US" alt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71631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4DBBB-51B2-4B90-B480-45E1A09471BA}" type="slidenum">
              <a:rPr lang="en-US" altLang="en-US">
                <a:solidFill>
                  <a:prstClr val="black"/>
                </a:solidFill>
              </a:rPr>
              <a:pPr/>
              <a:t>26</a:t>
            </a:fld>
            <a:endParaRPr lang="en-US" alt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71631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4DBBB-51B2-4B90-B480-45E1A09471BA}" type="slidenum">
              <a:rPr lang="en-US" altLang="en-US">
                <a:solidFill>
                  <a:prstClr val="black"/>
                </a:solidFill>
              </a:rPr>
              <a:pPr/>
              <a:t>27</a:t>
            </a:fld>
            <a:endParaRPr lang="en-US" alt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71631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4DBBB-51B2-4B90-B480-45E1A09471BA}" type="slidenum">
              <a:rPr lang="en-US" altLang="en-US">
                <a:solidFill>
                  <a:prstClr val="black"/>
                </a:solidFill>
              </a:rPr>
              <a:pPr/>
              <a:t>28</a:t>
            </a:fld>
            <a:endParaRPr lang="en-US" alt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71631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4DBBB-51B2-4B90-B480-45E1A09471BA}" type="slidenum">
              <a:rPr lang="en-US" altLang="en-US">
                <a:solidFill>
                  <a:prstClr val="black"/>
                </a:solidFill>
              </a:rPr>
              <a:pPr/>
              <a:t>29</a:t>
            </a:fld>
            <a:endParaRPr lang="en-US" alt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71631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4DBBB-51B2-4B90-B480-45E1A09471BA}" type="slidenum">
              <a:rPr lang="en-US" altLang="en-US">
                <a:solidFill>
                  <a:prstClr val="black"/>
                </a:solidFill>
              </a:rPr>
              <a:pPr/>
              <a:t>30</a:t>
            </a:fld>
            <a:endParaRPr lang="en-US" alt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71631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A57467-517D-4340-AD9E-AF52AFDFF695}" type="slidenum">
              <a:rPr lang="en-US" altLang="en-US">
                <a:solidFill>
                  <a:prstClr val="black"/>
                </a:solidFill>
              </a:rPr>
              <a:pPr/>
              <a:t>4</a:t>
            </a:fld>
            <a:endParaRPr lang="en-US" altLang="en-US">
              <a:solidFill>
                <a:prstClr val="black"/>
              </a:solidFill>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r>
              <a:rPr lang="en-US" altLang="en-US"/>
              <a:t>The severity of icing depends on several factors, which include: liquid water content (LWC), temperature, droplet size, cloud type, airfoil geometry, airspeed, and duration of exposure. Of these, the most important are LWC and temperature. </a:t>
            </a:r>
          </a:p>
        </p:txBody>
      </p:sp>
    </p:spTree>
    <p:extLst>
      <p:ext uri="{BB962C8B-B14F-4D97-AF65-F5344CB8AC3E}">
        <p14:creationId xmlns:p14="http://schemas.microsoft.com/office/powerpoint/2010/main" val="1994644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4DBBB-51B2-4B90-B480-45E1A09471BA}" type="slidenum">
              <a:rPr lang="en-US" altLang="en-US">
                <a:solidFill>
                  <a:prstClr val="black"/>
                </a:solidFill>
              </a:rPr>
              <a:pPr/>
              <a:t>31</a:t>
            </a:fld>
            <a:endParaRPr lang="en-US" alt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716317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4DBBB-51B2-4B90-B480-45E1A09471BA}" type="slidenum">
              <a:rPr lang="en-US" altLang="en-US">
                <a:solidFill>
                  <a:prstClr val="black"/>
                </a:solidFill>
              </a:rPr>
              <a:pPr/>
              <a:t>32</a:t>
            </a:fld>
            <a:endParaRPr lang="en-US" alt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716317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4DBBB-51B2-4B90-B480-45E1A09471BA}" type="slidenum">
              <a:rPr lang="en-US" altLang="en-US">
                <a:solidFill>
                  <a:prstClr val="black"/>
                </a:solidFill>
              </a:rPr>
              <a:pPr/>
              <a:t>33</a:t>
            </a:fld>
            <a:endParaRPr lang="en-US" alt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71631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4DBBB-51B2-4B90-B480-45E1A09471BA}" type="slidenum">
              <a:rPr lang="en-US" altLang="en-US">
                <a:solidFill>
                  <a:prstClr val="black"/>
                </a:solidFill>
              </a:rPr>
              <a:pPr/>
              <a:t>34</a:t>
            </a:fld>
            <a:endParaRPr lang="en-US" alt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71631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4DBBB-51B2-4B90-B480-45E1A09471BA}" type="slidenum">
              <a:rPr lang="en-US" altLang="en-US">
                <a:solidFill>
                  <a:prstClr val="black"/>
                </a:solidFill>
              </a:rPr>
              <a:pPr/>
              <a:t>35</a:t>
            </a:fld>
            <a:endParaRPr lang="en-US" alt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716317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4DBBB-51B2-4B90-B480-45E1A09471BA}" type="slidenum">
              <a:rPr lang="en-US" altLang="en-US">
                <a:solidFill>
                  <a:prstClr val="black"/>
                </a:solidFill>
              </a:rPr>
              <a:pPr/>
              <a:t>36</a:t>
            </a:fld>
            <a:endParaRPr lang="en-US" alt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716317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4DBBB-51B2-4B90-B480-45E1A09471BA}" type="slidenum">
              <a:rPr lang="en-US" altLang="en-US">
                <a:solidFill>
                  <a:prstClr val="black"/>
                </a:solidFill>
              </a:rPr>
              <a:pPr/>
              <a:t>37</a:t>
            </a:fld>
            <a:endParaRPr lang="en-US" alt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716317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4DBBB-51B2-4B90-B480-45E1A09471BA}" type="slidenum">
              <a:rPr lang="en-US" altLang="en-US">
                <a:solidFill>
                  <a:prstClr val="black"/>
                </a:solidFill>
              </a:rPr>
              <a:pPr/>
              <a:t>38</a:t>
            </a:fld>
            <a:endParaRPr lang="en-US" alt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716317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2F19E0-1978-4EB1-BCE2-3DE22849B51F}" type="slidenum">
              <a:rPr lang="en-US" altLang="en-US">
                <a:solidFill>
                  <a:prstClr val="black"/>
                </a:solidFill>
              </a:rPr>
              <a:pPr/>
              <a:t>39</a:t>
            </a:fld>
            <a:endParaRPr lang="en-US" altLang="en-US">
              <a:solidFill>
                <a:prstClr val="black"/>
              </a:solidFill>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r>
              <a:rPr lang="en-US" altLang="en-US" dirty="0"/>
              <a:t>Thank you for participating in this Aircraft Icing refresher. Further questions can be directed to the Center Weather Service Unit in Auburn, Washington</a:t>
            </a:r>
            <a:r>
              <a:rPr lang="en-US" altLang="en-US"/>
              <a:t>: </a:t>
            </a:r>
            <a:r>
              <a:rPr lang="en-US" altLang="en-US" smtClean="0">
                <a:hlinkClick r:id="rId3"/>
              </a:rPr>
              <a:t>James.Vasilj@noaa.gov</a:t>
            </a:r>
            <a:r>
              <a:rPr lang="en-US" altLang="en-US" smtClean="0"/>
              <a:t> </a:t>
            </a:r>
            <a:r>
              <a:rPr lang="en-US" altLang="en-US" dirty="0"/>
              <a:t>.</a:t>
            </a:r>
          </a:p>
        </p:txBody>
      </p:sp>
    </p:spTree>
    <p:extLst>
      <p:ext uri="{BB962C8B-B14F-4D97-AF65-F5344CB8AC3E}">
        <p14:creationId xmlns:p14="http://schemas.microsoft.com/office/powerpoint/2010/main" val="502368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749F6E-36AC-4FED-9D2A-B26BF1A0EBE4}" type="slidenum">
              <a:rPr lang="en-US" altLang="en-US">
                <a:solidFill>
                  <a:prstClr val="black"/>
                </a:solidFill>
              </a:rPr>
              <a:pPr/>
              <a:t>5</a:t>
            </a:fld>
            <a:endParaRPr lang="en-US" altLang="en-US">
              <a:solidFill>
                <a:prstClr val="black"/>
              </a:solidFill>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r>
              <a:rPr lang="en-US" altLang="en-US"/>
              <a:t>Super cooled water forms by starting with liquid water with the initial water temperature above or below freezing. The water is cooled rapidly, for example, by lifting of the air. Since the water was lifted rapidly, it remains liquid although the surrounding air temperature is below freezing.</a:t>
            </a:r>
          </a:p>
        </p:txBody>
      </p:sp>
    </p:spTree>
    <p:extLst>
      <p:ext uri="{BB962C8B-B14F-4D97-AF65-F5344CB8AC3E}">
        <p14:creationId xmlns:p14="http://schemas.microsoft.com/office/powerpoint/2010/main" val="3301566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EAF1BA-24CF-4FF7-973E-79F747EB2995}" type="slidenum">
              <a:rPr lang="en-US" altLang="en-US">
                <a:solidFill>
                  <a:prstClr val="black"/>
                </a:solidFill>
              </a:rPr>
              <a:pPr/>
              <a:t>6</a:t>
            </a:fld>
            <a:endParaRPr lang="en-US" altLang="en-US">
              <a:solidFill>
                <a:prstClr val="black"/>
              </a:solidFill>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r>
              <a:rPr lang="en-US" altLang="en-US"/>
              <a:t>The image shows icing typically occurs between 0 and -20C (  F) where there is an abundant supply of liquid water droplets. Below 0C (32F), the all droplets are warm and liquid, so no icing occurs. Above  -20C ( F), icing is still possible with some liquid water droplets found, but the risk of icing decreases. Above -40C (-40F), all droplets are in the form of ice crystals due to the low temperatures, so icing is not a threat here.</a:t>
            </a:r>
          </a:p>
        </p:txBody>
      </p:sp>
    </p:spTree>
    <p:extLst>
      <p:ext uri="{BB962C8B-B14F-4D97-AF65-F5344CB8AC3E}">
        <p14:creationId xmlns:p14="http://schemas.microsoft.com/office/powerpoint/2010/main" val="1370393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CE1FC2-29F2-4E84-8004-5F9AE2D2EEB4}" type="slidenum">
              <a:rPr lang="en-US" altLang="en-US">
                <a:solidFill>
                  <a:prstClr val="black"/>
                </a:solidFill>
              </a:rPr>
              <a:pPr/>
              <a:t>7</a:t>
            </a:fld>
            <a:endParaRPr lang="en-US" altLang="en-US">
              <a:solidFill>
                <a:prstClr val="black"/>
              </a:solidFill>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r>
              <a:rPr lang="en-US" altLang="en-US"/>
              <a:t>There are 3 types of icing: clear, mixed, and rime. Clear – 0 to -10C (32 to 14F); mixed -10 to -15C (14 to 5F); and rime -15 to -40C (5 to -40F). Rime icing by far occurs more of the time (71.7%) with clear icing (20.6%) followed by mixed (7.7%).</a:t>
            </a:r>
          </a:p>
          <a:p>
            <a:endParaRPr lang="en-US" altLang="en-US"/>
          </a:p>
          <a:p>
            <a:r>
              <a:rPr lang="en-US" altLang="en-US"/>
              <a:t>Clear		0 to -10C		32 to 14F</a:t>
            </a:r>
          </a:p>
          <a:p>
            <a:r>
              <a:rPr lang="en-US" altLang="en-US"/>
              <a:t>Mixed		-10 to -15C		14 to 5F</a:t>
            </a:r>
          </a:p>
          <a:p>
            <a:r>
              <a:rPr lang="en-US" altLang="en-US"/>
              <a:t>Rime		-15 to -40C		5 to -40F</a:t>
            </a:r>
          </a:p>
        </p:txBody>
      </p:sp>
    </p:spTree>
    <p:extLst>
      <p:ext uri="{BB962C8B-B14F-4D97-AF65-F5344CB8AC3E}">
        <p14:creationId xmlns:p14="http://schemas.microsoft.com/office/powerpoint/2010/main" val="4056184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738F4D-390C-45F1-8AF2-1FD657BBC782}" type="slidenum">
              <a:rPr lang="en-US" altLang="en-US">
                <a:solidFill>
                  <a:prstClr val="black"/>
                </a:solidFill>
              </a:rPr>
              <a:pPr/>
              <a:t>8</a:t>
            </a:fld>
            <a:endParaRPr lang="en-US" altLang="en-US">
              <a:solidFill>
                <a:prstClr val="black"/>
              </a:solidFill>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r>
              <a:rPr lang="en-US" altLang="en-US"/>
              <a:t>This clear coating of ice is transparent and has a glossy appearance, which can make it hard to detect. Clear icing is hard, heavy and tenacious. Since the water droplet spreads out, icing can reach surface areas of the aircraft that are difficult for deicing equipment to handle.</a:t>
            </a:r>
          </a:p>
        </p:txBody>
      </p:sp>
    </p:spTree>
    <p:extLst>
      <p:ext uri="{BB962C8B-B14F-4D97-AF65-F5344CB8AC3E}">
        <p14:creationId xmlns:p14="http://schemas.microsoft.com/office/powerpoint/2010/main" val="3844632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DE346D-F7FB-42C0-99B6-597C19F71C35}" type="slidenum">
              <a:rPr lang="en-US" altLang="en-US">
                <a:solidFill>
                  <a:prstClr val="black"/>
                </a:solidFill>
              </a:rPr>
              <a:pPr/>
              <a:t>9</a:t>
            </a:fld>
            <a:endParaRPr lang="en-US" altLang="en-US">
              <a:solidFill>
                <a:prstClr val="black"/>
              </a:solidFill>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r>
              <a:rPr lang="en-US" altLang="en-US"/>
              <a:t>Looking at the schematic of the airfoil, the center of the airfoil is a small area of stagnant air. As water droplets collide with the leading edge of the airfoil, “horns” form. The water droplets spread out beyond just the leading edge, but can also coat the airfoil surfaces. The build up of clear ice at the leading edge of the airfoil disrupts air flow and produces more turbulent flow. It is more difficult to remove with deicing equipment. The more water droplets forming ice on the airfoil, the less it conforms to the airfoil creating “horns” of ice.</a:t>
            </a:r>
          </a:p>
        </p:txBody>
      </p:sp>
    </p:spTree>
    <p:extLst>
      <p:ext uri="{BB962C8B-B14F-4D97-AF65-F5344CB8AC3E}">
        <p14:creationId xmlns:p14="http://schemas.microsoft.com/office/powerpoint/2010/main" val="3033862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749F6E-36AC-4FED-9D2A-B26BF1A0EBE4}" type="slidenum">
              <a:rPr lang="en-US" altLang="en-US">
                <a:solidFill>
                  <a:prstClr val="black"/>
                </a:solidFill>
              </a:rPr>
              <a:pPr/>
              <a:t>10</a:t>
            </a:fld>
            <a:endParaRPr lang="en-US" altLang="en-US">
              <a:solidFill>
                <a:prstClr val="black"/>
              </a:solidFill>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r>
              <a:rPr lang="en-US" altLang="en-US" dirty="0" smtClean="0"/>
              <a:t>An</a:t>
            </a:r>
            <a:r>
              <a:rPr lang="en-US" altLang="en-US" baseline="0" dirty="0" smtClean="0"/>
              <a:t> example of icing </a:t>
            </a:r>
            <a:r>
              <a:rPr lang="en-US" altLang="en-US" baseline="0" dirty="0" err="1" smtClean="0"/>
              <a:t>accretian</a:t>
            </a:r>
            <a:r>
              <a:rPr lang="en-US" altLang="en-US" baseline="0" dirty="0" smtClean="0"/>
              <a:t> is shown here.  The super-cooled water forms ice as it hits the already frozen ice cube, similar to clear icing.</a:t>
            </a:r>
            <a:endParaRPr lang="en-US" altLang="en-US" dirty="0"/>
          </a:p>
        </p:txBody>
      </p:sp>
    </p:spTree>
    <p:extLst>
      <p:ext uri="{BB962C8B-B14F-4D97-AF65-F5344CB8AC3E}">
        <p14:creationId xmlns:p14="http://schemas.microsoft.com/office/powerpoint/2010/main" val="3301566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685800" y="2286000"/>
            <a:ext cx="7772400" cy="1143000"/>
          </a:xfrm>
        </p:spPr>
        <p:txBody>
          <a:bodyPr/>
          <a:lstStyle>
            <a:lvl1pPr>
              <a:defRPr/>
            </a:lvl1pPr>
          </a:lstStyle>
          <a:p>
            <a:pPr lvl="0"/>
            <a:r>
              <a:rPr lang="en-US" altLang="en-US" noProof="0" smtClean="0"/>
              <a:t>Click to edit Master title style</a:t>
            </a:r>
          </a:p>
        </p:txBody>
      </p:sp>
      <p:sp>
        <p:nvSpPr>
          <p:cNvPr id="7885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en-US" noProof="0" smtClean="0"/>
              <a:t>Click to edit Master subtitle style</a:t>
            </a:r>
          </a:p>
        </p:txBody>
      </p:sp>
      <p:sp>
        <p:nvSpPr>
          <p:cNvPr id="78852" name="Rectangle 4"/>
          <p:cNvSpPr>
            <a:spLocks noGrp="1" noChangeArrowheads="1"/>
          </p:cNvSpPr>
          <p:nvPr>
            <p:ph type="dt" sz="half" idx="2"/>
          </p:nvPr>
        </p:nvSpPr>
        <p:spPr/>
        <p:txBody>
          <a:bodyPr/>
          <a:lstStyle>
            <a:lvl1pPr>
              <a:defRPr/>
            </a:lvl1pPr>
          </a:lstStyle>
          <a:p>
            <a:r>
              <a:rPr lang="en-US" altLang="en-US"/>
              <a:t>16 February 2007</a:t>
            </a:r>
          </a:p>
        </p:txBody>
      </p:sp>
      <p:sp>
        <p:nvSpPr>
          <p:cNvPr id="78853" name="Rectangle 5"/>
          <p:cNvSpPr>
            <a:spLocks noGrp="1" noChangeArrowheads="1"/>
          </p:cNvSpPr>
          <p:nvPr>
            <p:ph type="ftr" sz="quarter" idx="3"/>
          </p:nvPr>
        </p:nvSpPr>
        <p:spPr/>
        <p:txBody>
          <a:bodyPr/>
          <a:lstStyle>
            <a:lvl1pPr>
              <a:defRPr/>
            </a:lvl1pPr>
          </a:lstStyle>
          <a:p>
            <a:r>
              <a:rPr lang="en-US" altLang="en-US"/>
              <a:t>H:\Weather\Finished Ppt\werth_icing.ppt</a:t>
            </a:r>
          </a:p>
        </p:txBody>
      </p:sp>
      <p:sp>
        <p:nvSpPr>
          <p:cNvPr id="78854" name="Rectangle 6"/>
          <p:cNvSpPr>
            <a:spLocks noGrp="1" noChangeArrowheads="1"/>
          </p:cNvSpPr>
          <p:nvPr>
            <p:ph type="sldNum" sz="quarter" idx="4"/>
          </p:nvPr>
        </p:nvSpPr>
        <p:spPr/>
        <p:txBody>
          <a:bodyPr/>
          <a:lstStyle>
            <a:lvl1pPr>
              <a:defRPr/>
            </a:lvl1pPr>
          </a:lstStyle>
          <a:p>
            <a:fld id="{0F8A55EE-F161-4C40-B44A-8DE6FA6D6E5D}" type="slidenum">
              <a:rPr lang="en-US" altLang="en-US"/>
              <a:pPr/>
              <a:t>‹#›</a:t>
            </a:fld>
            <a:endParaRPr lang="en-US" altLang="en-US"/>
          </a:p>
        </p:txBody>
      </p:sp>
    </p:spTree>
    <p:extLst>
      <p:ext uri="{BB962C8B-B14F-4D97-AF65-F5344CB8AC3E}">
        <p14:creationId xmlns:p14="http://schemas.microsoft.com/office/powerpoint/2010/main" val="3941755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a:t>16 February 2007</a:t>
            </a:r>
          </a:p>
        </p:txBody>
      </p:sp>
      <p:sp>
        <p:nvSpPr>
          <p:cNvPr id="5" name="Footer Placeholder 4"/>
          <p:cNvSpPr>
            <a:spLocks noGrp="1"/>
          </p:cNvSpPr>
          <p:nvPr>
            <p:ph type="ftr" sz="quarter" idx="11"/>
          </p:nvPr>
        </p:nvSpPr>
        <p:spPr/>
        <p:txBody>
          <a:bodyPr/>
          <a:lstStyle>
            <a:lvl1pPr>
              <a:defRPr/>
            </a:lvl1pPr>
          </a:lstStyle>
          <a:p>
            <a:r>
              <a:rPr lang="en-US" altLang="en-US"/>
              <a:t>H:\Weather\Finished Ppt\werth_icing.ppt</a:t>
            </a:r>
          </a:p>
        </p:txBody>
      </p:sp>
      <p:sp>
        <p:nvSpPr>
          <p:cNvPr id="6" name="Slide Number Placeholder 5"/>
          <p:cNvSpPr>
            <a:spLocks noGrp="1"/>
          </p:cNvSpPr>
          <p:nvPr>
            <p:ph type="sldNum" sz="quarter" idx="12"/>
          </p:nvPr>
        </p:nvSpPr>
        <p:spPr/>
        <p:txBody>
          <a:bodyPr/>
          <a:lstStyle>
            <a:lvl1pPr>
              <a:defRPr/>
            </a:lvl1pPr>
          </a:lstStyle>
          <a:p>
            <a:fld id="{F0DCC6C0-9ECA-4B6F-BCE5-64B0DBD3E8FA}" type="slidenum">
              <a:rPr lang="en-US" altLang="en-US"/>
              <a:pPr/>
              <a:t>‹#›</a:t>
            </a:fld>
            <a:endParaRPr lang="en-US" altLang="en-US"/>
          </a:p>
        </p:txBody>
      </p:sp>
    </p:spTree>
    <p:extLst>
      <p:ext uri="{BB962C8B-B14F-4D97-AF65-F5344CB8AC3E}">
        <p14:creationId xmlns:p14="http://schemas.microsoft.com/office/powerpoint/2010/main" val="2271778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a:t>16 February 2007</a:t>
            </a:r>
          </a:p>
        </p:txBody>
      </p:sp>
      <p:sp>
        <p:nvSpPr>
          <p:cNvPr id="5" name="Footer Placeholder 4"/>
          <p:cNvSpPr>
            <a:spLocks noGrp="1"/>
          </p:cNvSpPr>
          <p:nvPr>
            <p:ph type="ftr" sz="quarter" idx="11"/>
          </p:nvPr>
        </p:nvSpPr>
        <p:spPr/>
        <p:txBody>
          <a:bodyPr/>
          <a:lstStyle>
            <a:lvl1pPr>
              <a:defRPr/>
            </a:lvl1pPr>
          </a:lstStyle>
          <a:p>
            <a:r>
              <a:rPr lang="en-US" altLang="en-US"/>
              <a:t>H:\Weather\Finished Ppt\werth_icing.ppt</a:t>
            </a:r>
          </a:p>
        </p:txBody>
      </p:sp>
      <p:sp>
        <p:nvSpPr>
          <p:cNvPr id="6" name="Slide Number Placeholder 5"/>
          <p:cNvSpPr>
            <a:spLocks noGrp="1"/>
          </p:cNvSpPr>
          <p:nvPr>
            <p:ph type="sldNum" sz="quarter" idx="12"/>
          </p:nvPr>
        </p:nvSpPr>
        <p:spPr/>
        <p:txBody>
          <a:bodyPr/>
          <a:lstStyle>
            <a:lvl1pPr>
              <a:defRPr/>
            </a:lvl1pPr>
          </a:lstStyle>
          <a:p>
            <a:fld id="{FC1CC365-86D6-44C0-A976-7A7C86F10291}" type="slidenum">
              <a:rPr lang="en-US" altLang="en-US"/>
              <a:pPr/>
              <a:t>‹#›</a:t>
            </a:fld>
            <a:endParaRPr lang="en-US" altLang="en-US"/>
          </a:p>
        </p:txBody>
      </p:sp>
    </p:spTree>
    <p:extLst>
      <p:ext uri="{BB962C8B-B14F-4D97-AF65-F5344CB8AC3E}">
        <p14:creationId xmlns:p14="http://schemas.microsoft.com/office/powerpoint/2010/main" val="520665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r>
              <a:rPr lang="en-US" altLang="en-US"/>
              <a:t>16 February 2007</a:t>
            </a: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altLang="en-US"/>
              <a:t>H:\Weather\Finished Ppt\werth_icing.ppt</a:t>
            </a: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54F06ADF-83B8-47B4-8E5A-234DBCA8A989}" type="slidenum">
              <a:rPr lang="en-US" altLang="en-US"/>
              <a:pPr/>
              <a:t>‹#›</a:t>
            </a:fld>
            <a:endParaRPr lang="en-US" altLang="en-US"/>
          </a:p>
        </p:txBody>
      </p:sp>
    </p:spTree>
    <p:extLst>
      <p:ext uri="{BB962C8B-B14F-4D97-AF65-F5344CB8AC3E}">
        <p14:creationId xmlns:p14="http://schemas.microsoft.com/office/powerpoint/2010/main" val="1311301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r>
              <a:rPr lang="en-US" altLang="en-US"/>
              <a:t>16 February 2007</a:t>
            </a: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r>
              <a:rPr lang="en-US" altLang="en-US"/>
              <a:t>H:\Weather\Finished Ppt\werth_icing.ppt</a:t>
            </a: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AB0BB1ED-CFC9-48A4-9AFF-909C92A4EC83}" type="slidenum">
              <a:rPr lang="en-US" altLang="en-US"/>
              <a:pPr/>
              <a:t>‹#›</a:t>
            </a:fld>
            <a:endParaRPr lang="en-US" altLang="en-US"/>
          </a:p>
        </p:txBody>
      </p:sp>
    </p:spTree>
    <p:extLst>
      <p:ext uri="{BB962C8B-B14F-4D97-AF65-F5344CB8AC3E}">
        <p14:creationId xmlns:p14="http://schemas.microsoft.com/office/powerpoint/2010/main" val="4148890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r>
              <a:rPr lang="en-US" altLang="en-US"/>
              <a:t>16 February 2007</a:t>
            </a: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r>
              <a:rPr lang="en-US" altLang="en-US"/>
              <a:t>H:\Weather\Finished Ppt\werth_icing.ppt</a:t>
            </a: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2BB4F984-DB99-41B7-9705-32E7A92BC13D}" type="slidenum">
              <a:rPr lang="en-US" altLang="en-US"/>
              <a:pPr/>
              <a:t>‹#›</a:t>
            </a:fld>
            <a:endParaRPr lang="en-US" altLang="en-US"/>
          </a:p>
        </p:txBody>
      </p:sp>
    </p:spTree>
    <p:extLst>
      <p:ext uri="{BB962C8B-B14F-4D97-AF65-F5344CB8AC3E}">
        <p14:creationId xmlns:p14="http://schemas.microsoft.com/office/powerpoint/2010/main" val="3493514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a:t>16 February 2007</a:t>
            </a:r>
          </a:p>
        </p:txBody>
      </p:sp>
      <p:sp>
        <p:nvSpPr>
          <p:cNvPr id="5" name="Footer Placeholder 4"/>
          <p:cNvSpPr>
            <a:spLocks noGrp="1"/>
          </p:cNvSpPr>
          <p:nvPr>
            <p:ph type="ftr" sz="quarter" idx="11"/>
          </p:nvPr>
        </p:nvSpPr>
        <p:spPr/>
        <p:txBody>
          <a:bodyPr/>
          <a:lstStyle>
            <a:lvl1pPr>
              <a:defRPr/>
            </a:lvl1pPr>
          </a:lstStyle>
          <a:p>
            <a:r>
              <a:rPr lang="en-US" altLang="en-US"/>
              <a:t>H:\Weather\Finished Ppt\werth_icing.ppt</a:t>
            </a:r>
          </a:p>
        </p:txBody>
      </p:sp>
      <p:sp>
        <p:nvSpPr>
          <p:cNvPr id="6" name="Slide Number Placeholder 5"/>
          <p:cNvSpPr>
            <a:spLocks noGrp="1"/>
          </p:cNvSpPr>
          <p:nvPr>
            <p:ph type="sldNum" sz="quarter" idx="12"/>
          </p:nvPr>
        </p:nvSpPr>
        <p:spPr/>
        <p:txBody>
          <a:bodyPr/>
          <a:lstStyle>
            <a:lvl1pPr>
              <a:defRPr/>
            </a:lvl1pPr>
          </a:lstStyle>
          <a:p>
            <a:fld id="{377BDC3B-4901-4361-9935-8F1E151ED511}" type="slidenum">
              <a:rPr lang="en-US" altLang="en-US"/>
              <a:pPr/>
              <a:t>‹#›</a:t>
            </a:fld>
            <a:endParaRPr lang="en-US" altLang="en-US"/>
          </a:p>
        </p:txBody>
      </p:sp>
    </p:spTree>
    <p:extLst>
      <p:ext uri="{BB962C8B-B14F-4D97-AF65-F5344CB8AC3E}">
        <p14:creationId xmlns:p14="http://schemas.microsoft.com/office/powerpoint/2010/main" val="2471704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altLang="en-US"/>
              <a:t>16 February 2007</a:t>
            </a:r>
          </a:p>
        </p:txBody>
      </p:sp>
      <p:sp>
        <p:nvSpPr>
          <p:cNvPr id="5" name="Footer Placeholder 4"/>
          <p:cNvSpPr>
            <a:spLocks noGrp="1"/>
          </p:cNvSpPr>
          <p:nvPr>
            <p:ph type="ftr" sz="quarter" idx="11"/>
          </p:nvPr>
        </p:nvSpPr>
        <p:spPr/>
        <p:txBody>
          <a:bodyPr/>
          <a:lstStyle>
            <a:lvl1pPr>
              <a:defRPr/>
            </a:lvl1pPr>
          </a:lstStyle>
          <a:p>
            <a:r>
              <a:rPr lang="en-US" altLang="en-US"/>
              <a:t>H:\Weather\Finished Ppt\werth_icing.ppt</a:t>
            </a:r>
          </a:p>
        </p:txBody>
      </p:sp>
      <p:sp>
        <p:nvSpPr>
          <p:cNvPr id="6" name="Slide Number Placeholder 5"/>
          <p:cNvSpPr>
            <a:spLocks noGrp="1"/>
          </p:cNvSpPr>
          <p:nvPr>
            <p:ph type="sldNum" sz="quarter" idx="12"/>
          </p:nvPr>
        </p:nvSpPr>
        <p:spPr/>
        <p:txBody>
          <a:bodyPr/>
          <a:lstStyle>
            <a:lvl1pPr>
              <a:defRPr/>
            </a:lvl1pPr>
          </a:lstStyle>
          <a:p>
            <a:fld id="{C846ED1E-3838-4764-B332-A3FBB8B4812D}" type="slidenum">
              <a:rPr lang="en-US" altLang="en-US"/>
              <a:pPr/>
              <a:t>‹#›</a:t>
            </a:fld>
            <a:endParaRPr lang="en-US" altLang="en-US"/>
          </a:p>
        </p:txBody>
      </p:sp>
    </p:spTree>
    <p:extLst>
      <p:ext uri="{BB962C8B-B14F-4D97-AF65-F5344CB8AC3E}">
        <p14:creationId xmlns:p14="http://schemas.microsoft.com/office/powerpoint/2010/main" val="2286791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altLang="en-US"/>
              <a:t>16 February 2007</a:t>
            </a:r>
          </a:p>
        </p:txBody>
      </p:sp>
      <p:sp>
        <p:nvSpPr>
          <p:cNvPr id="6" name="Footer Placeholder 5"/>
          <p:cNvSpPr>
            <a:spLocks noGrp="1"/>
          </p:cNvSpPr>
          <p:nvPr>
            <p:ph type="ftr" sz="quarter" idx="11"/>
          </p:nvPr>
        </p:nvSpPr>
        <p:spPr/>
        <p:txBody>
          <a:bodyPr/>
          <a:lstStyle>
            <a:lvl1pPr>
              <a:defRPr/>
            </a:lvl1pPr>
          </a:lstStyle>
          <a:p>
            <a:r>
              <a:rPr lang="en-US" altLang="en-US"/>
              <a:t>H:\Weather\Finished Ppt\werth_icing.ppt</a:t>
            </a:r>
          </a:p>
        </p:txBody>
      </p:sp>
      <p:sp>
        <p:nvSpPr>
          <p:cNvPr id="7" name="Slide Number Placeholder 6"/>
          <p:cNvSpPr>
            <a:spLocks noGrp="1"/>
          </p:cNvSpPr>
          <p:nvPr>
            <p:ph type="sldNum" sz="quarter" idx="12"/>
          </p:nvPr>
        </p:nvSpPr>
        <p:spPr/>
        <p:txBody>
          <a:bodyPr/>
          <a:lstStyle>
            <a:lvl1pPr>
              <a:defRPr/>
            </a:lvl1pPr>
          </a:lstStyle>
          <a:p>
            <a:fld id="{B45A502E-27C9-454F-B421-A5A121F36C19}" type="slidenum">
              <a:rPr lang="en-US" altLang="en-US"/>
              <a:pPr/>
              <a:t>‹#›</a:t>
            </a:fld>
            <a:endParaRPr lang="en-US" altLang="en-US"/>
          </a:p>
        </p:txBody>
      </p:sp>
    </p:spTree>
    <p:extLst>
      <p:ext uri="{BB962C8B-B14F-4D97-AF65-F5344CB8AC3E}">
        <p14:creationId xmlns:p14="http://schemas.microsoft.com/office/powerpoint/2010/main" val="1288610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altLang="en-US"/>
              <a:t>16 February 2007</a:t>
            </a:r>
          </a:p>
        </p:txBody>
      </p:sp>
      <p:sp>
        <p:nvSpPr>
          <p:cNvPr id="8" name="Footer Placeholder 7"/>
          <p:cNvSpPr>
            <a:spLocks noGrp="1"/>
          </p:cNvSpPr>
          <p:nvPr>
            <p:ph type="ftr" sz="quarter" idx="11"/>
          </p:nvPr>
        </p:nvSpPr>
        <p:spPr/>
        <p:txBody>
          <a:bodyPr/>
          <a:lstStyle>
            <a:lvl1pPr>
              <a:defRPr/>
            </a:lvl1pPr>
          </a:lstStyle>
          <a:p>
            <a:r>
              <a:rPr lang="en-US" altLang="en-US"/>
              <a:t>H:\Weather\Finished Ppt\werth_icing.ppt</a:t>
            </a:r>
          </a:p>
        </p:txBody>
      </p:sp>
      <p:sp>
        <p:nvSpPr>
          <p:cNvPr id="9" name="Slide Number Placeholder 8"/>
          <p:cNvSpPr>
            <a:spLocks noGrp="1"/>
          </p:cNvSpPr>
          <p:nvPr>
            <p:ph type="sldNum" sz="quarter" idx="12"/>
          </p:nvPr>
        </p:nvSpPr>
        <p:spPr/>
        <p:txBody>
          <a:bodyPr/>
          <a:lstStyle>
            <a:lvl1pPr>
              <a:defRPr/>
            </a:lvl1pPr>
          </a:lstStyle>
          <a:p>
            <a:fld id="{9675CF8E-68DB-43F0-970E-44F759B3D541}" type="slidenum">
              <a:rPr lang="en-US" altLang="en-US"/>
              <a:pPr/>
              <a:t>‹#›</a:t>
            </a:fld>
            <a:endParaRPr lang="en-US" altLang="en-US"/>
          </a:p>
        </p:txBody>
      </p:sp>
    </p:spTree>
    <p:extLst>
      <p:ext uri="{BB962C8B-B14F-4D97-AF65-F5344CB8AC3E}">
        <p14:creationId xmlns:p14="http://schemas.microsoft.com/office/powerpoint/2010/main" val="2783697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altLang="en-US"/>
              <a:t>16 February 2007</a:t>
            </a:r>
          </a:p>
        </p:txBody>
      </p:sp>
      <p:sp>
        <p:nvSpPr>
          <p:cNvPr id="4" name="Footer Placeholder 3"/>
          <p:cNvSpPr>
            <a:spLocks noGrp="1"/>
          </p:cNvSpPr>
          <p:nvPr>
            <p:ph type="ftr" sz="quarter" idx="11"/>
          </p:nvPr>
        </p:nvSpPr>
        <p:spPr/>
        <p:txBody>
          <a:bodyPr/>
          <a:lstStyle>
            <a:lvl1pPr>
              <a:defRPr/>
            </a:lvl1pPr>
          </a:lstStyle>
          <a:p>
            <a:r>
              <a:rPr lang="en-US" altLang="en-US"/>
              <a:t>H:\Weather\Finished Ppt\werth_icing.ppt</a:t>
            </a:r>
          </a:p>
        </p:txBody>
      </p:sp>
      <p:sp>
        <p:nvSpPr>
          <p:cNvPr id="5" name="Slide Number Placeholder 4"/>
          <p:cNvSpPr>
            <a:spLocks noGrp="1"/>
          </p:cNvSpPr>
          <p:nvPr>
            <p:ph type="sldNum" sz="quarter" idx="12"/>
          </p:nvPr>
        </p:nvSpPr>
        <p:spPr/>
        <p:txBody>
          <a:bodyPr/>
          <a:lstStyle>
            <a:lvl1pPr>
              <a:defRPr/>
            </a:lvl1pPr>
          </a:lstStyle>
          <a:p>
            <a:fld id="{6BDE4786-93DE-440F-9F5C-63D80FDDFFDC}" type="slidenum">
              <a:rPr lang="en-US" altLang="en-US"/>
              <a:pPr/>
              <a:t>‹#›</a:t>
            </a:fld>
            <a:endParaRPr lang="en-US" altLang="en-US"/>
          </a:p>
        </p:txBody>
      </p:sp>
    </p:spTree>
    <p:extLst>
      <p:ext uri="{BB962C8B-B14F-4D97-AF65-F5344CB8AC3E}">
        <p14:creationId xmlns:p14="http://schemas.microsoft.com/office/powerpoint/2010/main" val="2443533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ltLang="en-US"/>
              <a:t>16 February 2007</a:t>
            </a:r>
          </a:p>
        </p:txBody>
      </p:sp>
      <p:sp>
        <p:nvSpPr>
          <p:cNvPr id="3" name="Footer Placeholder 2"/>
          <p:cNvSpPr>
            <a:spLocks noGrp="1"/>
          </p:cNvSpPr>
          <p:nvPr>
            <p:ph type="ftr" sz="quarter" idx="11"/>
          </p:nvPr>
        </p:nvSpPr>
        <p:spPr/>
        <p:txBody>
          <a:bodyPr/>
          <a:lstStyle>
            <a:lvl1pPr>
              <a:defRPr/>
            </a:lvl1pPr>
          </a:lstStyle>
          <a:p>
            <a:r>
              <a:rPr lang="en-US" altLang="en-US"/>
              <a:t>H:\Weather\Finished Ppt\werth_icing.ppt</a:t>
            </a:r>
          </a:p>
        </p:txBody>
      </p:sp>
      <p:sp>
        <p:nvSpPr>
          <p:cNvPr id="4" name="Slide Number Placeholder 3"/>
          <p:cNvSpPr>
            <a:spLocks noGrp="1"/>
          </p:cNvSpPr>
          <p:nvPr>
            <p:ph type="sldNum" sz="quarter" idx="12"/>
          </p:nvPr>
        </p:nvSpPr>
        <p:spPr/>
        <p:txBody>
          <a:bodyPr/>
          <a:lstStyle>
            <a:lvl1pPr>
              <a:defRPr/>
            </a:lvl1pPr>
          </a:lstStyle>
          <a:p>
            <a:fld id="{4ACC8F69-D5F8-4C2F-B9CA-D69FB3ED034A}" type="slidenum">
              <a:rPr lang="en-US" altLang="en-US"/>
              <a:pPr/>
              <a:t>‹#›</a:t>
            </a:fld>
            <a:endParaRPr lang="en-US" altLang="en-US"/>
          </a:p>
        </p:txBody>
      </p:sp>
    </p:spTree>
    <p:extLst>
      <p:ext uri="{BB962C8B-B14F-4D97-AF65-F5344CB8AC3E}">
        <p14:creationId xmlns:p14="http://schemas.microsoft.com/office/powerpoint/2010/main" val="3852041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ltLang="en-US"/>
              <a:t>16 February 2007</a:t>
            </a:r>
          </a:p>
        </p:txBody>
      </p:sp>
      <p:sp>
        <p:nvSpPr>
          <p:cNvPr id="6" name="Footer Placeholder 5"/>
          <p:cNvSpPr>
            <a:spLocks noGrp="1"/>
          </p:cNvSpPr>
          <p:nvPr>
            <p:ph type="ftr" sz="quarter" idx="11"/>
          </p:nvPr>
        </p:nvSpPr>
        <p:spPr/>
        <p:txBody>
          <a:bodyPr/>
          <a:lstStyle>
            <a:lvl1pPr>
              <a:defRPr/>
            </a:lvl1pPr>
          </a:lstStyle>
          <a:p>
            <a:r>
              <a:rPr lang="en-US" altLang="en-US"/>
              <a:t>H:\Weather\Finished Ppt\werth_icing.ppt</a:t>
            </a:r>
          </a:p>
        </p:txBody>
      </p:sp>
      <p:sp>
        <p:nvSpPr>
          <p:cNvPr id="7" name="Slide Number Placeholder 6"/>
          <p:cNvSpPr>
            <a:spLocks noGrp="1"/>
          </p:cNvSpPr>
          <p:nvPr>
            <p:ph type="sldNum" sz="quarter" idx="12"/>
          </p:nvPr>
        </p:nvSpPr>
        <p:spPr/>
        <p:txBody>
          <a:bodyPr/>
          <a:lstStyle>
            <a:lvl1pPr>
              <a:defRPr/>
            </a:lvl1pPr>
          </a:lstStyle>
          <a:p>
            <a:fld id="{3A4DC6E6-3063-4D50-BBE2-440E66117BC2}" type="slidenum">
              <a:rPr lang="en-US" altLang="en-US"/>
              <a:pPr/>
              <a:t>‹#›</a:t>
            </a:fld>
            <a:endParaRPr lang="en-US" altLang="en-US"/>
          </a:p>
        </p:txBody>
      </p:sp>
    </p:spTree>
    <p:extLst>
      <p:ext uri="{BB962C8B-B14F-4D97-AF65-F5344CB8AC3E}">
        <p14:creationId xmlns:p14="http://schemas.microsoft.com/office/powerpoint/2010/main" val="3724998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altLang="en-US"/>
              <a:t>16 February 2007</a:t>
            </a:r>
          </a:p>
        </p:txBody>
      </p:sp>
      <p:sp>
        <p:nvSpPr>
          <p:cNvPr id="6" name="Footer Placeholder 5"/>
          <p:cNvSpPr>
            <a:spLocks noGrp="1"/>
          </p:cNvSpPr>
          <p:nvPr>
            <p:ph type="ftr" sz="quarter" idx="11"/>
          </p:nvPr>
        </p:nvSpPr>
        <p:spPr/>
        <p:txBody>
          <a:bodyPr/>
          <a:lstStyle>
            <a:lvl1pPr>
              <a:defRPr/>
            </a:lvl1pPr>
          </a:lstStyle>
          <a:p>
            <a:r>
              <a:rPr lang="en-US" altLang="en-US"/>
              <a:t>H:\Weather\Finished Ppt\werth_icing.ppt</a:t>
            </a:r>
          </a:p>
        </p:txBody>
      </p:sp>
      <p:sp>
        <p:nvSpPr>
          <p:cNvPr id="7" name="Slide Number Placeholder 6"/>
          <p:cNvSpPr>
            <a:spLocks noGrp="1"/>
          </p:cNvSpPr>
          <p:nvPr>
            <p:ph type="sldNum" sz="quarter" idx="12"/>
          </p:nvPr>
        </p:nvSpPr>
        <p:spPr/>
        <p:txBody>
          <a:bodyPr/>
          <a:lstStyle>
            <a:lvl1pPr>
              <a:defRPr/>
            </a:lvl1pPr>
          </a:lstStyle>
          <a:p>
            <a:fld id="{69C0CF9D-0C9F-45F8-9422-F311949812D8}" type="slidenum">
              <a:rPr lang="en-US" altLang="en-US"/>
              <a:pPr/>
              <a:t>‹#›</a:t>
            </a:fld>
            <a:endParaRPr lang="en-US" altLang="en-US"/>
          </a:p>
        </p:txBody>
      </p:sp>
    </p:spTree>
    <p:extLst>
      <p:ext uri="{BB962C8B-B14F-4D97-AF65-F5344CB8AC3E}">
        <p14:creationId xmlns:p14="http://schemas.microsoft.com/office/powerpoint/2010/main" val="676319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extLst>
              <a:ext uri="{BEBA8EAE-BF5A-486C-A8C5-ECC9F3942E4B}">
                <a14:imgProps xmlns:a14="http://schemas.microsoft.com/office/drawing/2010/main">
                  <a14:imgLayer r:embed="rId17">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78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78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800">
                <a:solidFill>
                  <a:srgbClr val="FFFFFF"/>
                </a:solidFill>
                <a:latin typeface="+mn-lt"/>
              </a:defRPr>
            </a:lvl1pPr>
          </a:lstStyle>
          <a:p>
            <a:pPr fontAlgn="base">
              <a:spcBef>
                <a:spcPct val="0"/>
              </a:spcBef>
              <a:spcAft>
                <a:spcPct val="0"/>
              </a:spcAft>
            </a:pPr>
            <a:r>
              <a:rPr lang="en-US" altLang="en-US"/>
              <a:t>16 February 2007</a:t>
            </a:r>
          </a:p>
        </p:txBody>
      </p:sp>
      <p:sp>
        <p:nvSpPr>
          <p:cNvPr id="778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800">
                <a:solidFill>
                  <a:srgbClr val="FFFFFF"/>
                </a:solidFill>
                <a:latin typeface="+mn-lt"/>
              </a:defRPr>
            </a:lvl1pPr>
          </a:lstStyle>
          <a:p>
            <a:pPr fontAlgn="base">
              <a:spcBef>
                <a:spcPct val="0"/>
              </a:spcBef>
              <a:spcAft>
                <a:spcPct val="0"/>
              </a:spcAft>
            </a:pPr>
            <a:r>
              <a:rPr lang="en-US" altLang="en-US"/>
              <a:t>H:\Weather\Finished Ppt\werth_icing.ppt</a:t>
            </a:r>
          </a:p>
        </p:txBody>
      </p:sp>
      <p:sp>
        <p:nvSpPr>
          <p:cNvPr id="778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800">
                <a:solidFill>
                  <a:srgbClr val="FFFFFF"/>
                </a:solidFill>
                <a:latin typeface="+mn-lt"/>
              </a:defRPr>
            </a:lvl1pPr>
          </a:lstStyle>
          <a:p>
            <a:pPr fontAlgn="base">
              <a:spcBef>
                <a:spcPct val="0"/>
              </a:spcBef>
              <a:spcAft>
                <a:spcPct val="0"/>
              </a:spcAft>
            </a:pPr>
            <a:fld id="{BB74B9B4-4CC8-4F9F-AA2E-3981776F4143}" type="slidenum">
              <a:rPr lang="en-US" altLang="en-US"/>
              <a:pPr fontAlgn="base">
                <a:spcBef>
                  <a:spcPct val="0"/>
                </a:spcBef>
                <a:spcAft>
                  <a:spcPct val="0"/>
                </a:spcAft>
              </a:pPr>
              <a:t>‹#›</a:t>
            </a:fld>
            <a:endParaRPr lang="en-US" altLang="en-US"/>
          </a:p>
        </p:txBody>
      </p:sp>
    </p:spTree>
    <p:extLst>
      <p:ext uri="{BB962C8B-B14F-4D97-AF65-F5344CB8AC3E}">
        <p14:creationId xmlns:p14="http://schemas.microsoft.com/office/powerpoint/2010/main" val="1855542213"/>
      </p:ext>
    </p:extLst>
  </p:cSld>
  <p:clrMap bg1="dk2" tx1="lt1" bg2="dk1"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Lst>
  <p:hf hdr="0" ftr="0" dt="0"/>
  <p:txStyles>
    <p:titleStyle>
      <a:lvl1pPr algn="ctr" rtl="0" fontAlgn="base">
        <a:spcBef>
          <a:spcPct val="0"/>
        </a:spcBef>
        <a:spcAft>
          <a:spcPct val="0"/>
        </a:spcAft>
        <a:defRPr sz="4000" b="1">
          <a:solidFill>
            <a:srgbClr val="FFFFFF"/>
          </a:solidFill>
          <a:latin typeface="+mj-lt"/>
          <a:ea typeface="+mj-ea"/>
          <a:cs typeface="+mj-cs"/>
        </a:defRPr>
      </a:lvl1pPr>
      <a:lvl2pPr algn="ctr" rtl="0" fontAlgn="base">
        <a:spcBef>
          <a:spcPct val="0"/>
        </a:spcBef>
        <a:spcAft>
          <a:spcPct val="0"/>
        </a:spcAft>
        <a:defRPr sz="4000" b="1">
          <a:solidFill>
            <a:srgbClr val="FFFFFF"/>
          </a:solidFill>
          <a:latin typeface="Trebuchet MS" pitchFamily="34" charset="0"/>
        </a:defRPr>
      </a:lvl2pPr>
      <a:lvl3pPr algn="ctr" rtl="0" fontAlgn="base">
        <a:spcBef>
          <a:spcPct val="0"/>
        </a:spcBef>
        <a:spcAft>
          <a:spcPct val="0"/>
        </a:spcAft>
        <a:defRPr sz="4000" b="1">
          <a:solidFill>
            <a:srgbClr val="FFFFFF"/>
          </a:solidFill>
          <a:latin typeface="Trebuchet MS" pitchFamily="34" charset="0"/>
        </a:defRPr>
      </a:lvl3pPr>
      <a:lvl4pPr algn="ctr" rtl="0" fontAlgn="base">
        <a:spcBef>
          <a:spcPct val="0"/>
        </a:spcBef>
        <a:spcAft>
          <a:spcPct val="0"/>
        </a:spcAft>
        <a:defRPr sz="4000" b="1">
          <a:solidFill>
            <a:srgbClr val="FFFFFF"/>
          </a:solidFill>
          <a:latin typeface="Trebuchet MS" pitchFamily="34" charset="0"/>
        </a:defRPr>
      </a:lvl4pPr>
      <a:lvl5pPr algn="ctr" rtl="0" fontAlgn="base">
        <a:spcBef>
          <a:spcPct val="0"/>
        </a:spcBef>
        <a:spcAft>
          <a:spcPct val="0"/>
        </a:spcAft>
        <a:defRPr sz="4000" b="1">
          <a:solidFill>
            <a:srgbClr val="FFFFFF"/>
          </a:solidFill>
          <a:latin typeface="Trebuchet MS" pitchFamily="34" charset="0"/>
        </a:defRPr>
      </a:lvl5pPr>
      <a:lvl6pPr marL="457200" algn="ctr" rtl="0" fontAlgn="base">
        <a:spcBef>
          <a:spcPct val="0"/>
        </a:spcBef>
        <a:spcAft>
          <a:spcPct val="0"/>
        </a:spcAft>
        <a:defRPr sz="4000" b="1">
          <a:solidFill>
            <a:srgbClr val="FFFFFF"/>
          </a:solidFill>
          <a:latin typeface="Trebuchet MS" pitchFamily="34" charset="0"/>
        </a:defRPr>
      </a:lvl6pPr>
      <a:lvl7pPr marL="914400" algn="ctr" rtl="0" fontAlgn="base">
        <a:spcBef>
          <a:spcPct val="0"/>
        </a:spcBef>
        <a:spcAft>
          <a:spcPct val="0"/>
        </a:spcAft>
        <a:defRPr sz="4000" b="1">
          <a:solidFill>
            <a:srgbClr val="FFFFFF"/>
          </a:solidFill>
          <a:latin typeface="Trebuchet MS" pitchFamily="34" charset="0"/>
        </a:defRPr>
      </a:lvl7pPr>
      <a:lvl8pPr marL="1371600" algn="ctr" rtl="0" fontAlgn="base">
        <a:spcBef>
          <a:spcPct val="0"/>
        </a:spcBef>
        <a:spcAft>
          <a:spcPct val="0"/>
        </a:spcAft>
        <a:defRPr sz="4000" b="1">
          <a:solidFill>
            <a:srgbClr val="FFFFFF"/>
          </a:solidFill>
          <a:latin typeface="Trebuchet MS" pitchFamily="34" charset="0"/>
        </a:defRPr>
      </a:lvl8pPr>
      <a:lvl9pPr marL="1828800" algn="ctr" rtl="0" fontAlgn="base">
        <a:spcBef>
          <a:spcPct val="0"/>
        </a:spcBef>
        <a:spcAft>
          <a:spcPct val="0"/>
        </a:spcAft>
        <a:defRPr sz="4000" b="1">
          <a:solidFill>
            <a:srgbClr val="FFFFFF"/>
          </a:solidFill>
          <a:latin typeface="Trebuchet MS" pitchFamily="34" charset="0"/>
        </a:defRPr>
      </a:lvl9pPr>
    </p:titleStyle>
    <p:bodyStyle>
      <a:lvl1pPr marL="342900" indent="-342900" algn="l" rtl="0" fontAlgn="base">
        <a:spcBef>
          <a:spcPct val="20000"/>
        </a:spcBef>
        <a:spcAft>
          <a:spcPct val="0"/>
        </a:spcAft>
        <a:buChar char="•"/>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4.png"/><Relationship Id="rId7" Type="http://schemas.openxmlformats.org/officeDocument/2006/relationships/hyperlink" Target="http://adds.aviationweather.gov/airmets/"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9.gif"/></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0.gif"/><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www.wrh.noaa.gov/zse/"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www.wrh.noaa.gov/zse/mobile.php"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6.gif"/><Relationship Id="rId5" Type="http://schemas.openxmlformats.org/officeDocument/2006/relationships/image" Target="../media/image35.gif"/><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www.wrh.noaa.gov/zoa/MOBILE/ZOA2.htm" TargetMode="External"/><Relationship Id="rId5" Type="http://schemas.openxmlformats.org/officeDocument/2006/relationships/image" Target="../media/image37.gif"/><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mobile.weather.gov/"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gi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hyperlink" Target="http://ruc.noaa.gov/soundings/" TargetMode="External"/><Relationship Id="rId3" Type="http://schemas.openxmlformats.org/officeDocument/2006/relationships/image" Target="../media/image42.emf"/><Relationship Id="rId7"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3.jpg"/><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6.gif"/><Relationship Id="rId5" Type="http://schemas.openxmlformats.org/officeDocument/2006/relationships/image" Target="../media/image45.gif"/><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hyperlink" Target="http://www.aviationweather.gov/" TargetMode="External"/><Relationship Id="rId5" Type="http://schemas.openxmlformats.org/officeDocument/2006/relationships/image" Target="../media/image47.gif"/><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1.gif"/><Relationship Id="rId5" Type="http://schemas.openxmlformats.org/officeDocument/2006/relationships/image" Target="../media/image50.gif"/><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g"/><Relationship Id="rId7" Type="http://schemas.openxmlformats.org/officeDocument/2006/relationships/image" Target="../media/image56.jpg"/><Relationship Id="rId12" Type="http://schemas.openxmlformats.org/officeDocument/2006/relationships/hyperlink" Target="http://www.aviationweather.gov/flightpath"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5.png"/><Relationship Id="rId11" Type="http://schemas.openxmlformats.org/officeDocument/2006/relationships/image" Target="../media/image4.png"/><Relationship Id="rId5" Type="http://schemas.openxmlformats.org/officeDocument/2006/relationships/image" Target="../media/image54.jpg"/><Relationship Id="rId10" Type="http://schemas.openxmlformats.org/officeDocument/2006/relationships/image" Target="../media/image3.png"/><Relationship Id="rId4" Type="http://schemas.openxmlformats.org/officeDocument/2006/relationships/image" Target="../media/image53.jpg"/><Relationship Id="rId9"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0.wmf"/><Relationship Id="rId5" Type="http://schemas.openxmlformats.org/officeDocument/2006/relationships/image" Target="../media/image59.wmf"/><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52400"/>
            <a:ext cx="7772400" cy="1143000"/>
          </a:xfrm>
        </p:spPr>
        <p:txBody>
          <a:bodyPr/>
          <a:lstStyle/>
          <a:p>
            <a:r>
              <a:rPr lang="en-US" altLang="en-US" sz="7200" dirty="0">
                <a:effectLst>
                  <a:outerShdw blurRad="38100" dist="38100" dir="2700000" algn="tl">
                    <a:srgbClr val="000000">
                      <a:alpha val="43137"/>
                    </a:srgbClr>
                  </a:outerShdw>
                </a:effectLst>
              </a:rPr>
              <a:t>Aircraft Icing</a:t>
            </a:r>
          </a:p>
        </p:txBody>
      </p:sp>
      <p:sp>
        <p:nvSpPr>
          <p:cNvPr id="2052" name="Rectangle 4"/>
          <p:cNvSpPr>
            <a:spLocks noGrp="1" noChangeArrowheads="1"/>
          </p:cNvSpPr>
          <p:nvPr>
            <p:ph type="subTitle" idx="1"/>
          </p:nvPr>
        </p:nvSpPr>
        <p:spPr>
          <a:xfrm>
            <a:off x="2613025" y="5311775"/>
            <a:ext cx="3940175" cy="1012825"/>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sz="1800" dirty="0" smtClean="0">
                <a:solidFill>
                  <a:schemeClr val="tx1"/>
                </a:solidFill>
                <a:effectLst>
                  <a:outerShdw blurRad="38100" dist="38100" dir="2700000" algn="tl">
                    <a:srgbClr val="000000">
                      <a:alpha val="43137"/>
                    </a:srgbClr>
                  </a:outerShdw>
                </a:effectLst>
              </a:rPr>
              <a:t>Jim Vasilj, Meteorologist</a:t>
            </a:r>
            <a:endParaRPr lang="en-US" altLang="en-US" sz="1800" dirty="0">
              <a:solidFill>
                <a:schemeClr val="tx1"/>
              </a:solidFill>
              <a:effectLst>
                <a:outerShdw blurRad="38100" dist="38100" dir="2700000" algn="tl">
                  <a:srgbClr val="000000">
                    <a:alpha val="43137"/>
                  </a:srgbClr>
                </a:outerShdw>
              </a:effectLst>
            </a:endParaRPr>
          </a:p>
          <a:p>
            <a:r>
              <a:rPr lang="en-US" altLang="en-US" sz="1800" dirty="0">
                <a:solidFill>
                  <a:schemeClr val="tx1"/>
                </a:solidFill>
                <a:effectLst>
                  <a:outerShdw blurRad="38100" dist="38100" dir="2700000" algn="tl">
                    <a:srgbClr val="000000">
                      <a:alpha val="43137"/>
                    </a:srgbClr>
                  </a:outerShdw>
                </a:effectLst>
              </a:rPr>
              <a:t>Center Weather Service Unit</a:t>
            </a:r>
          </a:p>
          <a:p>
            <a:r>
              <a:rPr lang="en-US" altLang="en-US" sz="1800" dirty="0" smtClean="0">
                <a:solidFill>
                  <a:schemeClr val="tx1"/>
                </a:solidFill>
                <a:effectLst>
                  <a:outerShdw blurRad="38100" dist="38100" dir="2700000" algn="tl">
                    <a:srgbClr val="000000">
                      <a:alpha val="43137"/>
                    </a:srgbClr>
                  </a:outerShdw>
                </a:effectLst>
              </a:rPr>
              <a:t>Auburn, Washington</a:t>
            </a:r>
            <a:endParaRPr lang="en-US" altLang="en-US" sz="1800" dirty="0">
              <a:solidFill>
                <a:schemeClr val="tx1"/>
              </a:solidFill>
              <a:effectLst>
                <a:outerShdw blurRad="38100" dist="38100" dir="2700000" algn="tl">
                  <a:srgbClr val="000000">
                    <a:alpha val="43137"/>
                  </a:srgbClr>
                </a:outerShdw>
              </a:effectLst>
            </a:endParaRPr>
          </a:p>
        </p:txBody>
      </p:sp>
      <p:pic>
        <p:nvPicPr>
          <p:cNvPr id="2055" name="Picture 7" descr="aircraftic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379537"/>
            <a:ext cx="5462785" cy="3649663"/>
          </a:xfrm>
          <a:prstGeom prst="rect">
            <a:avLst/>
          </a:prstGeom>
          <a:noFill/>
          <a:extLst>
            <a:ext uri="{909E8E84-426E-40DD-AFC4-6F175D3DCCD1}">
              <a14:hiddenFill xmlns:a14="http://schemas.microsoft.com/office/drawing/2010/main">
                <a:solidFill>
                  <a:srgbClr val="FFFFFF"/>
                </a:solidFill>
              </a14:hiddenFill>
            </a:ext>
          </a:extLst>
        </p:spPr>
      </p:pic>
      <p:sp>
        <p:nvSpPr>
          <p:cNvPr id="2056" name="Rectangle 8"/>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2061" name="Picture 13" descr="nw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noaa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2064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052">
                                            <p:txEl>
                                              <p:pRg st="0" end="0"/>
                                            </p:txEl>
                                          </p:spTgt>
                                        </p:tgtEl>
                                        <p:attrNameLst>
                                          <p:attrName>style.visibility</p:attrName>
                                        </p:attrNameLst>
                                      </p:cBhvr>
                                      <p:to>
                                        <p:strVal val="visible"/>
                                      </p:to>
                                    </p:set>
                                    <p:animEffect transition="in" filter="fade">
                                      <p:cBhvr>
                                        <p:cTn id="11" dur="500"/>
                                        <p:tgtEl>
                                          <p:spTgt spid="2052">
                                            <p:txEl>
                                              <p:pRg st="0" end="0"/>
                                            </p:txEl>
                                          </p:spTgt>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2052">
                                            <p:txEl>
                                              <p:pRg st="1" end="1"/>
                                            </p:txEl>
                                          </p:spTgt>
                                        </p:tgtEl>
                                        <p:attrNameLst>
                                          <p:attrName>style.visibility</p:attrName>
                                        </p:attrNameLst>
                                      </p:cBhvr>
                                      <p:to>
                                        <p:strVal val="visible"/>
                                      </p:to>
                                    </p:set>
                                    <p:animEffect transition="in" filter="fade">
                                      <p:cBhvr>
                                        <p:cTn id="15" dur="500"/>
                                        <p:tgtEl>
                                          <p:spTgt spid="2052">
                                            <p:txEl>
                                              <p:pRg st="1" end="1"/>
                                            </p:txEl>
                                          </p:spTgt>
                                        </p:tgtEl>
                                      </p:cBhvr>
                                    </p:animEffect>
                                  </p:childTnLst>
                                </p:cTn>
                              </p:par>
                            </p:childTnLst>
                          </p:cTn>
                        </p:par>
                        <p:par>
                          <p:cTn id="16" fill="hold">
                            <p:stCondLst>
                              <p:cond delay="1750"/>
                            </p:stCondLst>
                            <p:childTnLst>
                              <p:par>
                                <p:cTn id="17" presetID="10" presetClass="entr" presetSubtype="0" fill="hold" grpId="0" nodeType="afterEffect">
                                  <p:stCondLst>
                                    <p:cond delay="0"/>
                                  </p:stCondLst>
                                  <p:childTnLst>
                                    <p:set>
                                      <p:cBhvr>
                                        <p:cTn id="18" dur="1" fill="hold">
                                          <p:stCondLst>
                                            <p:cond delay="0"/>
                                          </p:stCondLst>
                                        </p:cTn>
                                        <p:tgtEl>
                                          <p:spTgt spid="2052">
                                            <p:txEl>
                                              <p:pRg st="2" end="2"/>
                                            </p:txEl>
                                          </p:spTgt>
                                        </p:tgtEl>
                                        <p:attrNameLst>
                                          <p:attrName>style.visibility</p:attrName>
                                        </p:attrNameLst>
                                      </p:cBhvr>
                                      <p:to>
                                        <p:strVal val="visible"/>
                                      </p:to>
                                    </p:set>
                                    <p:animEffect transition="in" filter="fade">
                                      <p:cBhvr>
                                        <p:cTn id="19" dur="500"/>
                                        <p:tgtEl>
                                          <p:spTgt spid="205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utoUpdateAnimBg="0"/>
      <p:bldP spid="2052"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6FDE8F37-ED1E-43B7-BB67-D1890540E354}" type="slidenum">
              <a:rPr lang="en-US" altLang="en-US"/>
              <a:pPr/>
              <a:t>10</a:t>
            </a:fld>
            <a:endParaRPr lang="en-US" altLang="en-US" dirty="0"/>
          </a:p>
        </p:txBody>
      </p:sp>
      <p:sp>
        <p:nvSpPr>
          <p:cNvPr id="10243" name="Rectangle 3"/>
          <p:cNvSpPr>
            <a:spLocks noGrp="1" noChangeArrowheads="1"/>
          </p:cNvSpPr>
          <p:nvPr>
            <p:ph type="body" idx="1"/>
          </p:nvPr>
        </p:nvSpPr>
        <p:spPr>
          <a:xfrm>
            <a:off x="381000" y="5181600"/>
            <a:ext cx="8426450" cy="1143000"/>
          </a:xfrm>
        </p:spPr>
        <p:txBody>
          <a:bodyPr/>
          <a:lstStyle/>
          <a:p>
            <a:pPr marL="0" indent="0">
              <a:lnSpc>
                <a:spcPct val="150000"/>
              </a:lnSpc>
              <a:buNone/>
            </a:pPr>
            <a:r>
              <a:rPr lang="en-US" altLang="en-US" sz="2000" b="1" dirty="0">
                <a:effectLst>
                  <a:outerShdw blurRad="38100" dist="38100" dir="2700000" algn="tl">
                    <a:srgbClr val="000000">
                      <a:alpha val="43137"/>
                    </a:srgbClr>
                  </a:outerShdw>
                </a:effectLst>
              </a:rPr>
              <a:t>T</a:t>
            </a:r>
            <a:r>
              <a:rPr lang="en-US" altLang="en-US" sz="2000" b="1" dirty="0" smtClean="0">
                <a:effectLst>
                  <a:outerShdw blurRad="38100" dist="38100" dir="2700000" algn="tl">
                    <a:srgbClr val="000000">
                      <a:alpha val="43137"/>
                    </a:srgbClr>
                  </a:outerShdw>
                </a:effectLst>
              </a:rPr>
              <a:t>he super-cooled water is forming ice as it hits the already frozen ice cube, similar to Clear Icing.</a:t>
            </a:r>
          </a:p>
        </p:txBody>
      </p:sp>
      <p:sp>
        <p:nvSpPr>
          <p:cNvPr id="10244" name="Rectangle 4"/>
          <p:cNvSpPr>
            <a:spLocks noGrp="1" noChangeArrowheads="1"/>
          </p:cNvSpPr>
          <p:nvPr>
            <p:ph type="title"/>
          </p:nvPr>
        </p:nvSpPr>
        <p:spPr>
          <a:xfrm>
            <a:off x="696913" y="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a:lstStyle/>
          <a:p>
            <a:r>
              <a:rPr lang="en-US" altLang="en-US" sz="3200" dirty="0" smtClean="0">
                <a:effectLst>
                  <a:outerShdw blurRad="38100" dist="38100" dir="2700000" algn="tl">
                    <a:srgbClr val="000000">
                      <a:alpha val="43137"/>
                    </a:srgbClr>
                  </a:outerShdw>
                </a:effectLst>
              </a:rPr>
              <a:t>Icing Accretion Example</a:t>
            </a:r>
            <a:endParaRPr lang="en-US" altLang="en-US" sz="3200" dirty="0">
              <a:effectLst>
                <a:outerShdw blurRad="38100" dist="38100" dir="2700000" algn="tl">
                  <a:srgbClr val="000000">
                    <a:alpha val="43137"/>
                  </a:srgbClr>
                </a:outerShdw>
              </a:effectLst>
            </a:endParaRPr>
          </a:p>
        </p:txBody>
      </p:sp>
      <p:sp>
        <p:nvSpPr>
          <p:cNvPr id="10245" name="Rectangle 5"/>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10246" name="Picture 6"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1164" y="990600"/>
            <a:ext cx="6278836" cy="3524250"/>
          </a:xfrm>
          <a:prstGeom prst="rect">
            <a:avLst/>
          </a:prstGeom>
        </p:spPr>
      </p:pic>
      <p:sp>
        <p:nvSpPr>
          <p:cNvPr id="9" name="Rectangle 3"/>
          <p:cNvSpPr txBox="1">
            <a:spLocks noChangeArrowheads="1"/>
          </p:cNvSpPr>
          <p:nvPr/>
        </p:nvSpPr>
        <p:spPr bwMode="auto">
          <a:xfrm>
            <a:off x="1341164" y="4514850"/>
            <a:ext cx="6278836"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42900" indent="-342900" algn="l" rtl="0" fontAlgn="base">
              <a:spcBef>
                <a:spcPct val="20000"/>
              </a:spcBef>
              <a:spcAft>
                <a:spcPct val="0"/>
              </a:spcAft>
              <a:buChar char="•"/>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pPr marL="0" indent="0" algn="ctr">
              <a:lnSpc>
                <a:spcPct val="150000"/>
              </a:lnSpc>
              <a:buFontTx/>
              <a:buNone/>
            </a:pPr>
            <a:r>
              <a:rPr lang="en-US" altLang="en-US" sz="1400" i="1" kern="0" dirty="0" smtClean="0">
                <a:effectLst>
                  <a:outerShdw blurRad="38100" dist="38100" dir="2700000" algn="tl">
                    <a:srgbClr val="000000">
                      <a:alpha val="43137"/>
                    </a:srgbClr>
                  </a:outerShdw>
                </a:effectLst>
              </a:rPr>
              <a:t>Source:  www.gifbay.com via giphy.com</a:t>
            </a:r>
            <a:endParaRPr lang="en-US" altLang="en-US" sz="1400" i="1"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7106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grpId="0" nodeType="afterEffect">
                                  <p:stCondLst>
                                    <p:cond delay="0"/>
                                  </p:stCondLst>
                                  <p:childTnLst>
                                    <p:set>
                                      <p:cBhvr>
                                        <p:cTn id="9" dur="1" fill="hold">
                                          <p:stCondLst>
                                            <p:cond delay="0"/>
                                          </p:stCondLst>
                                        </p:cTn>
                                        <p:tgtEl>
                                          <p:spTgt spid="10243">
                                            <p:txEl>
                                              <p:pRg st="0" end="0"/>
                                            </p:txEl>
                                          </p:spTgt>
                                        </p:tgtEl>
                                        <p:attrNameLst>
                                          <p:attrName>style.visibility</p:attrName>
                                        </p:attrNameLst>
                                      </p:cBhvr>
                                      <p:to>
                                        <p:strVal val="visible"/>
                                      </p:to>
                                    </p:set>
                                    <p:animEffect transition="in" filter="fade">
                                      <p:cBhvr>
                                        <p:cTn id="10" dur="500"/>
                                        <p:tgtEl>
                                          <p:spTgt spid="102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P spid="9" grpId="0" build="p" bldLvl="3"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73CC0304-8DDA-41BF-9ACB-6F9163BD7DB1}" type="slidenum">
              <a:rPr lang="en-US" altLang="en-US">
                <a:effectLst>
                  <a:outerShdw blurRad="38100" dist="38100" dir="2700000" algn="tl">
                    <a:srgbClr val="000000">
                      <a:alpha val="43137"/>
                    </a:srgbClr>
                  </a:outerShdw>
                </a:effectLst>
              </a:rPr>
              <a:pPr/>
              <a:t>11</a:t>
            </a:fld>
            <a:endParaRPr lang="en-US" altLang="en-US">
              <a:effectLst>
                <a:outerShdw blurRad="38100" dist="38100" dir="2700000" algn="tl">
                  <a:srgbClr val="000000">
                    <a:alpha val="43137"/>
                  </a:srgbClr>
                </a:outerShdw>
              </a:effectLst>
            </a:endParaRPr>
          </a:p>
        </p:txBody>
      </p:sp>
      <p:sp>
        <p:nvSpPr>
          <p:cNvPr id="25602" name="Rectangle 2"/>
          <p:cNvSpPr>
            <a:spLocks noGrp="1" noChangeArrowheads="1"/>
          </p:cNvSpPr>
          <p:nvPr>
            <p:ph type="title"/>
          </p:nvPr>
        </p:nvSpPr>
        <p:spPr>
          <a:xfrm>
            <a:off x="381000" y="179388"/>
            <a:ext cx="3754437" cy="1143000"/>
          </a:xfrm>
        </p:spPr>
        <p:txBody>
          <a:bodyPr/>
          <a:lstStyle/>
          <a:p>
            <a:r>
              <a:rPr lang="en-US" altLang="en-US" dirty="0">
                <a:effectLst>
                  <a:outerShdw blurRad="38100" dist="38100" dir="2700000" algn="tl">
                    <a:srgbClr val="000000">
                      <a:alpha val="43137"/>
                    </a:srgbClr>
                  </a:outerShdw>
                </a:effectLst>
              </a:rPr>
              <a:t>Rime Icing</a:t>
            </a:r>
          </a:p>
        </p:txBody>
      </p:sp>
      <p:sp>
        <p:nvSpPr>
          <p:cNvPr id="25603" name="Rectangle 3"/>
          <p:cNvSpPr>
            <a:spLocks noGrp="1" noChangeArrowheads="1"/>
          </p:cNvSpPr>
          <p:nvPr>
            <p:ph type="body" idx="1"/>
          </p:nvPr>
        </p:nvSpPr>
        <p:spPr>
          <a:xfrm>
            <a:off x="506413" y="1798638"/>
            <a:ext cx="3657600" cy="3792537"/>
          </a:xfrm>
        </p:spPr>
        <p:txBody>
          <a:bodyPr/>
          <a:lstStyle/>
          <a:p>
            <a:r>
              <a:rPr lang="en-US" altLang="en-US" sz="2400" dirty="0">
                <a:effectLst>
                  <a:outerShdw blurRad="38100" dist="38100" dir="2700000" algn="tl">
                    <a:srgbClr val="000000">
                      <a:alpha val="43137"/>
                    </a:srgbClr>
                  </a:outerShdw>
                </a:effectLst>
              </a:rPr>
              <a:t>Is opaque </a:t>
            </a:r>
          </a:p>
          <a:p>
            <a:r>
              <a:rPr lang="en-US" altLang="en-US" sz="2400" dirty="0">
                <a:effectLst>
                  <a:outerShdw blurRad="38100" dist="38100" dir="2700000" algn="tl">
                    <a:srgbClr val="000000">
                      <a:alpha val="43137"/>
                    </a:srgbClr>
                  </a:outerShdw>
                </a:effectLst>
              </a:rPr>
              <a:t>Easily seen</a:t>
            </a:r>
          </a:p>
          <a:p>
            <a:r>
              <a:rPr lang="en-US" altLang="en-US" sz="2400" dirty="0">
                <a:effectLst>
                  <a:outerShdw blurRad="38100" dist="38100" dir="2700000" algn="tl">
                    <a:srgbClr val="000000">
                      <a:alpha val="43137"/>
                    </a:srgbClr>
                  </a:outerShdw>
                </a:effectLst>
              </a:rPr>
              <a:t>Lighter than clear ice</a:t>
            </a:r>
          </a:p>
          <a:p>
            <a:r>
              <a:rPr lang="en-US" altLang="en-US" sz="2400" dirty="0">
                <a:effectLst>
                  <a:outerShdw blurRad="38100" dist="38100" dir="2700000" algn="tl">
                    <a:srgbClr val="000000">
                      <a:alpha val="43137"/>
                    </a:srgbClr>
                  </a:outerShdw>
                </a:effectLst>
              </a:rPr>
              <a:t>However…shape and rough surface decrease aircraft aerodynamics</a:t>
            </a:r>
          </a:p>
          <a:p>
            <a:r>
              <a:rPr lang="en-US" altLang="en-US" sz="2400" dirty="0">
                <a:effectLst>
                  <a:outerShdw blurRad="38100" dist="38100" dir="2700000" algn="tl">
                    <a:srgbClr val="000000">
                      <a:alpha val="43137"/>
                    </a:srgbClr>
                  </a:outerShdw>
                </a:effectLst>
              </a:rPr>
              <a:t>Easier to remove than clear ice</a:t>
            </a:r>
          </a:p>
        </p:txBody>
      </p:sp>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2621847"/>
            <a:ext cx="4152900" cy="3321753"/>
          </a:xfrm>
          <a:prstGeom prst="rect">
            <a:avLst/>
          </a:prstGeom>
          <a:noFill/>
          <a:ln w="76200" cmpd="tri">
            <a:solidFill>
              <a:srgbClr val="FFFFFF"/>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5" name="Rectangle 5"/>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25606" name="Picture 6" descr="nw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25607" name="Picture 7" descr="noaa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76200"/>
            <a:ext cx="2863850" cy="2362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1524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604"/>
                                        </p:tgtEl>
                                        <p:attrNameLst>
                                          <p:attrName>style.visibility</p:attrName>
                                        </p:attrNameLst>
                                      </p:cBhvr>
                                      <p:to>
                                        <p:strVal val="visible"/>
                                      </p:to>
                                    </p:set>
                                    <p:animEffect transition="in" filter="fade">
                                      <p:cBhvr>
                                        <p:cTn id="11" dur="500"/>
                                        <p:tgtEl>
                                          <p:spTgt spid="2560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603">
                                            <p:txEl>
                                              <p:pRg st="0" end="0"/>
                                            </p:txEl>
                                          </p:spTgt>
                                        </p:tgtEl>
                                        <p:attrNameLst>
                                          <p:attrName>style.visibility</p:attrName>
                                        </p:attrNameLst>
                                      </p:cBhvr>
                                      <p:to>
                                        <p:strVal val="visible"/>
                                      </p:to>
                                    </p:set>
                                    <p:animEffect transition="in" filter="fade">
                                      <p:cBhvr>
                                        <p:cTn id="16" dur="500"/>
                                        <p:tgtEl>
                                          <p:spTgt spid="2560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603">
                                            <p:txEl>
                                              <p:pRg st="1" end="1"/>
                                            </p:txEl>
                                          </p:spTgt>
                                        </p:tgtEl>
                                        <p:attrNameLst>
                                          <p:attrName>style.visibility</p:attrName>
                                        </p:attrNameLst>
                                      </p:cBhvr>
                                      <p:to>
                                        <p:strVal val="visible"/>
                                      </p:to>
                                    </p:set>
                                    <p:animEffect transition="in" filter="fade">
                                      <p:cBhvr>
                                        <p:cTn id="21" dur="500"/>
                                        <p:tgtEl>
                                          <p:spTgt spid="2560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603">
                                            <p:txEl>
                                              <p:pRg st="2" end="2"/>
                                            </p:txEl>
                                          </p:spTgt>
                                        </p:tgtEl>
                                        <p:attrNameLst>
                                          <p:attrName>style.visibility</p:attrName>
                                        </p:attrNameLst>
                                      </p:cBhvr>
                                      <p:to>
                                        <p:strVal val="visible"/>
                                      </p:to>
                                    </p:set>
                                    <p:animEffect transition="in" filter="fade">
                                      <p:cBhvr>
                                        <p:cTn id="26" dur="500"/>
                                        <p:tgtEl>
                                          <p:spTgt spid="2560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603">
                                            <p:txEl>
                                              <p:pRg st="3" end="3"/>
                                            </p:txEl>
                                          </p:spTgt>
                                        </p:tgtEl>
                                        <p:attrNameLst>
                                          <p:attrName>style.visibility</p:attrName>
                                        </p:attrNameLst>
                                      </p:cBhvr>
                                      <p:to>
                                        <p:strVal val="visible"/>
                                      </p:to>
                                    </p:set>
                                    <p:animEffect transition="in" filter="fade">
                                      <p:cBhvr>
                                        <p:cTn id="31" dur="500"/>
                                        <p:tgtEl>
                                          <p:spTgt spid="2560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5603">
                                            <p:txEl>
                                              <p:pRg st="4" end="4"/>
                                            </p:txEl>
                                          </p:spTgt>
                                        </p:tgtEl>
                                        <p:attrNameLst>
                                          <p:attrName>style.visibility</p:attrName>
                                        </p:attrNameLst>
                                      </p:cBhvr>
                                      <p:to>
                                        <p:strVal val="visible"/>
                                      </p:to>
                                    </p:set>
                                    <p:animEffect transition="in" filter="fade">
                                      <p:cBhvr>
                                        <p:cTn id="36" dur="500"/>
                                        <p:tgtEl>
                                          <p:spTgt spid="256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Slide Number Placeholder 6"/>
          <p:cNvSpPr>
            <a:spLocks noGrp="1"/>
          </p:cNvSpPr>
          <p:nvPr>
            <p:ph type="sldNum" sz="quarter" idx="12"/>
          </p:nvPr>
        </p:nvSpPr>
        <p:spPr/>
        <p:txBody>
          <a:bodyPr/>
          <a:lstStyle/>
          <a:p>
            <a:fld id="{87525040-33FD-431F-AB03-AD8B25643FFF}" type="slidenum">
              <a:rPr lang="en-US" altLang="en-US">
                <a:effectLst>
                  <a:outerShdw blurRad="38100" dist="38100" dir="2700000" algn="tl">
                    <a:srgbClr val="000000">
                      <a:alpha val="43137"/>
                    </a:srgbClr>
                  </a:outerShdw>
                </a:effectLst>
              </a:rPr>
              <a:pPr/>
              <a:t>12</a:t>
            </a:fld>
            <a:endParaRPr lang="en-US" altLang="en-US">
              <a:effectLst>
                <a:outerShdw blurRad="38100" dist="38100" dir="2700000" algn="tl">
                  <a:srgbClr val="000000">
                    <a:alpha val="43137"/>
                  </a:srgbClr>
                </a:outerShdw>
              </a:effectLst>
            </a:endParaRPr>
          </a:p>
        </p:txBody>
      </p:sp>
      <p:sp>
        <p:nvSpPr>
          <p:cNvPr id="27650" name="Rectangle 2"/>
          <p:cNvSpPr>
            <a:spLocks noGrp="1" noChangeArrowheads="1"/>
          </p:cNvSpPr>
          <p:nvPr>
            <p:ph type="title"/>
          </p:nvPr>
        </p:nvSpPr>
        <p:spPr>
          <a:xfrm>
            <a:off x="609600" y="228600"/>
            <a:ext cx="7772400" cy="1143000"/>
          </a:xfrm>
        </p:spPr>
        <p:txBody>
          <a:bodyPr/>
          <a:lstStyle/>
          <a:p>
            <a:pPr algn="l"/>
            <a:r>
              <a:rPr lang="en-US" altLang="en-US">
                <a:effectLst>
                  <a:outerShdw blurRad="38100" dist="38100" dir="2700000" algn="tl">
                    <a:srgbClr val="000000">
                      <a:alpha val="43137"/>
                    </a:srgbClr>
                  </a:outerShdw>
                </a:effectLst>
              </a:rPr>
              <a:t>       Rime Icing</a:t>
            </a:r>
          </a:p>
        </p:txBody>
      </p:sp>
      <p:sp>
        <p:nvSpPr>
          <p:cNvPr id="27651" name="Rectangle 3"/>
          <p:cNvSpPr>
            <a:spLocks noGrp="1" noChangeArrowheads="1"/>
          </p:cNvSpPr>
          <p:nvPr>
            <p:ph type="body" sz="half" idx="1"/>
          </p:nvPr>
        </p:nvSpPr>
        <p:spPr>
          <a:xfrm>
            <a:off x="923925" y="1905000"/>
            <a:ext cx="3810000" cy="1736725"/>
          </a:xfrm>
        </p:spPr>
        <p:txBody>
          <a:bodyPr/>
          <a:lstStyle/>
          <a:p>
            <a:r>
              <a:rPr lang="en-US" altLang="en-US" sz="2400" dirty="0">
                <a:effectLst>
                  <a:outerShdw blurRad="38100" dist="38100" dir="2700000" algn="tl">
                    <a:srgbClr val="000000">
                      <a:alpha val="43137"/>
                    </a:srgbClr>
                  </a:outerShdw>
                </a:effectLst>
              </a:rPr>
              <a:t>Tends to form at leading edge of airfoil</a:t>
            </a:r>
          </a:p>
          <a:p>
            <a:r>
              <a:rPr lang="en-US" altLang="en-US" sz="2400" dirty="0">
                <a:effectLst>
                  <a:outerShdw blurRad="38100" dist="38100" dir="2700000" algn="tl">
                    <a:srgbClr val="000000">
                      <a:alpha val="43137"/>
                    </a:srgbClr>
                  </a:outerShdw>
                </a:effectLst>
              </a:rPr>
              <a:t>Easier for deicing equipment to remove</a:t>
            </a:r>
          </a:p>
        </p:txBody>
      </p:sp>
      <p:sp>
        <p:nvSpPr>
          <p:cNvPr id="27652" name="Text Box 4"/>
          <p:cNvSpPr txBox="1">
            <a:spLocks noChangeArrowheads="1"/>
          </p:cNvSpPr>
          <p:nvPr/>
        </p:nvSpPr>
        <p:spPr bwMode="auto">
          <a:xfrm>
            <a:off x="6477000" y="471488"/>
            <a:ext cx="1897063" cy="100647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r>
              <a:rPr lang="en-US" altLang="en-US" sz="2000" b="1">
                <a:solidFill>
                  <a:srgbClr val="CBE4FB"/>
                </a:solidFill>
                <a:effectLst>
                  <a:outerShdw blurRad="38100" dist="38100" dir="2700000" algn="tl">
                    <a:srgbClr val="000000">
                      <a:alpha val="43137"/>
                    </a:srgbClr>
                  </a:outerShdw>
                </a:effectLst>
              </a:rPr>
              <a:t>Gray is region </a:t>
            </a:r>
          </a:p>
          <a:p>
            <a:pPr eaLnBrk="0" fontAlgn="base" hangingPunct="0">
              <a:spcBef>
                <a:spcPct val="0"/>
              </a:spcBef>
              <a:spcAft>
                <a:spcPct val="0"/>
              </a:spcAft>
            </a:pPr>
            <a:r>
              <a:rPr lang="en-US" altLang="en-US" sz="2000" b="1">
                <a:solidFill>
                  <a:srgbClr val="CBE4FB"/>
                </a:solidFill>
                <a:effectLst>
                  <a:outerShdw blurRad="38100" dist="38100" dir="2700000" algn="tl">
                    <a:srgbClr val="000000">
                      <a:alpha val="43137"/>
                    </a:srgbClr>
                  </a:outerShdw>
                </a:effectLst>
              </a:rPr>
              <a:t>where air is</a:t>
            </a:r>
          </a:p>
          <a:p>
            <a:pPr eaLnBrk="0" fontAlgn="base" hangingPunct="0">
              <a:spcBef>
                <a:spcPct val="0"/>
              </a:spcBef>
              <a:spcAft>
                <a:spcPct val="0"/>
              </a:spcAft>
            </a:pPr>
            <a:r>
              <a:rPr lang="en-US" altLang="en-US" sz="2000" b="1">
                <a:solidFill>
                  <a:srgbClr val="CBE4FB"/>
                </a:solidFill>
                <a:effectLst>
                  <a:outerShdw blurRad="38100" dist="38100" dir="2700000" algn="tl">
                    <a:srgbClr val="000000">
                      <a:alpha val="43137"/>
                    </a:srgbClr>
                  </a:outerShdw>
                </a:effectLst>
              </a:rPr>
              <a:t>stagnant.</a:t>
            </a:r>
          </a:p>
        </p:txBody>
      </p:sp>
      <p:pic>
        <p:nvPicPr>
          <p:cNvPr id="27660" name="Picture 12" descr="Rim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2075" y="1665288"/>
            <a:ext cx="3059113" cy="2016125"/>
          </a:xfrm>
          <a:prstGeom prst="rect">
            <a:avLst/>
          </a:prstGeom>
          <a:noFill/>
          <a:ln w="76200" cmpd="tri">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27656" name="Line 8"/>
          <p:cNvSpPr>
            <a:spLocks noChangeShapeType="1"/>
          </p:cNvSpPr>
          <p:nvPr/>
        </p:nvSpPr>
        <p:spPr bwMode="auto">
          <a:xfrm flipH="1">
            <a:off x="5827713" y="985838"/>
            <a:ext cx="603250" cy="148748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27663" name="Rectangle 15"/>
          <p:cNvSpPr>
            <a:spLocks noChangeArrowheads="1"/>
          </p:cNvSpPr>
          <p:nvPr/>
        </p:nvSpPr>
        <p:spPr bwMode="auto">
          <a:xfrm>
            <a:off x="6553200" y="1828800"/>
            <a:ext cx="609600" cy="228600"/>
          </a:xfrm>
          <a:prstGeom prst="rect">
            <a:avLst/>
          </a:prstGeom>
          <a:solidFill>
            <a:srgbClr val="FF00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1600">
                <a:solidFill>
                  <a:srgbClr val="FFFFFF"/>
                </a:solidFill>
                <a:effectLst>
                  <a:outerShdw blurRad="38100" dist="38100" dir="2700000" algn="tl">
                    <a:srgbClr val="000000">
                      <a:alpha val="43137"/>
                    </a:srgbClr>
                  </a:outerShdw>
                </a:effectLst>
              </a:rPr>
              <a:t>Rime</a:t>
            </a:r>
          </a:p>
        </p:txBody>
      </p:sp>
      <p:sp>
        <p:nvSpPr>
          <p:cNvPr id="27664" name="Text Box 16"/>
          <p:cNvSpPr txBox="1">
            <a:spLocks noChangeArrowheads="1"/>
          </p:cNvSpPr>
          <p:nvPr/>
        </p:nvSpPr>
        <p:spPr bwMode="auto">
          <a:xfrm>
            <a:off x="1009650" y="4776788"/>
            <a:ext cx="3787775" cy="947737"/>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buFontTx/>
              <a:buChar char="•"/>
            </a:pPr>
            <a:r>
              <a:rPr lang="en-US" altLang="en-US" sz="2800" b="1" dirty="0">
                <a:solidFill>
                  <a:srgbClr val="CBE4FB"/>
                </a:solidFill>
                <a:effectLst>
                  <a:outerShdw blurRad="38100" dist="38100" dir="2700000" algn="tl">
                    <a:srgbClr val="000000">
                      <a:alpha val="43137"/>
                    </a:srgbClr>
                  </a:outerShdw>
                </a:effectLst>
                <a:latin typeface="Comic Sans MS" pitchFamily="66" charset="0"/>
              </a:rPr>
              <a:t> </a:t>
            </a:r>
            <a:r>
              <a:rPr lang="en-US" altLang="en-US" sz="2400" dirty="0">
                <a:solidFill>
                  <a:srgbClr val="FFFFFF"/>
                </a:solidFill>
                <a:effectLst>
                  <a:outerShdw blurRad="38100" dist="38100" dir="2700000" algn="tl">
                    <a:srgbClr val="000000">
                      <a:alpha val="43137"/>
                    </a:srgbClr>
                  </a:outerShdw>
                </a:effectLst>
              </a:rPr>
              <a:t>Compare with ‘horns’</a:t>
            </a:r>
          </a:p>
          <a:p>
            <a:pPr eaLnBrk="0" fontAlgn="base" hangingPunct="0">
              <a:spcBef>
                <a:spcPts val="500"/>
              </a:spcBef>
              <a:spcAft>
                <a:spcPts val="500"/>
              </a:spcAft>
            </a:pPr>
            <a:r>
              <a:rPr lang="en-US" altLang="en-US" sz="2400" dirty="0">
                <a:solidFill>
                  <a:srgbClr val="FFFFFF"/>
                </a:solidFill>
                <a:effectLst>
                  <a:outerShdw blurRad="38100" dist="38100" dir="2700000" algn="tl">
                    <a:srgbClr val="000000">
                      <a:alpha val="43137"/>
                    </a:srgbClr>
                  </a:outerShdw>
                </a:effectLst>
              </a:rPr>
              <a:t>   of clear icing.</a:t>
            </a:r>
          </a:p>
        </p:txBody>
      </p:sp>
      <p:pic>
        <p:nvPicPr>
          <p:cNvPr id="27665" name="Picture 17" descr="Clea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944938"/>
            <a:ext cx="3073400" cy="2066925"/>
          </a:xfrm>
          <a:prstGeom prst="rect">
            <a:avLst/>
          </a:prstGeom>
          <a:noFill/>
          <a:ln w="76200" cmpd="tri">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27662" name="Rectangle 14"/>
          <p:cNvSpPr>
            <a:spLocks noChangeArrowheads="1"/>
          </p:cNvSpPr>
          <p:nvPr/>
        </p:nvSpPr>
        <p:spPr bwMode="auto">
          <a:xfrm>
            <a:off x="6553200" y="4191000"/>
            <a:ext cx="609600" cy="228600"/>
          </a:xfrm>
          <a:prstGeom prst="rect">
            <a:avLst/>
          </a:prstGeom>
          <a:solidFill>
            <a:srgbClr val="FF00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1600">
                <a:solidFill>
                  <a:srgbClr val="FFFFFF"/>
                </a:solidFill>
                <a:effectLst>
                  <a:outerShdw blurRad="38100" dist="38100" dir="2700000" algn="tl">
                    <a:srgbClr val="000000">
                      <a:alpha val="43137"/>
                    </a:srgbClr>
                  </a:outerShdw>
                </a:effectLst>
              </a:rPr>
              <a:t>Clear</a:t>
            </a:r>
          </a:p>
        </p:txBody>
      </p:sp>
      <p:sp>
        <p:nvSpPr>
          <p:cNvPr id="27661" name="Line 13"/>
          <p:cNvSpPr>
            <a:spLocks noChangeShapeType="1"/>
          </p:cNvSpPr>
          <p:nvPr/>
        </p:nvSpPr>
        <p:spPr bwMode="auto">
          <a:xfrm flipV="1">
            <a:off x="3562350" y="4891088"/>
            <a:ext cx="2109788" cy="61753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27667"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27668" name="Picture 20" descr="nws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27669" name="Picture 21" descr="noaa_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064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76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7663"/>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27652"/>
                                        </p:tgtEl>
                                        <p:attrNameLst>
                                          <p:attrName>style.visibility</p:attrName>
                                        </p:attrNameLst>
                                      </p:cBhvr>
                                      <p:to>
                                        <p:strVal val="visible"/>
                                      </p:to>
                                    </p:set>
                                    <p:animEffect transition="in" filter="fade">
                                      <p:cBhvr>
                                        <p:cTn id="11" dur="500"/>
                                        <p:tgtEl>
                                          <p:spTgt spid="27652"/>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27656"/>
                                        </p:tgtEl>
                                        <p:attrNameLst>
                                          <p:attrName>style.visibility</p:attrName>
                                        </p:attrNameLst>
                                      </p:cBhvr>
                                      <p:to>
                                        <p:strVal val="visible"/>
                                      </p:to>
                                    </p:set>
                                    <p:animEffect transition="in" filter="wipe(up)">
                                      <p:cBhvr>
                                        <p:cTn id="15" dur="500"/>
                                        <p:tgtEl>
                                          <p:spTgt spid="2765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651">
                                            <p:txEl>
                                              <p:pRg st="0" end="0"/>
                                            </p:txEl>
                                          </p:spTgt>
                                        </p:tgtEl>
                                        <p:attrNameLst>
                                          <p:attrName>style.visibility</p:attrName>
                                        </p:attrNameLst>
                                      </p:cBhvr>
                                      <p:to>
                                        <p:strVal val="visible"/>
                                      </p:to>
                                    </p:set>
                                    <p:animEffect transition="in" filter="fade">
                                      <p:cBhvr>
                                        <p:cTn id="20" dur="500"/>
                                        <p:tgtEl>
                                          <p:spTgt spid="27651">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651">
                                            <p:txEl>
                                              <p:pRg st="1" end="1"/>
                                            </p:txEl>
                                          </p:spTgt>
                                        </p:tgtEl>
                                        <p:attrNameLst>
                                          <p:attrName>style.visibility</p:attrName>
                                        </p:attrNameLst>
                                      </p:cBhvr>
                                      <p:to>
                                        <p:strVal val="visible"/>
                                      </p:to>
                                    </p:set>
                                    <p:animEffect transition="in" filter="fade">
                                      <p:cBhvr>
                                        <p:cTn id="25" dur="500"/>
                                        <p:tgtEl>
                                          <p:spTgt spid="27651">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7664"/>
                                        </p:tgtEl>
                                        <p:attrNameLst>
                                          <p:attrName>style.visibility</p:attrName>
                                        </p:attrNameLst>
                                      </p:cBhvr>
                                      <p:to>
                                        <p:strVal val="visible"/>
                                      </p:to>
                                    </p:set>
                                    <p:animEffect transition="in" filter="fade">
                                      <p:cBhvr>
                                        <p:cTn id="30" dur="500"/>
                                        <p:tgtEl>
                                          <p:spTgt spid="27664"/>
                                        </p:tgtEl>
                                      </p:cBhvr>
                                    </p:animEffect>
                                  </p:childTnLst>
                                </p:cTn>
                              </p:par>
                              <p:par>
                                <p:cTn id="31" presetID="1" presetClass="entr" presetSubtype="0" fill="hold" nodeType="withEffect">
                                  <p:stCondLst>
                                    <p:cond delay="0"/>
                                  </p:stCondLst>
                                  <p:childTnLst>
                                    <p:set>
                                      <p:cBhvr>
                                        <p:cTn id="32" dur="1" fill="hold">
                                          <p:stCondLst>
                                            <p:cond delay="499"/>
                                          </p:stCondLst>
                                        </p:cTn>
                                        <p:tgtEl>
                                          <p:spTgt spid="2766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27662"/>
                                        </p:tgtEl>
                                        <p:attrNameLst>
                                          <p:attrName>style.visibility</p:attrName>
                                        </p:attrNameLst>
                                      </p:cBhvr>
                                      <p:to>
                                        <p:strVal val="visible"/>
                                      </p:to>
                                    </p:se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7661"/>
                                        </p:tgtEl>
                                        <p:attrNameLst>
                                          <p:attrName>style.visibility</p:attrName>
                                        </p:attrNameLst>
                                      </p:cBhvr>
                                      <p:to>
                                        <p:strVal val="visible"/>
                                      </p:to>
                                    </p:set>
                                    <p:animEffect transition="in" filter="wipe(left)">
                                      <p:cBhvr>
                                        <p:cTn id="38" dur="500"/>
                                        <p:tgtEl>
                                          <p:spTgt spid="27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bldLvl="3" autoUpdateAnimBg="0"/>
      <p:bldP spid="27652" grpId="0" autoUpdateAnimBg="0"/>
      <p:bldP spid="27656" grpId="0" animBg="1"/>
      <p:bldP spid="27663" grpId="0" animBg="1" autoUpdateAnimBg="0"/>
      <p:bldP spid="27664" grpId="0" autoUpdateAnimBg="0"/>
      <p:bldP spid="27662" grpId="0" animBg="1" autoUpdateAnimBg="0"/>
      <p:bldP spid="2766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53CF67E8-D8DC-47AE-95E6-96B4AC64CB70}" type="slidenum">
              <a:rPr lang="en-US" altLang="en-US">
                <a:effectLst>
                  <a:outerShdw blurRad="38100" dist="38100" dir="2700000" algn="tl">
                    <a:srgbClr val="000000">
                      <a:alpha val="43137"/>
                    </a:srgbClr>
                  </a:outerShdw>
                </a:effectLst>
              </a:rPr>
              <a:pPr/>
              <a:t>13</a:t>
            </a:fld>
            <a:endParaRPr lang="en-US" altLang="en-US">
              <a:effectLst>
                <a:outerShdw blurRad="38100" dist="38100" dir="2700000" algn="tl">
                  <a:srgbClr val="000000">
                    <a:alpha val="43137"/>
                  </a:srgbClr>
                </a:outerShdw>
              </a:effectLst>
            </a:endParaRPr>
          </a:p>
        </p:txBody>
      </p:sp>
      <p:sp>
        <p:nvSpPr>
          <p:cNvPr id="29698" name="Rectangle 2"/>
          <p:cNvSpPr>
            <a:spLocks noGrp="1" noChangeArrowheads="1"/>
          </p:cNvSpPr>
          <p:nvPr>
            <p:ph type="title"/>
          </p:nvPr>
        </p:nvSpPr>
        <p:spPr>
          <a:xfrm>
            <a:off x="228600" y="0"/>
            <a:ext cx="4256087" cy="1143000"/>
          </a:xfrm>
        </p:spPr>
        <p:txBody>
          <a:bodyPr/>
          <a:lstStyle/>
          <a:p>
            <a:r>
              <a:rPr lang="en-US" altLang="en-US" dirty="0">
                <a:effectLst>
                  <a:outerShdw blurRad="38100" dist="38100" dir="2700000" algn="tl">
                    <a:srgbClr val="000000">
                      <a:alpha val="43137"/>
                    </a:srgbClr>
                  </a:outerShdw>
                </a:effectLst>
              </a:rPr>
              <a:t>Mixed Icing</a:t>
            </a:r>
          </a:p>
        </p:txBody>
      </p:sp>
      <p:sp>
        <p:nvSpPr>
          <p:cNvPr id="29699" name="Rectangle 3"/>
          <p:cNvSpPr>
            <a:spLocks noGrp="1" noChangeArrowheads="1"/>
          </p:cNvSpPr>
          <p:nvPr>
            <p:ph type="body" idx="1"/>
          </p:nvPr>
        </p:nvSpPr>
        <p:spPr>
          <a:xfrm>
            <a:off x="130175" y="1371600"/>
            <a:ext cx="4953000" cy="4724400"/>
          </a:xfrm>
        </p:spPr>
        <p:txBody>
          <a:bodyPr/>
          <a:lstStyle/>
          <a:p>
            <a:pPr>
              <a:lnSpc>
                <a:spcPct val="150000"/>
              </a:lnSpc>
            </a:pPr>
            <a:r>
              <a:rPr lang="en-US" altLang="en-US" sz="2400" dirty="0">
                <a:effectLst>
                  <a:outerShdw blurRad="38100" dist="38100" dir="2700000" algn="tl">
                    <a:srgbClr val="000000">
                      <a:alpha val="43137"/>
                    </a:srgbClr>
                  </a:outerShdw>
                </a:effectLst>
              </a:rPr>
              <a:t>Mixture of Clear and Rime ice</a:t>
            </a:r>
          </a:p>
          <a:p>
            <a:pPr>
              <a:lnSpc>
                <a:spcPct val="150000"/>
              </a:lnSpc>
            </a:pPr>
            <a:r>
              <a:rPr lang="en-US" altLang="en-US" sz="2400" dirty="0">
                <a:effectLst>
                  <a:outerShdw blurRad="38100" dist="38100" dir="2700000" algn="tl">
                    <a:srgbClr val="000000">
                      <a:alpha val="43137"/>
                    </a:srgbClr>
                  </a:outerShdw>
                </a:effectLst>
              </a:rPr>
              <a:t>Easily seen at first</a:t>
            </a:r>
          </a:p>
          <a:p>
            <a:pPr>
              <a:lnSpc>
                <a:spcPct val="150000"/>
              </a:lnSpc>
            </a:pPr>
            <a:r>
              <a:rPr lang="en-US" altLang="en-US" sz="2400" dirty="0">
                <a:effectLst>
                  <a:outerShdw blurRad="38100" dist="38100" dir="2700000" algn="tl">
                    <a:srgbClr val="000000">
                      <a:alpha val="43137"/>
                    </a:srgbClr>
                  </a:outerShdw>
                </a:effectLst>
              </a:rPr>
              <a:t>Forms when water drops vary in size or when liquid drops are intermingled with snow and ice</a:t>
            </a:r>
          </a:p>
          <a:p>
            <a:pPr>
              <a:lnSpc>
                <a:spcPct val="150000"/>
              </a:lnSpc>
            </a:pPr>
            <a:r>
              <a:rPr lang="en-US" altLang="en-US" sz="2400" dirty="0">
                <a:effectLst>
                  <a:outerShdw blurRad="38100" dist="38100" dir="2700000" algn="tl">
                    <a:srgbClr val="000000">
                      <a:alpha val="43137"/>
                    </a:srgbClr>
                  </a:outerShdw>
                </a:effectLst>
              </a:rPr>
              <a:t>Same hazards as Clear icing…</a:t>
            </a:r>
          </a:p>
          <a:p>
            <a:pPr lvl="1">
              <a:lnSpc>
                <a:spcPct val="150000"/>
              </a:lnSpc>
            </a:pPr>
            <a:r>
              <a:rPr lang="en-US" altLang="en-US" sz="2000" dirty="0">
                <a:effectLst>
                  <a:outerShdw blurRad="38100" dist="38100" dir="2700000" algn="tl">
                    <a:srgbClr val="000000">
                      <a:alpha val="43137"/>
                    </a:srgbClr>
                  </a:outerShdw>
                </a:effectLst>
              </a:rPr>
              <a:t>Can spread out on airfoil beyond </a:t>
            </a:r>
            <a:r>
              <a:rPr lang="en-US" altLang="en-US" sz="2000" dirty="0" smtClean="0">
                <a:effectLst>
                  <a:outerShdw blurRad="38100" dist="38100" dir="2700000" algn="tl">
                    <a:srgbClr val="000000">
                      <a:alpha val="43137"/>
                    </a:srgbClr>
                  </a:outerShdw>
                </a:effectLst>
              </a:rPr>
              <a:t>“reach” </a:t>
            </a:r>
            <a:r>
              <a:rPr lang="en-US" altLang="en-US" sz="2000" dirty="0">
                <a:effectLst>
                  <a:outerShdw blurRad="38100" dist="38100" dir="2700000" algn="tl">
                    <a:srgbClr val="000000">
                      <a:alpha val="43137"/>
                    </a:srgbClr>
                  </a:outerShdw>
                </a:effectLst>
              </a:rPr>
              <a:t>of de-icing equipment</a:t>
            </a:r>
          </a:p>
        </p:txBody>
      </p:sp>
      <p:pic>
        <p:nvPicPr>
          <p:cNvPr id="297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6688" y="2520271"/>
            <a:ext cx="3560762" cy="3423329"/>
          </a:xfrm>
          <a:prstGeom prst="rect">
            <a:avLst/>
          </a:prstGeom>
          <a:noFill/>
          <a:ln w="76200" cmpd="tri">
            <a:solidFill>
              <a:srgbClr val="FFFFFF"/>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2" name="Rectangle 6"/>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29703" name="Picture 7" descr="nw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29704" name="Picture 8" descr="noaa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0614" y="152400"/>
            <a:ext cx="2656186"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6602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701"/>
                                        </p:tgtEl>
                                        <p:attrNameLst>
                                          <p:attrName>style.visibility</p:attrName>
                                        </p:attrNameLst>
                                      </p:cBhvr>
                                      <p:to>
                                        <p:strVal val="visible"/>
                                      </p:to>
                                    </p:set>
                                    <p:animEffect transition="in" filter="fade">
                                      <p:cBhvr>
                                        <p:cTn id="11" dur="500"/>
                                        <p:tgtEl>
                                          <p:spTgt spid="2970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9699">
                                            <p:txEl>
                                              <p:pRg st="0" end="0"/>
                                            </p:txEl>
                                          </p:spTgt>
                                        </p:tgtEl>
                                        <p:attrNameLst>
                                          <p:attrName>style.visibility</p:attrName>
                                        </p:attrNameLst>
                                      </p:cBhvr>
                                      <p:to>
                                        <p:strVal val="visible"/>
                                      </p:to>
                                    </p:set>
                                    <p:animEffect transition="in" filter="fade">
                                      <p:cBhvr>
                                        <p:cTn id="16" dur="500"/>
                                        <p:tgtEl>
                                          <p:spTgt spid="2969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699">
                                            <p:txEl>
                                              <p:pRg st="1" end="1"/>
                                            </p:txEl>
                                          </p:spTgt>
                                        </p:tgtEl>
                                        <p:attrNameLst>
                                          <p:attrName>style.visibility</p:attrName>
                                        </p:attrNameLst>
                                      </p:cBhvr>
                                      <p:to>
                                        <p:strVal val="visible"/>
                                      </p:to>
                                    </p:set>
                                    <p:animEffect transition="in" filter="fade">
                                      <p:cBhvr>
                                        <p:cTn id="21" dur="500"/>
                                        <p:tgtEl>
                                          <p:spTgt spid="2969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9699">
                                            <p:txEl>
                                              <p:pRg st="2" end="2"/>
                                            </p:txEl>
                                          </p:spTgt>
                                        </p:tgtEl>
                                        <p:attrNameLst>
                                          <p:attrName>style.visibility</p:attrName>
                                        </p:attrNameLst>
                                      </p:cBhvr>
                                      <p:to>
                                        <p:strVal val="visible"/>
                                      </p:to>
                                    </p:set>
                                    <p:animEffect transition="in" filter="fade">
                                      <p:cBhvr>
                                        <p:cTn id="26" dur="500"/>
                                        <p:tgtEl>
                                          <p:spTgt spid="2969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699">
                                            <p:txEl>
                                              <p:pRg st="3" end="3"/>
                                            </p:txEl>
                                          </p:spTgt>
                                        </p:tgtEl>
                                        <p:attrNameLst>
                                          <p:attrName>style.visibility</p:attrName>
                                        </p:attrNameLst>
                                      </p:cBhvr>
                                      <p:to>
                                        <p:strVal val="visible"/>
                                      </p:to>
                                    </p:set>
                                    <p:animEffect transition="in" filter="fade">
                                      <p:cBhvr>
                                        <p:cTn id="31" dur="500"/>
                                        <p:tgtEl>
                                          <p:spTgt spid="29699">
                                            <p:txEl>
                                              <p:pRg st="3" end="3"/>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699">
                                            <p:txEl>
                                              <p:pRg st="4" end="4"/>
                                            </p:txEl>
                                          </p:spTgt>
                                        </p:tgtEl>
                                        <p:attrNameLst>
                                          <p:attrName>style.visibility</p:attrName>
                                        </p:attrNameLst>
                                      </p:cBhvr>
                                      <p:to>
                                        <p:strVal val="visible"/>
                                      </p:to>
                                    </p:set>
                                    <p:animEffect transition="in" filter="fade">
                                      <p:cBhvr>
                                        <p:cTn id="34" dur="500"/>
                                        <p:tgtEl>
                                          <p:spTgt spid="296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Slide Number Placeholder 6"/>
          <p:cNvSpPr>
            <a:spLocks noGrp="1"/>
          </p:cNvSpPr>
          <p:nvPr>
            <p:ph type="sldNum" sz="quarter" idx="12"/>
          </p:nvPr>
        </p:nvSpPr>
        <p:spPr/>
        <p:txBody>
          <a:bodyPr/>
          <a:lstStyle/>
          <a:p>
            <a:fld id="{74BB939F-8D07-423D-AD94-B9D0F4291B42}" type="slidenum">
              <a:rPr lang="en-US" altLang="en-US">
                <a:effectLst>
                  <a:outerShdw blurRad="38100" dist="38100" dir="2700000" algn="tl">
                    <a:srgbClr val="000000">
                      <a:alpha val="43137"/>
                    </a:srgbClr>
                  </a:outerShdw>
                </a:effectLst>
              </a:rPr>
              <a:pPr/>
              <a:t>14</a:t>
            </a:fld>
            <a:endParaRPr lang="en-US" altLang="en-US">
              <a:effectLst>
                <a:outerShdw blurRad="38100" dist="38100" dir="2700000" algn="tl">
                  <a:srgbClr val="000000">
                    <a:alpha val="43137"/>
                  </a:srgbClr>
                </a:outerShdw>
              </a:effectLst>
            </a:endParaRPr>
          </a:p>
        </p:txBody>
      </p:sp>
      <p:sp>
        <p:nvSpPr>
          <p:cNvPr id="31746" name="Rectangle 2"/>
          <p:cNvSpPr>
            <a:spLocks noGrp="1" noChangeArrowheads="1"/>
          </p:cNvSpPr>
          <p:nvPr>
            <p:ph type="title"/>
          </p:nvPr>
        </p:nvSpPr>
        <p:spPr>
          <a:xfrm>
            <a:off x="2224088" y="0"/>
            <a:ext cx="4673600" cy="1143000"/>
          </a:xfrm>
        </p:spPr>
        <p:txBody>
          <a:bodyPr/>
          <a:lstStyle/>
          <a:p>
            <a:pPr algn="l"/>
            <a:r>
              <a:rPr lang="en-US" altLang="en-US">
                <a:effectLst>
                  <a:outerShdw blurRad="38100" dist="38100" dir="2700000" algn="tl">
                    <a:srgbClr val="000000">
                      <a:alpha val="43137"/>
                    </a:srgbClr>
                  </a:outerShdw>
                </a:effectLst>
              </a:rPr>
              <a:t>       Mixed Icing</a:t>
            </a:r>
          </a:p>
        </p:txBody>
      </p:sp>
      <p:sp>
        <p:nvSpPr>
          <p:cNvPr id="31747" name="Rectangle 3"/>
          <p:cNvSpPr>
            <a:spLocks noGrp="1" noChangeArrowheads="1"/>
          </p:cNvSpPr>
          <p:nvPr>
            <p:ph type="body" sz="half" idx="1"/>
          </p:nvPr>
        </p:nvSpPr>
        <p:spPr>
          <a:xfrm>
            <a:off x="838200" y="1676400"/>
            <a:ext cx="3810000" cy="1371600"/>
          </a:xfrm>
        </p:spPr>
        <p:txBody>
          <a:bodyPr/>
          <a:lstStyle/>
          <a:p>
            <a:r>
              <a:rPr lang="en-US" altLang="en-US" dirty="0">
                <a:effectLst>
                  <a:outerShdw blurRad="38100" dist="38100" dir="2700000" algn="tl">
                    <a:srgbClr val="000000">
                      <a:alpha val="43137"/>
                    </a:srgbClr>
                  </a:outerShdw>
                </a:effectLst>
              </a:rPr>
              <a:t>Also tends to form ‘Horns’ at leading edge of airfoil.</a:t>
            </a:r>
          </a:p>
        </p:txBody>
      </p:sp>
      <p:sp>
        <p:nvSpPr>
          <p:cNvPr id="31749" name="Rectangle 5"/>
          <p:cNvSpPr>
            <a:spLocks noGrp="1" noChangeArrowheads="1"/>
          </p:cNvSpPr>
          <p:nvPr>
            <p:ph type="body" sz="half" idx="2"/>
          </p:nvPr>
        </p:nvSpPr>
        <p:spPr>
          <a:xfrm>
            <a:off x="762000" y="3581400"/>
            <a:ext cx="4267200" cy="1905000"/>
          </a:xfrm>
        </p:spPr>
        <p:txBody>
          <a:bodyPr/>
          <a:lstStyle/>
          <a:p>
            <a:pPr>
              <a:spcBef>
                <a:spcPts val="500"/>
              </a:spcBef>
              <a:spcAft>
                <a:spcPts val="500"/>
              </a:spcAft>
            </a:pPr>
            <a:r>
              <a:rPr lang="en-US" altLang="en-US">
                <a:effectLst>
                  <a:outerShdw blurRad="38100" dist="38100" dir="2700000" algn="tl">
                    <a:srgbClr val="000000">
                      <a:alpha val="43137"/>
                    </a:srgbClr>
                  </a:outerShdw>
                </a:effectLst>
              </a:rPr>
              <a:t>More difficult to remove with de-icing equipment.</a:t>
            </a:r>
          </a:p>
        </p:txBody>
      </p:sp>
      <p:pic>
        <p:nvPicPr>
          <p:cNvPr id="31756" name="Picture 12" descr="Clea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133600"/>
            <a:ext cx="4076700" cy="2743200"/>
          </a:xfrm>
          <a:prstGeom prst="rect">
            <a:avLst/>
          </a:prstGeom>
          <a:noFill/>
          <a:ln w="76200" cmpd="tri">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31755" name="Line 11"/>
          <p:cNvSpPr>
            <a:spLocks noChangeShapeType="1"/>
          </p:cNvSpPr>
          <p:nvPr/>
        </p:nvSpPr>
        <p:spPr bwMode="auto">
          <a:xfrm>
            <a:off x="3783013" y="2652713"/>
            <a:ext cx="1627187" cy="62388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31757" name="Rectangle 13"/>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31758" name="Picture 14" descr="nw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31759" name="Picture 15" descr="noaa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948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31756"/>
                                        </p:tgtEl>
                                        <p:attrNameLst>
                                          <p:attrName>style.visibility</p:attrName>
                                        </p:attrNameLst>
                                      </p:cBhvr>
                                      <p:to>
                                        <p:strVal val="visible"/>
                                      </p:to>
                                    </p:set>
                                    <p:animEffect transition="in" filter="fade">
                                      <p:cBhvr>
                                        <p:cTn id="7" dur="500"/>
                                        <p:tgtEl>
                                          <p:spTgt spid="317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7">
                                            <p:txEl>
                                              <p:pRg st="0" end="0"/>
                                            </p:txEl>
                                          </p:spTgt>
                                        </p:tgtEl>
                                        <p:attrNameLst>
                                          <p:attrName>style.visibility</p:attrName>
                                        </p:attrNameLst>
                                      </p:cBhvr>
                                      <p:to>
                                        <p:strVal val="visible"/>
                                      </p:to>
                                    </p:set>
                                    <p:animEffect transition="in" filter="fade">
                                      <p:cBhvr>
                                        <p:cTn id="12" dur="500"/>
                                        <p:tgtEl>
                                          <p:spTgt spid="31747">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1755"/>
                                        </p:tgtEl>
                                        <p:attrNameLst>
                                          <p:attrName>style.visibility</p:attrName>
                                        </p:attrNameLst>
                                      </p:cBhvr>
                                      <p:to>
                                        <p:strVal val="visible"/>
                                      </p:to>
                                    </p:set>
                                    <p:animEffect transition="in" filter="wipe(left)">
                                      <p:cBhvr>
                                        <p:cTn id="16" dur="500"/>
                                        <p:tgtEl>
                                          <p:spTgt spid="317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749">
                                            <p:txEl>
                                              <p:pRg st="0" end="0"/>
                                            </p:txEl>
                                          </p:spTgt>
                                        </p:tgtEl>
                                        <p:attrNameLst>
                                          <p:attrName>style.visibility</p:attrName>
                                        </p:attrNameLst>
                                      </p:cBhvr>
                                      <p:to>
                                        <p:strVal val="visible"/>
                                      </p:to>
                                    </p:set>
                                    <p:animEffect transition="in" filter="fade">
                                      <p:cBhvr>
                                        <p:cTn id="19" dur="500"/>
                                        <p:tgtEl>
                                          <p:spTgt spid="317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31749" grpId="0" build="p"/>
      <p:bldP spid="3175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11"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59412" name="Picture 20"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59413" name="Picture 21"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yc1_freezing_ra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6718" y="1066800"/>
            <a:ext cx="3164882" cy="27432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3"/>
          <p:cNvSpPr txBox="1">
            <a:spLocks noChangeArrowheads="1"/>
          </p:cNvSpPr>
          <p:nvPr/>
        </p:nvSpPr>
        <p:spPr>
          <a:xfrm>
            <a:off x="76200" y="1776087"/>
            <a:ext cx="5834061" cy="4472313"/>
          </a:xfrm>
          <a:prstGeom prst="rect">
            <a:avLst/>
          </a:prstGeom>
        </p:spPr>
        <p:txBody>
          <a:bodyPr/>
          <a:lstStyle>
            <a:lvl1pPr marL="342900" indent="-342900" algn="l" rtl="0" fontAlgn="base">
              <a:spcBef>
                <a:spcPct val="20000"/>
              </a:spcBef>
              <a:spcAft>
                <a:spcPct val="0"/>
              </a:spcAft>
              <a:buChar char="•"/>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r>
              <a:rPr lang="en-US" altLang="en-US" sz="2400" kern="0" dirty="0" smtClean="0">
                <a:effectLst>
                  <a:outerShdw blurRad="38100" dist="38100" dir="2700000" algn="tl">
                    <a:srgbClr val="000000">
                      <a:alpha val="43137"/>
                    </a:srgbClr>
                  </a:outerShdw>
                </a:effectLst>
              </a:rPr>
              <a:t>Warm, moist air over-running cold air</a:t>
            </a:r>
          </a:p>
          <a:p>
            <a:r>
              <a:rPr lang="en-US" altLang="en-US" sz="2400" kern="0" dirty="0" smtClean="0">
                <a:effectLst>
                  <a:outerShdw blurRad="38100" dist="38100" dir="2700000" algn="tl">
                    <a:srgbClr val="000000">
                      <a:alpha val="43137"/>
                    </a:srgbClr>
                  </a:outerShdw>
                </a:effectLst>
              </a:rPr>
              <a:t>Precipitation begins as snow, changes to rain</a:t>
            </a:r>
          </a:p>
          <a:p>
            <a:pPr lvl="1"/>
            <a:r>
              <a:rPr lang="en-US" altLang="en-US" sz="2000" kern="0" dirty="0" smtClean="0">
                <a:effectLst>
                  <a:outerShdw blurRad="38100" dist="38100" dir="2700000" algn="tl">
                    <a:srgbClr val="000000">
                      <a:alpha val="43137"/>
                    </a:srgbClr>
                  </a:outerShdw>
                </a:effectLst>
              </a:rPr>
              <a:t>Then falls through Cold air</a:t>
            </a:r>
          </a:p>
          <a:p>
            <a:pPr lvl="1"/>
            <a:r>
              <a:rPr lang="en-US" altLang="en-US" sz="2000" kern="0" dirty="0" smtClean="0">
                <a:effectLst>
                  <a:outerShdw blurRad="38100" dist="38100" dir="2700000" algn="tl">
                    <a:srgbClr val="000000">
                      <a:alpha val="43137"/>
                    </a:srgbClr>
                  </a:outerShdw>
                </a:effectLst>
              </a:rPr>
              <a:t>Becomes “Super-Cooled Water”</a:t>
            </a:r>
          </a:p>
          <a:p>
            <a:pPr lvl="1"/>
            <a:r>
              <a:rPr lang="en-US" altLang="en-US" sz="2000" kern="0" dirty="0" smtClean="0">
                <a:effectLst>
                  <a:outerShdw blurRad="38100" dist="38100" dir="2700000" algn="tl">
                    <a:srgbClr val="000000">
                      <a:alpha val="43137"/>
                    </a:srgbClr>
                  </a:outerShdw>
                </a:effectLst>
              </a:rPr>
              <a:t>Freezes on impact</a:t>
            </a:r>
          </a:p>
          <a:p>
            <a:r>
              <a:rPr lang="en-US" altLang="en-US" sz="2400" kern="0" dirty="0" smtClean="0">
                <a:effectLst>
                  <a:outerShdw blurRad="38100" dist="38100" dir="2700000" algn="tl">
                    <a:srgbClr val="000000">
                      <a:alpha val="43137"/>
                    </a:srgbClr>
                  </a:outerShdw>
                </a:effectLst>
              </a:rPr>
              <a:t>Heavy icing in a short period of time</a:t>
            </a:r>
          </a:p>
          <a:p>
            <a:r>
              <a:rPr lang="en-US" altLang="en-US" sz="2400" kern="0" dirty="0" smtClean="0">
                <a:effectLst>
                  <a:outerShdw blurRad="38100" dist="38100" dir="2700000" algn="tl">
                    <a:srgbClr val="000000">
                      <a:alpha val="43137"/>
                    </a:srgbClr>
                  </a:outerShdw>
                </a:effectLst>
              </a:rPr>
              <a:t>Best maneuver </a:t>
            </a:r>
            <a:r>
              <a:rPr lang="en-US" altLang="en-US" sz="2400" i="1" kern="0" dirty="0" smtClean="0">
                <a:effectLst>
                  <a:outerShdw blurRad="38100" dist="38100" dir="2700000" algn="tl">
                    <a:srgbClr val="000000">
                      <a:alpha val="43137"/>
                    </a:srgbClr>
                  </a:outerShdw>
                </a:effectLst>
              </a:rPr>
              <a:t>may</a:t>
            </a:r>
            <a:r>
              <a:rPr lang="en-US" altLang="en-US" sz="2400" kern="0" dirty="0" smtClean="0">
                <a:effectLst>
                  <a:outerShdw blurRad="38100" dist="38100" dir="2700000" algn="tl">
                    <a:srgbClr val="000000">
                      <a:alpha val="43137"/>
                    </a:srgbClr>
                  </a:outerShdw>
                </a:effectLst>
              </a:rPr>
              <a:t> be to gain altitude</a:t>
            </a:r>
          </a:p>
          <a:p>
            <a:pPr lvl="1"/>
            <a:r>
              <a:rPr lang="en-US" altLang="en-US" sz="2000" kern="0" dirty="0" smtClean="0">
                <a:effectLst>
                  <a:outerShdw blurRad="38100" dist="38100" dir="2700000" algn="tl">
                    <a:srgbClr val="000000">
                      <a:alpha val="43137"/>
                    </a:srgbClr>
                  </a:outerShdw>
                </a:effectLst>
              </a:rPr>
              <a:t>Check with a weather briefer first!</a:t>
            </a:r>
          </a:p>
          <a:p>
            <a:endParaRPr lang="en-US" altLang="en-US" sz="2400" kern="0" dirty="0">
              <a:effectLst>
                <a:outerShdw blurRad="38100" dist="38100" dir="2700000" algn="tl">
                  <a:srgbClr val="000000">
                    <a:alpha val="43137"/>
                  </a:srgbClr>
                </a:outerShdw>
              </a:effectLst>
            </a:endParaRPr>
          </a:p>
        </p:txBody>
      </p:sp>
      <p:sp>
        <p:nvSpPr>
          <p:cNvPr id="25" name="Rectangle 2"/>
          <p:cNvSpPr>
            <a:spLocks noGrp="1" noChangeArrowheads="1"/>
          </p:cNvSpPr>
          <p:nvPr>
            <p:ph type="title"/>
          </p:nvPr>
        </p:nvSpPr>
        <p:spPr>
          <a:xfrm>
            <a:off x="609600" y="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dirty="0">
                <a:effectLst>
                  <a:outerShdw blurRad="38100" dist="38100" dir="2700000" algn="tl">
                    <a:srgbClr val="000000">
                      <a:alpha val="43137"/>
                    </a:srgbClr>
                  </a:outerShdw>
                </a:effectLst>
              </a:rPr>
              <a:t>Freezing  Rain</a:t>
            </a:r>
          </a:p>
        </p:txBody>
      </p:sp>
      <p:sp>
        <p:nvSpPr>
          <p:cNvPr id="8" name="Slide Number Placeholder 5"/>
          <p:cNvSpPr>
            <a:spLocks noGrp="1"/>
          </p:cNvSpPr>
          <p:nvPr>
            <p:ph type="sldNum" sz="quarter" idx="12"/>
          </p:nvPr>
        </p:nvSpPr>
        <p:spPr>
          <a:xfrm>
            <a:off x="6553200" y="6248400"/>
            <a:ext cx="1905000" cy="457200"/>
          </a:xfrm>
        </p:spPr>
        <p:txBody>
          <a:bodyPr/>
          <a:lstStyle/>
          <a:p>
            <a:fld id="{6FDE8F37-ED1E-43B7-BB67-D1890540E354}" type="slidenum">
              <a:rPr lang="en-US" altLang="en-US"/>
              <a:pPr/>
              <a:t>15</a:t>
            </a:fld>
            <a:endParaRPr lang="en-US" altLang="en-US" dirty="0"/>
          </a:p>
        </p:txBody>
      </p:sp>
    </p:spTree>
    <p:extLst>
      <p:ext uri="{BB962C8B-B14F-4D97-AF65-F5344CB8AC3E}">
        <p14:creationId xmlns:p14="http://schemas.microsoft.com/office/powerpoint/2010/main" val="11977586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fade">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fade">
                                      <p:cBhvr>
                                        <p:cTn id="17" dur="500"/>
                                        <p:tgtEl>
                                          <p:spTgt spid="24">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4">
                                            <p:txEl>
                                              <p:pRg st="2" end="2"/>
                                            </p:txEl>
                                          </p:spTgt>
                                        </p:tgtEl>
                                        <p:attrNameLst>
                                          <p:attrName>style.visibility</p:attrName>
                                        </p:attrNameLst>
                                      </p:cBhvr>
                                      <p:to>
                                        <p:strVal val="visible"/>
                                      </p:to>
                                    </p:set>
                                    <p:animEffect transition="in" filter="fade">
                                      <p:cBhvr>
                                        <p:cTn id="20" dur="500"/>
                                        <p:tgtEl>
                                          <p:spTgt spid="24">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4">
                                            <p:txEl>
                                              <p:pRg st="3" end="3"/>
                                            </p:txEl>
                                          </p:spTgt>
                                        </p:tgtEl>
                                        <p:attrNameLst>
                                          <p:attrName>style.visibility</p:attrName>
                                        </p:attrNameLst>
                                      </p:cBhvr>
                                      <p:to>
                                        <p:strVal val="visible"/>
                                      </p:to>
                                    </p:set>
                                    <p:animEffect transition="in" filter="fade">
                                      <p:cBhvr>
                                        <p:cTn id="23" dur="500"/>
                                        <p:tgtEl>
                                          <p:spTgt spid="24">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xEl>
                                              <p:pRg st="4" end="4"/>
                                            </p:txEl>
                                          </p:spTgt>
                                        </p:tgtEl>
                                        <p:attrNameLst>
                                          <p:attrName>style.visibility</p:attrName>
                                        </p:attrNameLst>
                                      </p:cBhvr>
                                      <p:to>
                                        <p:strVal val="visible"/>
                                      </p:to>
                                    </p:set>
                                    <p:animEffect transition="in" filter="fade">
                                      <p:cBhvr>
                                        <p:cTn id="26" dur="500"/>
                                        <p:tgtEl>
                                          <p:spTgt spid="2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
                                            <p:txEl>
                                              <p:pRg st="5" end="5"/>
                                            </p:txEl>
                                          </p:spTgt>
                                        </p:tgtEl>
                                        <p:attrNameLst>
                                          <p:attrName>style.visibility</p:attrName>
                                        </p:attrNameLst>
                                      </p:cBhvr>
                                      <p:to>
                                        <p:strVal val="visible"/>
                                      </p:to>
                                    </p:set>
                                    <p:animEffect transition="in" filter="fade">
                                      <p:cBhvr>
                                        <p:cTn id="31" dur="500"/>
                                        <p:tgtEl>
                                          <p:spTgt spid="24">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4">
                                            <p:txEl>
                                              <p:pRg st="6" end="6"/>
                                            </p:txEl>
                                          </p:spTgt>
                                        </p:tgtEl>
                                        <p:attrNameLst>
                                          <p:attrName>style.visibility</p:attrName>
                                        </p:attrNameLst>
                                      </p:cBhvr>
                                      <p:to>
                                        <p:strVal val="visible"/>
                                      </p:to>
                                    </p:set>
                                    <p:animEffect transition="in" filter="fade">
                                      <p:cBhvr>
                                        <p:cTn id="36" dur="500"/>
                                        <p:tgtEl>
                                          <p:spTgt spid="24">
                                            <p:txEl>
                                              <p:pRg st="6" end="6"/>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4">
                                            <p:txEl>
                                              <p:pRg st="7" end="7"/>
                                            </p:txEl>
                                          </p:spTgt>
                                        </p:tgtEl>
                                        <p:attrNameLst>
                                          <p:attrName>style.visibility</p:attrName>
                                        </p:attrNameLst>
                                      </p:cBhvr>
                                      <p:to>
                                        <p:strVal val="visible"/>
                                      </p:to>
                                    </p:set>
                                    <p:animEffect transition="in" filter="fade">
                                      <p:cBhvr>
                                        <p:cTn id="39" dur="500"/>
                                        <p:tgtEl>
                                          <p:spTgt spid="2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685800" y="381000"/>
            <a:ext cx="7772400" cy="1143000"/>
          </a:xfrm>
        </p:spPr>
        <p:txBody>
          <a:bodyPr/>
          <a:lstStyle/>
          <a:p>
            <a:r>
              <a:rPr lang="en-US" altLang="en-US" dirty="0">
                <a:effectLst>
                  <a:outerShdw blurRad="38100" dist="38100" dir="2700000" algn="tl">
                    <a:srgbClr val="000000">
                      <a:alpha val="43137"/>
                    </a:srgbClr>
                  </a:outerShdw>
                </a:effectLst>
              </a:rPr>
              <a:t>Typical Freezing Rain/Sleet Soundings</a:t>
            </a:r>
          </a:p>
        </p:txBody>
      </p:sp>
      <p:pic>
        <p:nvPicPr>
          <p:cNvPr id="266246" name="Picture 6" descr="freezing_rain_soun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514600"/>
            <a:ext cx="3495962" cy="3352800"/>
          </a:xfrm>
          <a:prstGeom prst="rect">
            <a:avLst/>
          </a:prstGeom>
          <a:noFill/>
          <a:extLst>
            <a:ext uri="{909E8E84-426E-40DD-AFC4-6F175D3DCCD1}">
              <a14:hiddenFill xmlns:a14="http://schemas.microsoft.com/office/drawing/2010/main">
                <a:solidFill>
                  <a:srgbClr val="FFFFFF"/>
                </a:solidFill>
              </a14:hiddenFill>
            </a:ext>
          </a:extLst>
        </p:spPr>
      </p:pic>
      <p:pic>
        <p:nvPicPr>
          <p:cNvPr id="266247" name="Picture 7" descr="Sle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3728" y="2819400"/>
            <a:ext cx="3770186" cy="2743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a:xfrm>
            <a:off x="6553200" y="6248400"/>
            <a:ext cx="1905000" cy="457200"/>
          </a:xfrm>
        </p:spPr>
        <p:txBody>
          <a:bodyPr/>
          <a:lstStyle/>
          <a:p>
            <a:fld id="{6FDE8F37-ED1E-43B7-BB67-D1890540E354}" type="slidenum">
              <a:rPr lang="en-US" altLang="en-US"/>
              <a:pPr/>
              <a:t>16</a:t>
            </a:fld>
            <a:endParaRPr lang="en-US" altLang="en-US" dirty="0"/>
          </a:p>
        </p:txBody>
      </p:sp>
    </p:spTree>
    <p:extLst>
      <p:ext uri="{BB962C8B-B14F-4D97-AF65-F5344CB8AC3E}">
        <p14:creationId xmlns:p14="http://schemas.microsoft.com/office/powerpoint/2010/main" val="2843770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6246"/>
                                        </p:tgtEl>
                                        <p:attrNameLst>
                                          <p:attrName>style.visibility</p:attrName>
                                        </p:attrNameLst>
                                      </p:cBhvr>
                                      <p:to>
                                        <p:strVal val="visible"/>
                                      </p:to>
                                    </p:set>
                                    <p:animEffect transition="in" filter="fade">
                                      <p:cBhvr>
                                        <p:cTn id="7" dur="500"/>
                                        <p:tgtEl>
                                          <p:spTgt spid="26624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6247"/>
                                        </p:tgtEl>
                                        <p:attrNameLst>
                                          <p:attrName>style.visibility</p:attrName>
                                        </p:attrNameLst>
                                      </p:cBhvr>
                                      <p:to>
                                        <p:strVal val="visible"/>
                                      </p:to>
                                    </p:set>
                                    <p:animEffect transition="in" filter="fade">
                                      <p:cBhvr>
                                        <p:cTn id="11" dur="500"/>
                                        <p:tgtEl>
                                          <p:spTgt spid="266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685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b="1">
                <a:solidFill>
                  <a:srgbClr val="FFFFFF"/>
                </a:solidFill>
                <a:latin typeface="+mj-lt"/>
                <a:ea typeface="+mj-ea"/>
                <a:cs typeface="+mj-cs"/>
              </a:defRPr>
            </a:lvl1pPr>
            <a:lvl2pPr algn="ctr" rtl="0" fontAlgn="base">
              <a:spcBef>
                <a:spcPct val="0"/>
              </a:spcBef>
              <a:spcAft>
                <a:spcPct val="0"/>
              </a:spcAft>
              <a:defRPr sz="4000" b="1">
                <a:solidFill>
                  <a:srgbClr val="FFFFFF"/>
                </a:solidFill>
                <a:latin typeface="Trebuchet MS" pitchFamily="34" charset="0"/>
              </a:defRPr>
            </a:lvl2pPr>
            <a:lvl3pPr algn="ctr" rtl="0" fontAlgn="base">
              <a:spcBef>
                <a:spcPct val="0"/>
              </a:spcBef>
              <a:spcAft>
                <a:spcPct val="0"/>
              </a:spcAft>
              <a:defRPr sz="4000" b="1">
                <a:solidFill>
                  <a:srgbClr val="FFFFFF"/>
                </a:solidFill>
                <a:latin typeface="Trebuchet MS" pitchFamily="34" charset="0"/>
              </a:defRPr>
            </a:lvl3pPr>
            <a:lvl4pPr algn="ctr" rtl="0" fontAlgn="base">
              <a:spcBef>
                <a:spcPct val="0"/>
              </a:spcBef>
              <a:spcAft>
                <a:spcPct val="0"/>
              </a:spcAft>
              <a:defRPr sz="4000" b="1">
                <a:solidFill>
                  <a:srgbClr val="FFFFFF"/>
                </a:solidFill>
                <a:latin typeface="Trebuchet MS" pitchFamily="34" charset="0"/>
              </a:defRPr>
            </a:lvl4pPr>
            <a:lvl5pPr algn="ctr" rtl="0" fontAlgn="base">
              <a:spcBef>
                <a:spcPct val="0"/>
              </a:spcBef>
              <a:spcAft>
                <a:spcPct val="0"/>
              </a:spcAft>
              <a:defRPr sz="4000" b="1">
                <a:solidFill>
                  <a:srgbClr val="FFFFFF"/>
                </a:solidFill>
                <a:latin typeface="Trebuchet MS" pitchFamily="34" charset="0"/>
              </a:defRPr>
            </a:lvl5pPr>
            <a:lvl6pPr marL="457200" algn="ctr" rtl="0" fontAlgn="base">
              <a:spcBef>
                <a:spcPct val="0"/>
              </a:spcBef>
              <a:spcAft>
                <a:spcPct val="0"/>
              </a:spcAft>
              <a:defRPr sz="4000" b="1">
                <a:solidFill>
                  <a:srgbClr val="FFFFFF"/>
                </a:solidFill>
                <a:latin typeface="Trebuchet MS" pitchFamily="34" charset="0"/>
              </a:defRPr>
            </a:lvl6pPr>
            <a:lvl7pPr marL="914400" algn="ctr" rtl="0" fontAlgn="base">
              <a:spcBef>
                <a:spcPct val="0"/>
              </a:spcBef>
              <a:spcAft>
                <a:spcPct val="0"/>
              </a:spcAft>
              <a:defRPr sz="4000" b="1">
                <a:solidFill>
                  <a:srgbClr val="FFFFFF"/>
                </a:solidFill>
                <a:latin typeface="Trebuchet MS" pitchFamily="34" charset="0"/>
              </a:defRPr>
            </a:lvl7pPr>
            <a:lvl8pPr marL="1371600" algn="ctr" rtl="0" fontAlgn="base">
              <a:spcBef>
                <a:spcPct val="0"/>
              </a:spcBef>
              <a:spcAft>
                <a:spcPct val="0"/>
              </a:spcAft>
              <a:defRPr sz="4000" b="1">
                <a:solidFill>
                  <a:srgbClr val="FFFFFF"/>
                </a:solidFill>
                <a:latin typeface="Trebuchet MS" pitchFamily="34" charset="0"/>
              </a:defRPr>
            </a:lvl8pPr>
            <a:lvl9pPr marL="1828800" algn="ctr" rtl="0" fontAlgn="base">
              <a:spcBef>
                <a:spcPct val="0"/>
              </a:spcBef>
              <a:spcAft>
                <a:spcPct val="0"/>
              </a:spcAft>
              <a:defRPr sz="4000" b="1">
                <a:solidFill>
                  <a:srgbClr val="FFFFFF"/>
                </a:solidFill>
                <a:latin typeface="Trebuchet MS" pitchFamily="34" charset="0"/>
              </a:defRPr>
            </a:lvl9pPr>
          </a:lstStyle>
          <a:p>
            <a:r>
              <a:rPr lang="en-US" altLang="en-US" kern="0" smtClean="0">
                <a:effectLst>
                  <a:outerShdw blurRad="38100" dist="38100" dir="2700000" algn="tl">
                    <a:srgbClr val="000000">
                      <a:alpha val="43137"/>
                    </a:srgbClr>
                  </a:outerShdw>
                </a:effectLst>
              </a:rPr>
              <a:t>American Eagle #4184</a:t>
            </a:r>
            <a:endParaRPr lang="en-US" altLang="en-US" kern="0" dirty="0">
              <a:effectLst>
                <a:outerShdw blurRad="38100" dist="38100" dir="2700000" algn="tl">
                  <a:srgbClr val="000000">
                    <a:alpha val="43137"/>
                  </a:srgbClr>
                </a:outerShdw>
              </a:effectLst>
            </a:endParaRPr>
          </a:p>
        </p:txBody>
      </p:sp>
      <p:sp>
        <p:nvSpPr>
          <p:cNvPr id="15"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sp>
        <p:nvSpPr>
          <p:cNvPr id="16" name="Slide Number Placeholder 5"/>
          <p:cNvSpPr>
            <a:spLocks noGrp="1"/>
          </p:cNvSpPr>
          <p:nvPr>
            <p:ph type="sldNum" sz="quarter" idx="4294967295"/>
          </p:nvPr>
        </p:nvSpPr>
        <p:spPr>
          <a:xfrm>
            <a:off x="8686800" y="6058834"/>
            <a:ext cx="457200" cy="457200"/>
          </a:xfrm>
          <a:prstGeom prst="rect">
            <a:avLst/>
          </a:prstGeom>
        </p:spPr>
        <p:txBody>
          <a:bodyPr anchor="b" anchorCtr="0"/>
          <a:lstStyle/>
          <a:p>
            <a:pPr algn="r"/>
            <a:fld id="{6FDE8F37-ED1E-43B7-BB67-D1890540E354}" type="slidenum">
              <a:rPr lang="en-US" altLang="en-US" sz="1200"/>
              <a:pPr algn="r"/>
              <a:t>17</a:t>
            </a:fld>
            <a:endParaRPr lang="en-US" altLang="en-US" sz="1200" dirty="0"/>
          </a:p>
        </p:txBody>
      </p:sp>
      <p:sp>
        <p:nvSpPr>
          <p:cNvPr id="17" name="Content Placeholder 1"/>
          <p:cNvSpPr txBox="1">
            <a:spLocks/>
          </p:cNvSpPr>
          <p:nvPr/>
        </p:nvSpPr>
        <p:spPr bwMode="auto">
          <a:xfrm>
            <a:off x="685800" y="1143000"/>
            <a:ext cx="7772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pPr marL="457200" indent="-457200" algn="l">
              <a:buFont typeface="Arial" panose="020B0604020202020204" pitchFamily="34" charset="0"/>
              <a:buChar char="•"/>
            </a:pPr>
            <a:r>
              <a:rPr lang="en-US" sz="3000" kern="0" dirty="0" smtClean="0">
                <a:effectLst>
                  <a:outerShdw blurRad="38100" dist="38100" dir="2700000" algn="tl">
                    <a:srgbClr val="000000">
                      <a:alpha val="43137"/>
                    </a:srgbClr>
                  </a:outerShdw>
                </a:effectLst>
              </a:rPr>
              <a:t>31 October 1994</a:t>
            </a:r>
          </a:p>
          <a:p>
            <a:pPr marL="342900" indent="-342900" algn="l">
              <a:buFont typeface="Arial" panose="020B0604020202020204" pitchFamily="34" charset="0"/>
              <a:buChar char="•"/>
            </a:pPr>
            <a:endParaRPr lang="en-US" sz="2400" kern="0" dirty="0" smtClean="0">
              <a:effectLst>
                <a:outerShdw blurRad="38100" dist="38100" dir="2700000" algn="tl">
                  <a:srgbClr val="000000">
                    <a:alpha val="43137"/>
                  </a:srgbClr>
                </a:outerShdw>
              </a:effectLst>
            </a:endParaRPr>
          </a:p>
          <a:p>
            <a:pPr marL="457200" indent="-457200" algn="l">
              <a:buFont typeface="Arial" panose="020B0604020202020204" pitchFamily="34" charset="0"/>
              <a:buChar char="•"/>
            </a:pPr>
            <a:r>
              <a:rPr lang="en-US" sz="3000" kern="0" dirty="0" smtClean="0">
                <a:effectLst>
                  <a:outerShdw blurRad="38100" dist="38100" dir="2700000" algn="tl">
                    <a:srgbClr val="000000">
                      <a:alpha val="43137"/>
                    </a:srgbClr>
                  </a:outerShdw>
                </a:effectLst>
              </a:rPr>
              <a:t>An ATR-72 was scheduled to 4:10pm departure from IND to ORD</a:t>
            </a:r>
          </a:p>
          <a:p>
            <a:pPr marL="342900" indent="-342900" algn="l">
              <a:buFont typeface="Arial" panose="020B0604020202020204" pitchFamily="34" charset="0"/>
              <a:buChar char="•"/>
            </a:pPr>
            <a:endParaRPr lang="en-US" sz="2400" kern="0" dirty="0" smtClean="0">
              <a:effectLst>
                <a:outerShdw blurRad="38100" dist="38100" dir="2700000" algn="tl">
                  <a:srgbClr val="000000">
                    <a:alpha val="43137"/>
                  </a:srgbClr>
                </a:outerShdw>
              </a:effectLst>
            </a:endParaRPr>
          </a:p>
          <a:p>
            <a:pPr marL="457200" indent="-457200" algn="l">
              <a:buFont typeface="Arial" panose="020B0604020202020204" pitchFamily="34" charset="0"/>
              <a:buChar char="•"/>
            </a:pPr>
            <a:r>
              <a:rPr lang="en-US" sz="3000" kern="0" dirty="0" smtClean="0">
                <a:effectLst>
                  <a:outerShdw blurRad="38100" dist="38100" dir="2700000" algn="tl">
                    <a:srgbClr val="000000">
                      <a:alpha val="43137"/>
                    </a:srgbClr>
                  </a:outerShdw>
                </a:effectLst>
              </a:rPr>
              <a:t>Entered holding pattern at 10,000ft</a:t>
            </a:r>
          </a:p>
          <a:p>
            <a:pPr marL="342900" indent="-342900" algn="l">
              <a:buFont typeface="Arial" panose="020B0604020202020204" pitchFamily="34" charset="0"/>
              <a:buChar char="•"/>
            </a:pPr>
            <a:endParaRPr lang="en-US" sz="2400" kern="0" dirty="0" smtClean="0">
              <a:effectLst>
                <a:outerShdw blurRad="38100" dist="38100" dir="2700000" algn="tl">
                  <a:srgbClr val="000000">
                    <a:alpha val="43137"/>
                  </a:srgbClr>
                </a:outerShdw>
              </a:effectLst>
            </a:endParaRPr>
          </a:p>
          <a:p>
            <a:pPr marL="457200" indent="-457200" algn="l">
              <a:buFont typeface="Arial" panose="020B0604020202020204" pitchFamily="34" charset="0"/>
              <a:buChar char="•"/>
            </a:pPr>
            <a:r>
              <a:rPr lang="en-US" sz="3000" kern="0" dirty="0" smtClean="0">
                <a:effectLst>
                  <a:outerShdw blurRad="38100" dist="38100" dir="2700000" algn="tl">
                    <a:srgbClr val="000000">
                      <a:alpha val="43137"/>
                    </a:srgbClr>
                  </a:outerShdw>
                </a:effectLst>
              </a:rPr>
              <a:t>Flight Data Recorder recorded activation of Level III de-icing during decent to 10,000ft</a:t>
            </a:r>
          </a:p>
        </p:txBody>
      </p:sp>
    </p:spTree>
    <p:extLst>
      <p:ext uri="{BB962C8B-B14F-4D97-AF65-F5344CB8AC3E}">
        <p14:creationId xmlns:p14="http://schemas.microsoft.com/office/powerpoint/2010/main" val="411820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animEffect transition="in" filter="fade">
                                      <p:cBhvr>
                                        <p:cTn id="17" dur="500"/>
                                        <p:tgtEl>
                                          <p:spTgt spid="1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xEl>
                                              <p:pRg st="6" end="6"/>
                                            </p:txEl>
                                          </p:spTgt>
                                        </p:tgtEl>
                                        <p:attrNameLst>
                                          <p:attrName>style.visibility</p:attrName>
                                        </p:attrNameLst>
                                      </p:cBhvr>
                                      <p:to>
                                        <p:strVal val="visible"/>
                                      </p:to>
                                    </p:set>
                                    <p:animEffect transition="in" filter="fade">
                                      <p:cBhvr>
                                        <p:cTn id="22"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85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b="1">
                <a:solidFill>
                  <a:srgbClr val="FFFFFF"/>
                </a:solidFill>
                <a:latin typeface="+mj-lt"/>
                <a:ea typeface="+mj-ea"/>
                <a:cs typeface="+mj-cs"/>
              </a:defRPr>
            </a:lvl1pPr>
            <a:lvl2pPr algn="ctr" rtl="0" fontAlgn="base">
              <a:spcBef>
                <a:spcPct val="0"/>
              </a:spcBef>
              <a:spcAft>
                <a:spcPct val="0"/>
              </a:spcAft>
              <a:defRPr sz="4000" b="1">
                <a:solidFill>
                  <a:srgbClr val="FFFFFF"/>
                </a:solidFill>
                <a:latin typeface="Trebuchet MS" pitchFamily="34" charset="0"/>
              </a:defRPr>
            </a:lvl2pPr>
            <a:lvl3pPr algn="ctr" rtl="0" fontAlgn="base">
              <a:spcBef>
                <a:spcPct val="0"/>
              </a:spcBef>
              <a:spcAft>
                <a:spcPct val="0"/>
              </a:spcAft>
              <a:defRPr sz="4000" b="1">
                <a:solidFill>
                  <a:srgbClr val="FFFFFF"/>
                </a:solidFill>
                <a:latin typeface="Trebuchet MS" pitchFamily="34" charset="0"/>
              </a:defRPr>
            </a:lvl3pPr>
            <a:lvl4pPr algn="ctr" rtl="0" fontAlgn="base">
              <a:spcBef>
                <a:spcPct val="0"/>
              </a:spcBef>
              <a:spcAft>
                <a:spcPct val="0"/>
              </a:spcAft>
              <a:defRPr sz="4000" b="1">
                <a:solidFill>
                  <a:srgbClr val="FFFFFF"/>
                </a:solidFill>
                <a:latin typeface="Trebuchet MS" pitchFamily="34" charset="0"/>
              </a:defRPr>
            </a:lvl4pPr>
            <a:lvl5pPr algn="ctr" rtl="0" fontAlgn="base">
              <a:spcBef>
                <a:spcPct val="0"/>
              </a:spcBef>
              <a:spcAft>
                <a:spcPct val="0"/>
              </a:spcAft>
              <a:defRPr sz="4000" b="1">
                <a:solidFill>
                  <a:srgbClr val="FFFFFF"/>
                </a:solidFill>
                <a:latin typeface="Trebuchet MS" pitchFamily="34" charset="0"/>
              </a:defRPr>
            </a:lvl5pPr>
            <a:lvl6pPr marL="457200" algn="ctr" rtl="0" fontAlgn="base">
              <a:spcBef>
                <a:spcPct val="0"/>
              </a:spcBef>
              <a:spcAft>
                <a:spcPct val="0"/>
              </a:spcAft>
              <a:defRPr sz="4000" b="1">
                <a:solidFill>
                  <a:srgbClr val="FFFFFF"/>
                </a:solidFill>
                <a:latin typeface="Trebuchet MS" pitchFamily="34" charset="0"/>
              </a:defRPr>
            </a:lvl6pPr>
            <a:lvl7pPr marL="914400" algn="ctr" rtl="0" fontAlgn="base">
              <a:spcBef>
                <a:spcPct val="0"/>
              </a:spcBef>
              <a:spcAft>
                <a:spcPct val="0"/>
              </a:spcAft>
              <a:defRPr sz="4000" b="1">
                <a:solidFill>
                  <a:srgbClr val="FFFFFF"/>
                </a:solidFill>
                <a:latin typeface="Trebuchet MS" pitchFamily="34" charset="0"/>
              </a:defRPr>
            </a:lvl7pPr>
            <a:lvl8pPr marL="1371600" algn="ctr" rtl="0" fontAlgn="base">
              <a:spcBef>
                <a:spcPct val="0"/>
              </a:spcBef>
              <a:spcAft>
                <a:spcPct val="0"/>
              </a:spcAft>
              <a:defRPr sz="4000" b="1">
                <a:solidFill>
                  <a:srgbClr val="FFFFFF"/>
                </a:solidFill>
                <a:latin typeface="Trebuchet MS" pitchFamily="34" charset="0"/>
              </a:defRPr>
            </a:lvl8pPr>
            <a:lvl9pPr marL="1828800" algn="ctr" rtl="0" fontAlgn="base">
              <a:spcBef>
                <a:spcPct val="0"/>
              </a:spcBef>
              <a:spcAft>
                <a:spcPct val="0"/>
              </a:spcAft>
              <a:defRPr sz="4000" b="1">
                <a:solidFill>
                  <a:srgbClr val="FFFFFF"/>
                </a:solidFill>
                <a:latin typeface="Trebuchet MS" pitchFamily="34" charset="0"/>
              </a:defRPr>
            </a:lvl9pPr>
          </a:lstStyle>
          <a:p>
            <a:r>
              <a:rPr lang="en-US" altLang="en-US" kern="0" smtClean="0">
                <a:effectLst>
                  <a:outerShdw blurRad="38100" dist="38100" dir="2700000" algn="tl">
                    <a:srgbClr val="000000">
                      <a:alpha val="43137"/>
                    </a:srgbClr>
                  </a:outerShdw>
                </a:effectLst>
              </a:rPr>
              <a:t>American Eagle #4184</a:t>
            </a:r>
            <a:endParaRPr lang="en-US" altLang="en-US" kern="0" dirty="0">
              <a:effectLst>
                <a:outerShdw blurRad="38100" dist="38100" dir="2700000" algn="tl">
                  <a:srgbClr val="000000">
                    <a:alpha val="43137"/>
                  </a:srgbClr>
                </a:outerShdw>
              </a:effectLst>
            </a:endParaRPr>
          </a:p>
        </p:txBody>
      </p:sp>
      <p:sp>
        <p:nvSpPr>
          <p:cNvPr id="3"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sp>
        <p:nvSpPr>
          <p:cNvPr id="5" name="Content Placeholder 1"/>
          <p:cNvSpPr txBox="1">
            <a:spLocks/>
          </p:cNvSpPr>
          <p:nvPr/>
        </p:nvSpPr>
        <p:spPr bwMode="auto">
          <a:xfrm>
            <a:off x="685800" y="1143000"/>
            <a:ext cx="7772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pPr marL="457200" indent="-457200" algn="l">
              <a:buFont typeface="Arial" panose="020B0604020202020204" pitchFamily="34" charset="0"/>
              <a:buChar char="•"/>
            </a:pPr>
            <a:r>
              <a:rPr lang="en-US" sz="3000" kern="0" dirty="0" smtClean="0">
                <a:effectLst>
                  <a:outerShdw blurRad="38100" dist="38100" dir="2700000" algn="tl">
                    <a:srgbClr val="000000">
                      <a:alpha val="43137"/>
                    </a:srgbClr>
                  </a:outerShdw>
                </a:effectLst>
              </a:rPr>
              <a:t>Ridge of ice accreted beyond the deicing boots during freezing rain/drizzle in holding pattern</a:t>
            </a:r>
          </a:p>
          <a:p>
            <a:pPr marL="342900" indent="-342900" algn="l">
              <a:buFont typeface="Arial" panose="020B0604020202020204" pitchFamily="34" charset="0"/>
              <a:buChar char="•"/>
            </a:pPr>
            <a:endParaRPr lang="en-US" sz="2400" kern="0" dirty="0" smtClean="0">
              <a:effectLst>
                <a:outerShdw blurRad="38100" dist="38100" dir="2700000" algn="tl">
                  <a:srgbClr val="000000">
                    <a:alpha val="43137"/>
                  </a:srgbClr>
                </a:outerShdw>
              </a:effectLst>
            </a:endParaRPr>
          </a:p>
          <a:p>
            <a:pPr marL="457200" indent="-457200" algn="l">
              <a:buFont typeface="Arial" panose="020B0604020202020204" pitchFamily="34" charset="0"/>
              <a:buChar char="•"/>
            </a:pPr>
            <a:r>
              <a:rPr lang="en-US" sz="3000" kern="0" dirty="0" smtClean="0">
                <a:effectLst>
                  <a:outerShdw blurRad="38100" dist="38100" dir="2700000" algn="tl">
                    <a:srgbClr val="000000">
                      <a:alpha val="43137"/>
                    </a:srgbClr>
                  </a:outerShdw>
                </a:effectLst>
              </a:rPr>
              <a:t>The airplane went into a roll, followed by a rapid decent due to the cumulative effects of clear ice.</a:t>
            </a:r>
          </a:p>
          <a:p>
            <a:pPr marL="342900" indent="-342900" algn="l">
              <a:buFont typeface="Arial" panose="020B0604020202020204" pitchFamily="34" charset="0"/>
              <a:buChar char="•"/>
            </a:pPr>
            <a:endParaRPr lang="en-US" sz="2400" kern="0" dirty="0" smtClean="0">
              <a:effectLst>
                <a:outerShdw blurRad="38100" dist="38100" dir="2700000" algn="tl">
                  <a:srgbClr val="000000">
                    <a:alpha val="43137"/>
                  </a:srgbClr>
                </a:outerShdw>
              </a:effectLst>
            </a:endParaRPr>
          </a:p>
          <a:p>
            <a:pPr marL="457200" indent="-457200" algn="l">
              <a:buFont typeface="Arial" panose="020B0604020202020204" pitchFamily="34" charset="0"/>
              <a:buChar char="•"/>
            </a:pPr>
            <a:r>
              <a:rPr lang="en-US" sz="3000" kern="0" dirty="0" smtClean="0">
                <a:effectLst>
                  <a:outerShdw blurRad="38100" dist="38100" dir="2700000" algn="tl">
                    <a:srgbClr val="000000">
                      <a:alpha val="43137"/>
                    </a:srgbClr>
                  </a:outerShdw>
                </a:effectLst>
              </a:rPr>
              <a:t>68 people died near </a:t>
            </a:r>
            <a:r>
              <a:rPr lang="en-US" sz="3000" kern="0" dirty="0" err="1" smtClean="0">
                <a:effectLst>
                  <a:outerShdw blurRad="38100" dist="38100" dir="2700000" algn="tl">
                    <a:srgbClr val="000000">
                      <a:alpha val="43137"/>
                    </a:srgbClr>
                  </a:outerShdw>
                </a:effectLst>
              </a:rPr>
              <a:t>Roselawn</a:t>
            </a:r>
            <a:r>
              <a:rPr lang="en-US" sz="3000" kern="0" dirty="0" smtClean="0">
                <a:effectLst>
                  <a:outerShdw blurRad="38100" dist="38100" dir="2700000" algn="tl">
                    <a:srgbClr val="000000">
                      <a:alpha val="43137"/>
                    </a:srgbClr>
                  </a:outerShdw>
                </a:effectLst>
              </a:rPr>
              <a:t> IN.</a:t>
            </a:r>
          </a:p>
          <a:p>
            <a:pPr marL="457200" indent="-457200" algn="l">
              <a:buFont typeface="Arial" panose="020B0604020202020204" pitchFamily="34" charset="0"/>
              <a:buChar char="•"/>
            </a:pPr>
            <a:endParaRPr lang="en-US" sz="3000" kern="0" dirty="0" smtClean="0">
              <a:effectLst>
                <a:outerShdw blurRad="38100" dist="38100" dir="2700000" algn="tl">
                  <a:srgbClr val="000000">
                    <a:alpha val="43137"/>
                  </a:srgbClr>
                </a:outerShdw>
              </a:effectLst>
            </a:endParaRPr>
          </a:p>
        </p:txBody>
      </p:sp>
      <p:sp>
        <p:nvSpPr>
          <p:cNvPr id="6" name="Slide Number Placeholder 5"/>
          <p:cNvSpPr>
            <a:spLocks noGrp="1"/>
          </p:cNvSpPr>
          <p:nvPr>
            <p:ph type="sldNum" sz="quarter" idx="4294967295"/>
          </p:nvPr>
        </p:nvSpPr>
        <p:spPr>
          <a:xfrm>
            <a:off x="8686800" y="6058834"/>
            <a:ext cx="457200" cy="457200"/>
          </a:xfrm>
          <a:prstGeom prst="rect">
            <a:avLst/>
          </a:prstGeom>
        </p:spPr>
        <p:txBody>
          <a:bodyPr anchor="b" anchorCtr="0"/>
          <a:lstStyle/>
          <a:p>
            <a:pPr algn="r"/>
            <a:fld id="{6FDE8F37-ED1E-43B7-BB67-D1890540E354}" type="slidenum">
              <a:rPr lang="en-US" altLang="en-US" sz="1200"/>
              <a:pPr algn="r"/>
              <a:t>18</a:t>
            </a:fld>
            <a:endParaRPr lang="en-US" altLang="en-US" sz="1200" dirty="0"/>
          </a:p>
        </p:txBody>
      </p:sp>
    </p:spTree>
    <p:extLst>
      <p:ext uri="{BB962C8B-B14F-4D97-AF65-F5344CB8AC3E}">
        <p14:creationId xmlns:p14="http://schemas.microsoft.com/office/powerpoint/2010/main" val="569680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85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b="1">
                <a:solidFill>
                  <a:srgbClr val="FFFFFF"/>
                </a:solidFill>
                <a:latin typeface="+mj-lt"/>
                <a:ea typeface="+mj-ea"/>
                <a:cs typeface="+mj-cs"/>
              </a:defRPr>
            </a:lvl1pPr>
            <a:lvl2pPr algn="ctr" rtl="0" fontAlgn="base">
              <a:spcBef>
                <a:spcPct val="0"/>
              </a:spcBef>
              <a:spcAft>
                <a:spcPct val="0"/>
              </a:spcAft>
              <a:defRPr sz="4000" b="1">
                <a:solidFill>
                  <a:srgbClr val="FFFFFF"/>
                </a:solidFill>
                <a:latin typeface="Trebuchet MS" pitchFamily="34" charset="0"/>
              </a:defRPr>
            </a:lvl2pPr>
            <a:lvl3pPr algn="ctr" rtl="0" fontAlgn="base">
              <a:spcBef>
                <a:spcPct val="0"/>
              </a:spcBef>
              <a:spcAft>
                <a:spcPct val="0"/>
              </a:spcAft>
              <a:defRPr sz="4000" b="1">
                <a:solidFill>
                  <a:srgbClr val="FFFFFF"/>
                </a:solidFill>
                <a:latin typeface="Trebuchet MS" pitchFamily="34" charset="0"/>
              </a:defRPr>
            </a:lvl3pPr>
            <a:lvl4pPr algn="ctr" rtl="0" fontAlgn="base">
              <a:spcBef>
                <a:spcPct val="0"/>
              </a:spcBef>
              <a:spcAft>
                <a:spcPct val="0"/>
              </a:spcAft>
              <a:defRPr sz="4000" b="1">
                <a:solidFill>
                  <a:srgbClr val="FFFFFF"/>
                </a:solidFill>
                <a:latin typeface="Trebuchet MS" pitchFamily="34" charset="0"/>
              </a:defRPr>
            </a:lvl4pPr>
            <a:lvl5pPr algn="ctr" rtl="0" fontAlgn="base">
              <a:spcBef>
                <a:spcPct val="0"/>
              </a:spcBef>
              <a:spcAft>
                <a:spcPct val="0"/>
              </a:spcAft>
              <a:defRPr sz="4000" b="1">
                <a:solidFill>
                  <a:srgbClr val="FFFFFF"/>
                </a:solidFill>
                <a:latin typeface="Trebuchet MS" pitchFamily="34" charset="0"/>
              </a:defRPr>
            </a:lvl5pPr>
            <a:lvl6pPr marL="457200" algn="ctr" rtl="0" fontAlgn="base">
              <a:spcBef>
                <a:spcPct val="0"/>
              </a:spcBef>
              <a:spcAft>
                <a:spcPct val="0"/>
              </a:spcAft>
              <a:defRPr sz="4000" b="1">
                <a:solidFill>
                  <a:srgbClr val="FFFFFF"/>
                </a:solidFill>
                <a:latin typeface="Trebuchet MS" pitchFamily="34" charset="0"/>
              </a:defRPr>
            </a:lvl6pPr>
            <a:lvl7pPr marL="914400" algn="ctr" rtl="0" fontAlgn="base">
              <a:spcBef>
                <a:spcPct val="0"/>
              </a:spcBef>
              <a:spcAft>
                <a:spcPct val="0"/>
              </a:spcAft>
              <a:defRPr sz="4000" b="1">
                <a:solidFill>
                  <a:srgbClr val="FFFFFF"/>
                </a:solidFill>
                <a:latin typeface="Trebuchet MS" pitchFamily="34" charset="0"/>
              </a:defRPr>
            </a:lvl7pPr>
            <a:lvl8pPr marL="1371600" algn="ctr" rtl="0" fontAlgn="base">
              <a:spcBef>
                <a:spcPct val="0"/>
              </a:spcBef>
              <a:spcAft>
                <a:spcPct val="0"/>
              </a:spcAft>
              <a:defRPr sz="4000" b="1">
                <a:solidFill>
                  <a:srgbClr val="FFFFFF"/>
                </a:solidFill>
                <a:latin typeface="Trebuchet MS" pitchFamily="34" charset="0"/>
              </a:defRPr>
            </a:lvl8pPr>
            <a:lvl9pPr marL="1828800" algn="ctr" rtl="0" fontAlgn="base">
              <a:spcBef>
                <a:spcPct val="0"/>
              </a:spcBef>
              <a:spcAft>
                <a:spcPct val="0"/>
              </a:spcAft>
              <a:defRPr sz="4000" b="1">
                <a:solidFill>
                  <a:srgbClr val="FFFFFF"/>
                </a:solidFill>
                <a:latin typeface="Trebuchet MS" pitchFamily="34" charset="0"/>
              </a:defRPr>
            </a:lvl9pPr>
          </a:lstStyle>
          <a:p>
            <a:r>
              <a:rPr lang="en-US" altLang="en-US" kern="0" smtClean="0">
                <a:effectLst>
                  <a:outerShdw blurRad="38100" dist="38100" dir="2700000" algn="tl">
                    <a:srgbClr val="000000">
                      <a:alpha val="43137"/>
                    </a:srgbClr>
                  </a:outerShdw>
                </a:effectLst>
              </a:rPr>
              <a:t>American Eagle #4184</a:t>
            </a:r>
            <a:endParaRPr lang="en-US" altLang="en-US" kern="0" dirty="0">
              <a:effectLst>
                <a:outerShdw blurRad="38100" dist="38100" dir="2700000" algn="tl">
                  <a:srgbClr val="000000">
                    <a:alpha val="43137"/>
                  </a:srgbClr>
                </a:outerShdw>
              </a:effectLst>
            </a:endParaRPr>
          </a:p>
        </p:txBody>
      </p:sp>
      <p:sp>
        <p:nvSpPr>
          <p:cNvPr id="3"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sp>
        <p:nvSpPr>
          <p:cNvPr id="5" name="Content Placeholder 1"/>
          <p:cNvSpPr txBox="1">
            <a:spLocks/>
          </p:cNvSpPr>
          <p:nvPr/>
        </p:nvSpPr>
        <p:spPr bwMode="auto">
          <a:xfrm>
            <a:off x="228600" y="4724400"/>
            <a:ext cx="51816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pPr algn="l"/>
            <a:r>
              <a:rPr lang="en-US" sz="1400" kern="0" dirty="0" smtClean="0">
                <a:effectLst>
                  <a:outerShdw blurRad="38100" dist="38100" dir="2700000" algn="tl">
                    <a:srgbClr val="000000">
                      <a:alpha val="43137"/>
                    </a:srgbClr>
                  </a:outerShdw>
                </a:effectLst>
              </a:rPr>
              <a:t>A field near </a:t>
            </a:r>
            <a:r>
              <a:rPr lang="en-US" sz="1400" kern="0" dirty="0" err="1" smtClean="0">
                <a:effectLst>
                  <a:outerShdw blurRad="38100" dist="38100" dir="2700000" algn="tl">
                    <a:srgbClr val="000000">
                      <a:alpha val="43137"/>
                    </a:srgbClr>
                  </a:outerShdw>
                </a:effectLst>
              </a:rPr>
              <a:t>Roselawn</a:t>
            </a:r>
            <a:r>
              <a:rPr lang="en-US" sz="1400" kern="0" dirty="0" smtClean="0">
                <a:effectLst>
                  <a:outerShdw blurRad="38100" dist="38100" dir="2700000" algn="tl">
                    <a:srgbClr val="000000">
                      <a:alpha val="43137"/>
                    </a:srgbClr>
                  </a:outerShdw>
                </a:effectLst>
              </a:rPr>
              <a:t>, Ind., was strewn with debris including a portion of the red, white and blue tail section of American Eagle Flight 4184, after it crashed on Oct. 31, 1994, killing all 68 people aboard. Wreckage of the 7-month-old twin-engine propjet was scattered across a muddy 40-acre soybean field in Northwest Indiana 30 miles south of Gary. (Photo: Charles Bennett / Associated Press) </a:t>
            </a:r>
            <a:r>
              <a:rPr lang="en-US" sz="1400" i="1" kern="0" dirty="0" smtClean="0">
                <a:effectLst>
                  <a:outerShdw blurRad="38100" dist="38100" dir="2700000" algn="tl">
                    <a:srgbClr val="000000">
                      <a:alpha val="43137"/>
                    </a:srgbClr>
                  </a:outerShdw>
                </a:effectLst>
              </a:rPr>
              <a:t>via Indianapolis Star</a:t>
            </a:r>
            <a:endParaRPr lang="en-US" sz="1400" kern="0" dirty="0" smtClean="0">
              <a:effectLst>
                <a:outerShdw blurRad="38100" dist="38100" dir="2700000" algn="tl">
                  <a:srgbClr val="000000">
                    <a:alpha val="43137"/>
                  </a:srgbClr>
                </a:outerShdw>
              </a:effectLst>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5143500"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743076"/>
            <a:ext cx="3451103"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1"/>
          <p:cNvSpPr txBox="1">
            <a:spLocks/>
          </p:cNvSpPr>
          <p:nvPr/>
        </p:nvSpPr>
        <p:spPr bwMode="auto">
          <a:xfrm>
            <a:off x="5486400" y="4056017"/>
            <a:ext cx="3451103" cy="143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pPr marL="0" indent="0">
              <a:buFontTx/>
              <a:buNone/>
            </a:pPr>
            <a:r>
              <a:rPr lang="en-US" sz="1400" kern="0" dirty="0">
                <a:effectLst>
                  <a:outerShdw blurRad="38100" dist="38100" dir="2700000" algn="tl">
                    <a:srgbClr val="000000">
                      <a:alpha val="43137"/>
                    </a:srgbClr>
                  </a:outerShdw>
                </a:effectLst>
              </a:rPr>
              <a:t>Crash investigators search the site of the crash of American Eagle flight 4184 in a field near </a:t>
            </a:r>
            <a:r>
              <a:rPr lang="en-US" sz="1400" kern="0" dirty="0" err="1">
                <a:effectLst>
                  <a:outerShdw blurRad="38100" dist="38100" dir="2700000" algn="tl">
                    <a:srgbClr val="000000">
                      <a:alpha val="43137"/>
                    </a:srgbClr>
                  </a:outerShdw>
                </a:effectLst>
              </a:rPr>
              <a:t>Roselawn</a:t>
            </a:r>
            <a:r>
              <a:rPr lang="en-US" sz="1400" kern="0" dirty="0">
                <a:effectLst>
                  <a:outerShdw blurRad="38100" dist="38100" dir="2700000" algn="tl">
                    <a:srgbClr val="000000">
                      <a:alpha val="43137"/>
                    </a:srgbClr>
                  </a:outerShdw>
                </a:effectLst>
              </a:rPr>
              <a:t>, Ind. in the days after the Oct. 31, 1994 crash.</a:t>
            </a:r>
          </a:p>
          <a:p>
            <a:pPr marL="0" indent="0">
              <a:buFontTx/>
              <a:buNone/>
            </a:pPr>
            <a:r>
              <a:rPr lang="en-US" sz="1400" kern="0" dirty="0">
                <a:effectLst>
                  <a:outerShdw blurRad="38100" dist="38100" dir="2700000" algn="tl">
                    <a:srgbClr val="000000">
                      <a:alpha val="43137"/>
                    </a:srgbClr>
                  </a:outerShdw>
                </a:effectLst>
              </a:rPr>
              <a:t>Associated Press </a:t>
            </a:r>
            <a:r>
              <a:rPr lang="en-US" sz="1400" kern="0" dirty="0" smtClean="0">
                <a:effectLst>
                  <a:outerShdw blurRad="38100" dist="38100" dir="2700000" algn="tl">
                    <a:srgbClr val="000000">
                      <a:alpha val="43137"/>
                    </a:srgbClr>
                  </a:outerShdw>
                </a:effectLst>
              </a:rPr>
              <a:t>file </a:t>
            </a:r>
            <a:r>
              <a:rPr lang="en-US" sz="1400" i="1" kern="0" dirty="0" smtClean="0">
                <a:effectLst>
                  <a:outerShdw blurRad="38100" dist="38100" dir="2700000" algn="tl">
                    <a:srgbClr val="000000">
                      <a:alpha val="43137"/>
                    </a:srgbClr>
                  </a:outerShdw>
                </a:effectLst>
              </a:rPr>
              <a:t>via Daily Herald</a:t>
            </a:r>
            <a:endParaRPr lang="en-US" sz="1400" kern="0" dirty="0">
              <a:effectLst>
                <a:outerShdw blurRad="38100" dist="38100" dir="2700000" algn="tl">
                  <a:srgbClr val="000000">
                    <a:alpha val="43137"/>
                  </a:srgbClr>
                </a:outerShdw>
              </a:effectLst>
            </a:endParaRPr>
          </a:p>
        </p:txBody>
      </p:sp>
      <p:sp>
        <p:nvSpPr>
          <p:cNvPr id="9" name="Slide Number Placeholder 5"/>
          <p:cNvSpPr>
            <a:spLocks noGrp="1"/>
          </p:cNvSpPr>
          <p:nvPr>
            <p:ph type="sldNum" sz="quarter" idx="4294967295"/>
          </p:nvPr>
        </p:nvSpPr>
        <p:spPr>
          <a:xfrm>
            <a:off x="8686800" y="6058834"/>
            <a:ext cx="457200" cy="457200"/>
          </a:xfrm>
          <a:prstGeom prst="rect">
            <a:avLst/>
          </a:prstGeom>
        </p:spPr>
        <p:txBody>
          <a:bodyPr anchor="b" anchorCtr="0"/>
          <a:lstStyle/>
          <a:p>
            <a:pPr algn="r"/>
            <a:fld id="{6FDE8F37-ED1E-43B7-BB67-D1890540E354}" type="slidenum">
              <a:rPr lang="en-US" altLang="en-US" sz="1200"/>
              <a:pPr algn="r"/>
              <a:t>19</a:t>
            </a:fld>
            <a:endParaRPr lang="en-US" altLang="en-US" sz="1200" dirty="0"/>
          </a:p>
        </p:txBody>
      </p:sp>
    </p:spTree>
    <p:extLst>
      <p:ext uri="{BB962C8B-B14F-4D97-AF65-F5344CB8AC3E}">
        <p14:creationId xmlns:p14="http://schemas.microsoft.com/office/powerpoint/2010/main" val="38065697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E5C51FAE-6708-4BD3-85FA-984ECA52ACC8}" type="slidenum">
              <a:rPr lang="en-US" altLang="en-US"/>
              <a:pPr/>
              <a:t>2</a:t>
            </a:fld>
            <a:endParaRPr lang="en-US" altLang="en-US"/>
          </a:p>
        </p:txBody>
      </p:sp>
      <p:sp>
        <p:nvSpPr>
          <p:cNvPr id="48130" name="Rectangle 2"/>
          <p:cNvSpPr>
            <a:spLocks noGrp="1" noChangeArrowheads="1"/>
          </p:cNvSpPr>
          <p:nvPr>
            <p:ph type="body" idx="1"/>
          </p:nvPr>
        </p:nvSpPr>
        <p:spPr>
          <a:xfrm>
            <a:off x="685800" y="1524000"/>
            <a:ext cx="7772400" cy="4572000"/>
          </a:xfrm>
          <a:noFill/>
        </p:spPr>
        <p:txBody>
          <a:bodyPr/>
          <a:lstStyle/>
          <a:p>
            <a:r>
              <a:rPr lang="en-US" altLang="en-US" b="1" i="1" u="sng" dirty="0">
                <a:solidFill>
                  <a:srgbClr val="FFFF00"/>
                </a:solidFill>
                <a:effectLst>
                  <a:outerShdw blurRad="38100" dist="38100" dir="2700000" algn="tl">
                    <a:srgbClr val="000000">
                      <a:alpha val="43137"/>
                    </a:srgbClr>
                  </a:outerShdw>
                </a:effectLst>
              </a:rPr>
              <a:t>NOT</a:t>
            </a:r>
            <a:r>
              <a:rPr lang="en-US" altLang="en-US" dirty="0">
                <a:effectLst>
                  <a:outerShdw blurRad="38100" dist="38100" dir="2700000" algn="tl">
                    <a:srgbClr val="000000">
                      <a:alpha val="43137"/>
                    </a:srgbClr>
                  </a:outerShdw>
                </a:effectLst>
              </a:rPr>
              <a:t> caused by </a:t>
            </a:r>
            <a:r>
              <a:rPr lang="en-US" altLang="en-US" i="1" u="sng" dirty="0" smtClean="0">
                <a:effectLst>
                  <a:outerShdw blurRad="38100" dist="38100" dir="2700000" algn="tl">
                    <a:srgbClr val="000000">
                      <a:alpha val="43137"/>
                    </a:srgbClr>
                  </a:outerShdw>
                </a:effectLst>
              </a:rPr>
              <a:t>ice</a:t>
            </a:r>
            <a:r>
              <a:rPr lang="en-US" altLang="en-US" dirty="0" smtClean="0">
                <a:effectLst>
                  <a:outerShdw blurRad="38100" dist="38100" dir="2700000" algn="tl">
                    <a:srgbClr val="000000">
                      <a:alpha val="43137"/>
                    </a:srgbClr>
                  </a:outerShdw>
                </a:effectLst>
              </a:rPr>
              <a:t> in </a:t>
            </a:r>
            <a:r>
              <a:rPr lang="en-US" altLang="en-US" dirty="0">
                <a:effectLst>
                  <a:outerShdw blurRad="38100" dist="38100" dir="2700000" algn="tl">
                    <a:srgbClr val="000000">
                      <a:alpha val="43137"/>
                    </a:srgbClr>
                  </a:outerShdw>
                </a:effectLst>
              </a:rPr>
              <a:t>clouds</a:t>
            </a:r>
            <a:r>
              <a:rPr lang="en-US" altLang="en-US" dirty="0" smtClean="0">
                <a:effectLst>
                  <a:outerShdw blurRad="38100" dist="38100" dir="2700000" algn="tl">
                    <a:srgbClr val="000000">
                      <a:alpha val="43137"/>
                    </a:srgbClr>
                  </a:outerShdw>
                </a:effectLst>
              </a:rPr>
              <a:t>.</a:t>
            </a:r>
          </a:p>
          <a:p>
            <a:endParaRPr lang="en-US" altLang="en-US" dirty="0">
              <a:effectLst>
                <a:outerShdw blurRad="38100" dist="38100" dir="2700000" algn="tl">
                  <a:srgbClr val="000000">
                    <a:alpha val="43137"/>
                  </a:srgbClr>
                </a:outerShdw>
              </a:effectLst>
            </a:endParaRPr>
          </a:p>
          <a:p>
            <a:r>
              <a:rPr lang="en-US" altLang="en-US" b="1" i="1" u="sng" dirty="0">
                <a:solidFill>
                  <a:srgbClr val="FFFF00"/>
                </a:solidFill>
                <a:effectLst>
                  <a:outerShdw blurRad="38100" dist="38100" dir="2700000" algn="tl">
                    <a:srgbClr val="000000">
                      <a:alpha val="43137"/>
                    </a:srgbClr>
                  </a:outerShdw>
                </a:effectLst>
              </a:rPr>
              <a:t>Is</a:t>
            </a:r>
            <a:r>
              <a:rPr lang="en-US" altLang="en-US" dirty="0">
                <a:effectLst>
                  <a:outerShdw blurRad="38100" dist="38100" dir="2700000" algn="tl">
                    <a:srgbClr val="000000">
                      <a:alpha val="43137"/>
                    </a:srgbClr>
                  </a:outerShdw>
                </a:effectLst>
              </a:rPr>
              <a:t> caused by “</a:t>
            </a:r>
            <a:r>
              <a:rPr lang="en-US" altLang="en-US" i="1" u="sng" dirty="0">
                <a:effectLst>
                  <a:outerShdw blurRad="38100" dist="38100" dir="2700000" algn="tl">
                    <a:srgbClr val="000000">
                      <a:alpha val="43137"/>
                    </a:srgbClr>
                  </a:outerShdw>
                </a:effectLst>
              </a:rPr>
              <a:t>super-cooled</a:t>
            </a:r>
            <a:r>
              <a:rPr lang="en-US" altLang="en-US" dirty="0">
                <a:effectLst>
                  <a:outerShdw blurRad="38100" dist="38100" dir="2700000" algn="tl">
                    <a:srgbClr val="000000">
                      <a:alpha val="43137"/>
                    </a:srgbClr>
                  </a:outerShdw>
                </a:effectLst>
              </a:rPr>
              <a:t>” </a:t>
            </a:r>
            <a:r>
              <a:rPr lang="en-US" altLang="en-US" i="1" u="sng" dirty="0">
                <a:effectLst>
                  <a:outerShdw blurRad="38100" dist="38100" dir="2700000" algn="tl">
                    <a:srgbClr val="000000">
                      <a:alpha val="43137"/>
                    </a:srgbClr>
                  </a:outerShdw>
                </a:effectLst>
              </a:rPr>
              <a:t>liquid</a:t>
            </a:r>
            <a:r>
              <a:rPr lang="en-US" altLang="en-US" dirty="0">
                <a:effectLst>
                  <a:outerShdw blurRad="38100" dist="38100" dir="2700000" algn="tl">
                    <a:srgbClr val="000000">
                      <a:alpha val="43137"/>
                    </a:srgbClr>
                  </a:outerShdw>
                </a:effectLst>
              </a:rPr>
              <a:t> water droplets in clouds…</a:t>
            </a:r>
          </a:p>
          <a:p>
            <a:pPr lvl="1"/>
            <a:r>
              <a:rPr lang="en-US" altLang="en-US" dirty="0">
                <a:effectLst>
                  <a:outerShdw blurRad="38100" dist="38100" dir="2700000" algn="tl">
                    <a:srgbClr val="000000">
                      <a:alpha val="43137"/>
                    </a:srgbClr>
                  </a:outerShdw>
                </a:effectLst>
              </a:rPr>
              <a:t>That strike the leading edge of an airfoil and</a:t>
            </a:r>
          </a:p>
          <a:p>
            <a:pPr lvl="1"/>
            <a:r>
              <a:rPr lang="en-US" altLang="en-US" dirty="0">
                <a:effectLst>
                  <a:outerShdw blurRad="38100" dist="38100" dir="2700000" algn="tl">
                    <a:srgbClr val="000000">
                      <a:alpha val="43137"/>
                    </a:srgbClr>
                  </a:outerShdw>
                </a:effectLst>
              </a:rPr>
              <a:t>Freeze on </a:t>
            </a:r>
            <a:r>
              <a:rPr lang="en-US" altLang="en-US" dirty="0" smtClean="0">
                <a:effectLst>
                  <a:outerShdw blurRad="38100" dist="38100" dir="2700000" algn="tl">
                    <a:srgbClr val="000000">
                      <a:alpha val="43137"/>
                    </a:srgbClr>
                  </a:outerShdw>
                </a:effectLst>
              </a:rPr>
              <a:t>impact</a:t>
            </a:r>
          </a:p>
          <a:p>
            <a:pPr lvl="1"/>
            <a:endParaRPr lang="en-US" altLang="en-US" dirty="0">
              <a:effectLst>
                <a:outerShdw blurRad="38100" dist="38100" dir="2700000" algn="tl">
                  <a:srgbClr val="000000">
                    <a:alpha val="43137"/>
                  </a:srgbClr>
                </a:outerShdw>
              </a:effectLst>
            </a:endParaRPr>
          </a:p>
          <a:p>
            <a:r>
              <a:rPr lang="en-US" altLang="en-US" dirty="0">
                <a:effectLst>
                  <a:outerShdw blurRad="38100" dist="38100" dir="2700000" algn="tl">
                    <a:srgbClr val="000000">
                      <a:alpha val="43137"/>
                    </a:srgbClr>
                  </a:outerShdw>
                </a:effectLst>
              </a:rPr>
              <a:t>Aircraft must be in clouds or precipitation (visible water droplets) for icing to occur</a:t>
            </a:r>
          </a:p>
          <a:p>
            <a:pPr lvl="1"/>
            <a:endParaRPr lang="en-US" altLang="en-US" dirty="0">
              <a:effectLst>
                <a:outerShdw blurRad="38100" dist="38100" dir="2700000" algn="tl">
                  <a:srgbClr val="000000">
                    <a:alpha val="43137"/>
                  </a:srgbClr>
                </a:outerShdw>
              </a:effectLst>
            </a:endParaRPr>
          </a:p>
          <a:p>
            <a:pPr lvl="1"/>
            <a:endParaRPr lang="en-US" altLang="en-US" dirty="0">
              <a:effectLst>
                <a:outerShdw blurRad="38100" dist="38100" dir="2700000" algn="tl">
                  <a:srgbClr val="000000">
                    <a:alpha val="43137"/>
                  </a:srgbClr>
                </a:outerShdw>
              </a:effectLst>
            </a:endParaRPr>
          </a:p>
        </p:txBody>
      </p:sp>
      <p:sp>
        <p:nvSpPr>
          <p:cNvPr id="48131" name="Rectangle 3"/>
          <p:cNvSpPr>
            <a:spLocks noGrp="1" noChangeArrowheads="1"/>
          </p:cNvSpPr>
          <p:nvPr>
            <p:ph type="title"/>
          </p:nvPr>
        </p:nvSpPr>
        <p:spPr>
          <a:xfrm>
            <a:off x="665163" y="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a:lstStyle/>
          <a:p>
            <a:r>
              <a:rPr lang="en-US" altLang="en-US" dirty="0" smtClean="0">
                <a:effectLst>
                  <a:outerShdw blurRad="38100" dist="38100" dir="2700000" algn="tl">
                    <a:srgbClr val="000000">
                      <a:alpha val="43137"/>
                    </a:srgbClr>
                  </a:outerShdw>
                </a:effectLst>
              </a:rPr>
              <a:t>Review of Causes </a:t>
            </a:r>
            <a:r>
              <a:rPr lang="en-US" altLang="en-US" dirty="0">
                <a:effectLst>
                  <a:outerShdw blurRad="38100" dist="38100" dir="2700000" algn="tl">
                    <a:srgbClr val="000000">
                      <a:alpha val="43137"/>
                    </a:srgbClr>
                  </a:outerShdw>
                </a:effectLst>
              </a:rPr>
              <a:t>of Icing</a:t>
            </a:r>
          </a:p>
        </p:txBody>
      </p:sp>
      <p:sp>
        <p:nvSpPr>
          <p:cNvPr id="48133" name="Rectangle 5"/>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48134" name="Picture 6"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48135" name="Picture 7"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259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animEffect transition="in" filter="fade">
                                      <p:cBhvr>
                                        <p:cTn id="7" dur="500"/>
                                        <p:tgtEl>
                                          <p:spTgt spid="4813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130">
                                            <p:txEl>
                                              <p:pRg st="2" end="2"/>
                                            </p:txEl>
                                          </p:spTgt>
                                        </p:tgtEl>
                                        <p:attrNameLst>
                                          <p:attrName>style.visibility</p:attrName>
                                        </p:attrNameLst>
                                      </p:cBhvr>
                                      <p:to>
                                        <p:strVal val="visible"/>
                                      </p:to>
                                    </p:set>
                                    <p:animEffect transition="in" filter="fade">
                                      <p:cBhvr>
                                        <p:cTn id="12" dur="500"/>
                                        <p:tgtEl>
                                          <p:spTgt spid="48130">
                                            <p:txEl>
                                              <p:pRg st="2" end="2"/>
                                            </p:txEl>
                                          </p:spTgt>
                                        </p:tgtEl>
                                      </p:cBhvr>
                                    </p:animEffect>
                                  </p:childTnLst>
                                </p:cTn>
                              </p:par>
                            </p:childTnLst>
                          </p:cTn>
                        </p:par>
                        <p:par>
                          <p:cTn id="13" fill="hold" nodeType="with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8130">
                                            <p:txEl>
                                              <p:pRg st="3" end="3"/>
                                            </p:txEl>
                                          </p:spTgt>
                                        </p:tgtEl>
                                        <p:attrNameLst>
                                          <p:attrName>style.visibility</p:attrName>
                                        </p:attrNameLst>
                                      </p:cBhvr>
                                      <p:to>
                                        <p:strVal val="visible"/>
                                      </p:to>
                                    </p:set>
                                    <p:animEffect transition="in" filter="fade">
                                      <p:cBhvr>
                                        <p:cTn id="16" dur="500"/>
                                        <p:tgtEl>
                                          <p:spTgt spid="48130">
                                            <p:txEl>
                                              <p:pRg st="3" end="3"/>
                                            </p:txEl>
                                          </p:spTgt>
                                        </p:tgtEl>
                                      </p:cBhvr>
                                    </p:animEffect>
                                  </p:childTnLst>
                                </p:cTn>
                              </p:par>
                            </p:childTnLst>
                          </p:cTn>
                        </p:par>
                        <p:par>
                          <p:cTn id="17" fill="hold" nodeType="withGroup">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48130">
                                            <p:txEl>
                                              <p:pRg st="4" end="4"/>
                                            </p:txEl>
                                          </p:spTgt>
                                        </p:tgtEl>
                                        <p:attrNameLst>
                                          <p:attrName>style.visibility</p:attrName>
                                        </p:attrNameLst>
                                      </p:cBhvr>
                                      <p:to>
                                        <p:strVal val="visible"/>
                                      </p:to>
                                    </p:set>
                                    <p:animEffect transition="in" filter="fade">
                                      <p:cBhvr>
                                        <p:cTn id="20" dur="500"/>
                                        <p:tgtEl>
                                          <p:spTgt spid="48130">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8130">
                                            <p:txEl>
                                              <p:pRg st="6" end="6"/>
                                            </p:txEl>
                                          </p:spTgt>
                                        </p:tgtEl>
                                        <p:attrNameLst>
                                          <p:attrName>style.visibility</p:attrName>
                                        </p:attrNameLst>
                                      </p:cBhvr>
                                      <p:to>
                                        <p:strVal val="visible"/>
                                      </p:to>
                                    </p:set>
                                    <p:animEffect transition="in" filter="fade">
                                      <p:cBhvr>
                                        <p:cTn id="25" dur="500"/>
                                        <p:tgtEl>
                                          <p:spTgt spid="4813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bldLvl="3"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663575" y="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b="1">
                <a:solidFill>
                  <a:srgbClr val="FFFFFF"/>
                </a:solidFill>
                <a:latin typeface="+mj-lt"/>
                <a:ea typeface="+mj-ea"/>
                <a:cs typeface="+mj-cs"/>
              </a:defRPr>
            </a:lvl1pPr>
            <a:lvl2pPr algn="ctr" rtl="0" fontAlgn="base">
              <a:spcBef>
                <a:spcPct val="0"/>
              </a:spcBef>
              <a:spcAft>
                <a:spcPct val="0"/>
              </a:spcAft>
              <a:defRPr sz="4000" b="1">
                <a:solidFill>
                  <a:srgbClr val="FFFFFF"/>
                </a:solidFill>
                <a:latin typeface="Trebuchet MS" pitchFamily="34" charset="0"/>
              </a:defRPr>
            </a:lvl2pPr>
            <a:lvl3pPr algn="ctr" rtl="0" fontAlgn="base">
              <a:spcBef>
                <a:spcPct val="0"/>
              </a:spcBef>
              <a:spcAft>
                <a:spcPct val="0"/>
              </a:spcAft>
              <a:defRPr sz="4000" b="1">
                <a:solidFill>
                  <a:srgbClr val="FFFFFF"/>
                </a:solidFill>
                <a:latin typeface="Trebuchet MS" pitchFamily="34" charset="0"/>
              </a:defRPr>
            </a:lvl3pPr>
            <a:lvl4pPr algn="ctr" rtl="0" fontAlgn="base">
              <a:spcBef>
                <a:spcPct val="0"/>
              </a:spcBef>
              <a:spcAft>
                <a:spcPct val="0"/>
              </a:spcAft>
              <a:defRPr sz="4000" b="1">
                <a:solidFill>
                  <a:srgbClr val="FFFFFF"/>
                </a:solidFill>
                <a:latin typeface="Trebuchet MS" pitchFamily="34" charset="0"/>
              </a:defRPr>
            </a:lvl4pPr>
            <a:lvl5pPr algn="ctr" rtl="0" fontAlgn="base">
              <a:spcBef>
                <a:spcPct val="0"/>
              </a:spcBef>
              <a:spcAft>
                <a:spcPct val="0"/>
              </a:spcAft>
              <a:defRPr sz="4000" b="1">
                <a:solidFill>
                  <a:srgbClr val="FFFFFF"/>
                </a:solidFill>
                <a:latin typeface="Trebuchet MS" pitchFamily="34" charset="0"/>
              </a:defRPr>
            </a:lvl5pPr>
            <a:lvl6pPr marL="457200" algn="ctr" rtl="0" fontAlgn="base">
              <a:spcBef>
                <a:spcPct val="0"/>
              </a:spcBef>
              <a:spcAft>
                <a:spcPct val="0"/>
              </a:spcAft>
              <a:defRPr sz="4000" b="1">
                <a:solidFill>
                  <a:srgbClr val="FFFFFF"/>
                </a:solidFill>
                <a:latin typeface="Trebuchet MS" pitchFamily="34" charset="0"/>
              </a:defRPr>
            </a:lvl6pPr>
            <a:lvl7pPr marL="914400" algn="ctr" rtl="0" fontAlgn="base">
              <a:spcBef>
                <a:spcPct val="0"/>
              </a:spcBef>
              <a:spcAft>
                <a:spcPct val="0"/>
              </a:spcAft>
              <a:defRPr sz="4000" b="1">
                <a:solidFill>
                  <a:srgbClr val="FFFFFF"/>
                </a:solidFill>
                <a:latin typeface="Trebuchet MS" pitchFamily="34" charset="0"/>
              </a:defRPr>
            </a:lvl7pPr>
            <a:lvl8pPr marL="1371600" algn="ctr" rtl="0" fontAlgn="base">
              <a:spcBef>
                <a:spcPct val="0"/>
              </a:spcBef>
              <a:spcAft>
                <a:spcPct val="0"/>
              </a:spcAft>
              <a:defRPr sz="4000" b="1">
                <a:solidFill>
                  <a:srgbClr val="FFFFFF"/>
                </a:solidFill>
                <a:latin typeface="Trebuchet MS" pitchFamily="34" charset="0"/>
              </a:defRPr>
            </a:lvl8pPr>
            <a:lvl9pPr marL="1828800" algn="ctr" rtl="0" fontAlgn="base">
              <a:spcBef>
                <a:spcPct val="0"/>
              </a:spcBef>
              <a:spcAft>
                <a:spcPct val="0"/>
              </a:spcAft>
              <a:defRPr sz="4000" b="1">
                <a:solidFill>
                  <a:srgbClr val="FFFFFF"/>
                </a:solidFill>
                <a:latin typeface="Trebuchet MS" pitchFamily="34" charset="0"/>
              </a:defRPr>
            </a:lvl9pPr>
          </a:lstStyle>
          <a:p>
            <a:r>
              <a:rPr lang="en-US" altLang="en-US" kern="0" dirty="0" smtClean="0">
                <a:effectLst>
                  <a:outerShdw blurRad="38100" dist="38100" dir="2700000" algn="tl">
                    <a:srgbClr val="000000">
                      <a:alpha val="43137"/>
                    </a:srgbClr>
                  </a:outerShdw>
                </a:effectLst>
              </a:rPr>
              <a:t>Situational Awareness</a:t>
            </a:r>
            <a:endParaRPr lang="en-US" altLang="en-US" kern="0" dirty="0">
              <a:effectLst>
                <a:outerShdw blurRad="38100" dist="38100" dir="2700000" algn="tl">
                  <a:srgbClr val="000000">
                    <a:alpha val="43137"/>
                  </a:srgbClr>
                </a:outerShdw>
              </a:effectLst>
            </a:endParaRPr>
          </a:p>
        </p:txBody>
      </p:sp>
      <p:sp>
        <p:nvSpPr>
          <p:cNvPr id="4" name="Rectangle 3"/>
          <p:cNvSpPr txBox="1">
            <a:spLocks noChangeArrowheads="1"/>
          </p:cNvSpPr>
          <p:nvPr/>
        </p:nvSpPr>
        <p:spPr bwMode="auto">
          <a:xfrm>
            <a:off x="620713" y="1519238"/>
            <a:ext cx="3810000" cy="200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pPr marL="342900" indent="-342900" algn="l">
              <a:lnSpc>
                <a:spcPct val="90000"/>
              </a:lnSpc>
              <a:buFont typeface="Arial" panose="020B0604020202020204" pitchFamily="34" charset="0"/>
              <a:buChar char="•"/>
            </a:pPr>
            <a:r>
              <a:rPr lang="en-US" altLang="en-US" sz="2000" kern="0" dirty="0" smtClean="0">
                <a:effectLst>
                  <a:outerShdw blurRad="38100" dist="38100" dir="2700000" algn="tl">
                    <a:srgbClr val="000000">
                      <a:alpha val="43137"/>
                    </a:srgbClr>
                  </a:outerShdw>
                </a:effectLst>
              </a:rPr>
              <a:t>Keep current with the weather in your area</a:t>
            </a:r>
          </a:p>
          <a:p>
            <a:pPr marL="342900" indent="-342900" algn="l">
              <a:lnSpc>
                <a:spcPct val="90000"/>
              </a:lnSpc>
              <a:buFont typeface="Arial" panose="020B0604020202020204" pitchFamily="34" charset="0"/>
              <a:buChar char="•"/>
            </a:pPr>
            <a:r>
              <a:rPr lang="en-US" altLang="en-US" sz="2000" kern="0" dirty="0" smtClean="0">
                <a:effectLst>
                  <a:outerShdw blurRad="38100" dist="38100" dir="2700000" algn="tl">
                    <a:srgbClr val="000000">
                      <a:alpha val="43137"/>
                    </a:srgbClr>
                  </a:outerShdw>
                </a:effectLst>
              </a:rPr>
              <a:t>Know where the fronts are located</a:t>
            </a:r>
          </a:p>
          <a:p>
            <a:pPr marL="342900" indent="-342900" algn="l">
              <a:lnSpc>
                <a:spcPct val="90000"/>
              </a:lnSpc>
              <a:buFont typeface="Arial" panose="020B0604020202020204" pitchFamily="34" charset="0"/>
              <a:buChar char="•"/>
            </a:pPr>
            <a:r>
              <a:rPr lang="en-US" altLang="en-US" sz="2000" kern="0" dirty="0" smtClean="0">
                <a:effectLst>
                  <a:outerShdw blurRad="38100" dist="38100" dir="2700000" algn="tl">
                    <a:srgbClr val="000000">
                      <a:alpha val="43137"/>
                    </a:srgbClr>
                  </a:outerShdw>
                </a:effectLst>
              </a:rPr>
              <a:t>Keep current with freezing levels in your area</a:t>
            </a:r>
            <a:endParaRPr lang="en-US" altLang="en-US" sz="2000" kern="0" dirty="0">
              <a:effectLst>
                <a:outerShdw blurRad="38100" dist="38100" dir="2700000" algn="tl">
                  <a:srgbClr val="000000">
                    <a:alpha val="43137"/>
                  </a:srgbClr>
                </a:outerShdw>
              </a:effectLst>
            </a:endParaRPr>
          </a:p>
        </p:txBody>
      </p:sp>
      <p:pic>
        <p:nvPicPr>
          <p:cNvPr id="5" name="Picture 8" descr="icing_airmet_leg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600200"/>
            <a:ext cx="2819400" cy="371475"/>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10" descr="icing_airmet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030413"/>
            <a:ext cx="2819400" cy="22098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descr="frzlvl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9488" y="3748088"/>
            <a:ext cx="2751137" cy="2428875"/>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Line 11"/>
          <p:cNvSpPr>
            <a:spLocks noChangeShapeType="1"/>
          </p:cNvSpPr>
          <p:nvPr/>
        </p:nvSpPr>
        <p:spPr bwMode="auto">
          <a:xfrm>
            <a:off x="3848100" y="2025650"/>
            <a:ext cx="1879600" cy="546100"/>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9" name="Line 12"/>
          <p:cNvSpPr>
            <a:spLocks noChangeShapeType="1"/>
          </p:cNvSpPr>
          <p:nvPr/>
        </p:nvSpPr>
        <p:spPr bwMode="auto">
          <a:xfrm flipH="1">
            <a:off x="1400175" y="3346450"/>
            <a:ext cx="990600" cy="947738"/>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pic>
        <p:nvPicPr>
          <p:cNvPr id="10"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6288" y="3762375"/>
            <a:ext cx="3176587" cy="2382838"/>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Line 14"/>
          <p:cNvSpPr>
            <a:spLocks noChangeShapeType="1"/>
          </p:cNvSpPr>
          <p:nvPr/>
        </p:nvSpPr>
        <p:spPr bwMode="auto">
          <a:xfrm>
            <a:off x="3990975" y="2474913"/>
            <a:ext cx="1301750" cy="1871662"/>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12" name="Text Box 15"/>
          <p:cNvSpPr txBox="1">
            <a:spLocks noChangeArrowheads="1"/>
          </p:cNvSpPr>
          <p:nvPr/>
        </p:nvSpPr>
        <p:spPr bwMode="auto">
          <a:xfrm>
            <a:off x="1001713" y="59451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en-US" alt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13" name="Text Box 16"/>
          <p:cNvSpPr txBox="1">
            <a:spLocks noChangeArrowheads="1"/>
          </p:cNvSpPr>
          <p:nvPr/>
        </p:nvSpPr>
        <p:spPr bwMode="auto">
          <a:xfrm>
            <a:off x="990600" y="5921375"/>
            <a:ext cx="2713038" cy="274638"/>
          </a:xfrm>
          <a:prstGeom prst="rect">
            <a:avLst/>
          </a:prstGeom>
          <a:solidFill>
            <a:srgbClr val="FFFFFF"/>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1200">
                <a:solidFill>
                  <a:srgbClr val="01080F"/>
                </a:solidFill>
                <a:effectLst>
                  <a:outerShdw blurRad="38100" dist="38100" dir="2700000" algn="tl">
                    <a:srgbClr val="000000">
                      <a:alpha val="43137"/>
                    </a:srgbClr>
                  </a:outerShdw>
                </a:effectLst>
                <a:latin typeface="Times New Roman" pitchFamily="18" charset="0"/>
                <a:hlinkClick r:id="rId7"/>
              </a:rPr>
              <a:t>http://adds.aviationweather.gov/airmets/</a:t>
            </a:r>
            <a:endParaRPr lang="en-US" altLang="en-US" sz="1200">
              <a:solidFill>
                <a:srgbClr val="01080F"/>
              </a:solidFill>
              <a:effectLst>
                <a:outerShdw blurRad="38100" dist="38100" dir="2700000" algn="tl">
                  <a:srgbClr val="000000">
                    <a:alpha val="43137"/>
                  </a:srgbClr>
                </a:outerShdw>
              </a:effectLst>
              <a:latin typeface="Times New Roman" pitchFamily="18" charset="0"/>
            </a:endParaRPr>
          </a:p>
        </p:txBody>
      </p:sp>
      <p:pic>
        <p:nvPicPr>
          <p:cNvPr id="15" name="Picture 18" descr="nws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9" descr="noaa_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5"/>
          <p:cNvSpPr>
            <a:spLocks noGrp="1"/>
          </p:cNvSpPr>
          <p:nvPr>
            <p:ph type="sldNum" sz="quarter" idx="4294967295"/>
          </p:nvPr>
        </p:nvSpPr>
        <p:spPr>
          <a:xfrm>
            <a:off x="8686800" y="6058834"/>
            <a:ext cx="457200" cy="457200"/>
          </a:xfrm>
          <a:prstGeom prst="rect">
            <a:avLst/>
          </a:prstGeom>
        </p:spPr>
        <p:txBody>
          <a:bodyPr anchor="b" anchorCtr="0"/>
          <a:lstStyle/>
          <a:p>
            <a:pPr algn="r"/>
            <a:fld id="{6FDE8F37-ED1E-43B7-BB67-D1890540E354}" type="slidenum">
              <a:rPr lang="en-US" altLang="en-US" sz="1200">
                <a:effectLst>
                  <a:outerShdw blurRad="38100" dist="38100" dir="2700000" algn="tl">
                    <a:srgbClr val="000000">
                      <a:alpha val="43137"/>
                    </a:srgbClr>
                  </a:outerShdw>
                </a:effectLst>
              </a:rPr>
              <a:pPr algn="r"/>
              <a:t>20</a:t>
            </a:fld>
            <a:endParaRPr lang="en-US" altLang="en-US" sz="1200" dirty="0">
              <a:effectLst>
                <a:outerShdw blurRad="38100" dist="38100" dir="2700000" algn="tl">
                  <a:srgbClr val="000000">
                    <a:alpha val="43137"/>
                  </a:srgbClr>
                </a:outerShdw>
              </a:effectLst>
            </a:endParaRPr>
          </a:p>
        </p:txBody>
      </p:sp>
      <p:sp>
        <p:nvSpPr>
          <p:cNvPr id="18"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93253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 calcmode="lin" valueType="num">
                                      <p:cBhvr additive="base">
                                        <p:cTn id="2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 calcmode="lin" valueType="num">
                                      <p:cBhvr additive="base">
                                        <p:cTn id="3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 presetClass="entr" presetSubtype="4"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par>
                          <p:cTn id="45" fill="hold">
                            <p:stCondLst>
                              <p:cond delay="1000"/>
                            </p:stCondLst>
                            <p:childTnLst>
                              <p:par>
                                <p:cTn id="46" presetID="2" presetClass="entr" presetSubtype="4"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500" fill="hold"/>
                                        <p:tgtEl>
                                          <p:spTgt spid="7"/>
                                        </p:tgtEl>
                                        <p:attrNameLst>
                                          <p:attrName>ppt_x</p:attrName>
                                        </p:attrNameLst>
                                      </p:cBhvr>
                                      <p:tavLst>
                                        <p:tav tm="0">
                                          <p:val>
                                            <p:strVal val="#ppt_x"/>
                                          </p:val>
                                        </p:tav>
                                        <p:tav tm="100000">
                                          <p:val>
                                            <p:strVal val="#ppt_x"/>
                                          </p:val>
                                        </p:tav>
                                      </p:tavLst>
                                    </p:anim>
                                    <p:anim calcmode="lin" valueType="num">
                                      <p:cBhvr additive="base">
                                        <p:cTn id="49" dur="500" fill="hold"/>
                                        <p:tgtEl>
                                          <p:spTgt spid="7"/>
                                        </p:tgtEl>
                                        <p:attrNameLst>
                                          <p:attrName>ppt_y</p:attrName>
                                        </p:attrNameLst>
                                      </p:cBhvr>
                                      <p:tavLst>
                                        <p:tav tm="0">
                                          <p:val>
                                            <p:strVal val="1+#ppt_h/2"/>
                                          </p:val>
                                        </p:tav>
                                        <p:tav tm="100000">
                                          <p:val>
                                            <p:strVal val="#ppt_y"/>
                                          </p:val>
                                        </p:tav>
                                      </p:tavLst>
                                    </p:anim>
                                  </p:childTnLst>
                                </p:cTn>
                              </p:par>
                              <p:par>
                                <p:cTn id="50" presetID="9"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dissolve">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663575" y="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b="1">
                <a:solidFill>
                  <a:srgbClr val="FFFFFF"/>
                </a:solidFill>
                <a:latin typeface="+mj-lt"/>
                <a:ea typeface="+mj-ea"/>
                <a:cs typeface="+mj-cs"/>
              </a:defRPr>
            </a:lvl1pPr>
            <a:lvl2pPr algn="ctr" rtl="0" fontAlgn="base">
              <a:spcBef>
                <a:spcPct val="0"/>
              </a:spcBef>
              <a:spcAft>
                <a:spcPct val="0"/>
              </a:spcAft>
              <a:defRPr sz="4000" b="1">
                <a:solidFill>
                  <a:srgbClr val="FFFFFF"/>
                </a:solidFill>
                <a:latin typeface="Trebuchet MS" pitchFamily="34" charset="0"/>
              </a:defRPr>
            </a:lvl2pPr>
            <a:lvl3pPr algn="ctr" rtl="0" fontAlgn="base">
              <a:spcBef>
                <a:spcPct val="0"/>
              </a:spcBef>
              <a:spcAft>
                <a:spcPct val="0"/>
              </a:spcAft>
              <a:defRPr sz="4000" b="1">
                <a:solidFill>
                  <a:srgbClr val="FFFFFF"/>
                </a:solidFill>
                <a:latin typeface="Trebuchet MS" pitchFamily="34" charset="0"/>
              </a:defRPr>
            </a:lvl3pPr>
            <a:lvl4pPr algn="ctr" rtl="0" fontAlgn="base">
              <a:spcBef>
                <a:spcPct val="0"/>
              </a:spcBef>
              <a:spcAft>
                <a:spcPct val="0"/>
              </a:spcAft>
              <a:defRPr sz="4000" b="1">
                <a:solidFill>
                  <a:srgbClr val="FFFFFF"/>
                </a:solidFill>
                <a:latin typeface="Trebuchet MS" pitchFamily="34" charset="0"/>
              </a:defRPr>
            </a:lvl4pPr>
            <a:lvl5pPr algn="ctr" rtl="0" fontAlgn="base">
              <a:spcBef>
                <a:spcPct val="0"/>
              </a:spcBef>
              <a:spcAft>
                <a:spcPct val="0"/>
              </a:spcAft>
              <a:defRPr sz="4000" b="1">
                <a:solidFill>
                  <a:srgbClr val="FFFFFF"/>
                </a:solidFill>
                <a:latin typeface="Trebuchet MS" pitchFamily="34" charset="0"/>
              </a:defRPr>
            </a:lvl5pPr>
            <a:lvl6pPr marL="457200" algn="ctr" rtl="0" fontAlgn="base">
              <a:spcBef>
                <a:spcPct val="0"/>
              </a:spcBef>
              <a:spcAft>
                <a:spcPct val="0"/>
              </a:spcAft>
              <a:defRPr sz="4000" b="1">
                <a:solidFill>
                  <a:srgbClr val="FFFFFF"/>
                </a:solidFill>
                <a:latin typeface="Trebuchet MS" pitchFamily="34" charset="0"/>
              </a:defRPr>
            </a:lvl6pPr>
            <a:lvl7pPr marL="914400" algn="ctr" rtl="0" fontAlgn="base">
              <a:spcBef>
                <a:spcPct val="0"/>
              </a:spcBef>
              <a:spcAft>
                <a:spcPct val="0"/>
              </a:spcAft>
              <a:defRPr sz="4000" b="1">
                <a:solidFill>
                  <a:srgbClr val="FFFFFF"/>
                </a:solidFill>
                <a:latin typeface="Trebuchet MS" pitchFamily="34" charset="0"/>
              </a:defRPr>
            </a:lvl7pPr>
            <a:lvl8pPr marL="1371600" algn="ctr" rtl="0" fontAlgn="base">
              <a:spcBef>
                <a:spcPct val="0"/>
              </a:spcBef>
              <a:spcAft>
                <a:spcPct val="0"/>
              </a:spcAft>
              <a:defRPr sz="4000" b="1">
                <a:solidFill>
                  <a:srgbClr val="FFFFFF"/>
                </a:solidFill>
                <a:latin typeface="Trebuchet MS" pitchFamily="34" charset="0"/>
              </a:defRPr>
            </a:lvl8pPr>
            <a:lvl9pPr marL="1828800" algn="ctr" rtl="0" fontAlgn="base">
              <a:spcBef>
                <a:spcPct val="0"/>
              </a:spcBef>
              <a:spcAft>
                <a:spcPct val="0"/>
              </a:spcAft>
              <a:defRPr sz="4000" b="1">
                <a:solidFill>
                  <a:srgbClr val="FFFFFF"/>
                </a:solidFill>
                <a:latin typeface="Trebuchet MS" pitchFamily="34" charset="0"/>
              </a:defRPr>
            </a:lvl9pPr>
          </a:lstStyle>
          <a:p>
            <a:r>
              <a:rPr lang="en-US" altLang="en-US" kern="0" dirty="0" smtClean="0">
                <a:effectLst>
                  <a:outerShdw blurRad="38100" dist="38100" dir="2700000" algn="tl">
                    <a:srgbClr val="000000">
                      <a:alpha val="43137"/>
                    </a:srgbClr>
                  </a:outerShdw>
                </a:effectLst>
              </a:rPr>
              <a:t>Situational Awareness</a:t>
            </a:r>
            <a:endParaRPr lang="en-US" altLang="en-US" kern="0" dirty="0">
              <a:effectLst>
                <a:outerShdw blurRad="38100" dist="38100" dir="2700000" algn="tl">
                  <a:srgbClr val="000000">
                    <a:alpha val="43137"/>
                  </a:srgbClr>
                </a:outerShdw>
              </a:effectLst>
            </a:endParaRPr>
          </a:p>
        </p:txBody>
      </p:sp>
      <p:sp>
        <p:nvSpPr>
          <p:cNvPr id="3" name="Rectangle 3"/>
          <p:cNvSpPr txBox="1">
            <a:spLocks noChangeArrowheads="1"/>
          </p:cNvSpPr>
          <p:nvPr/>
        </p:nvSpPr>
        <p:spPr bwMode="auto">
          <a:xfrm>
            <a:off x="571500" y="1143000"/>
            <a:ext cx="7824788"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pPr marL="342900" indent="-342900" algn="l">
              <a:buFont typeface="Arial" panose="020B0604020202020204" pitchFamily="34" charset="0"/>
              <a:buChar char="•"/>
            </a:pPr>
            <a:r>
              <a:rPr lang="en-US" altLang="en-US" sz="2400" kern="0" dirty="0" smtClean="0">
                <a:effectLst>
                  <a:outerShdw blurRad="38100" dist="38100" dir="2700000" algn="tl">
                    <a:srgbClr val="000000">
                      <a:alpha val="43137"/>
                    </a:srgbClr>
                  </a:outerShdw>
                </a:effectLst>
              </a:rPr>
              <a:t>Know the cloud bases.</a:t>
            </a:r>
          </a:p>
          <a:p>
            <a:pPr marL="342900" indent="-342900" algn="l">
              <a:buFont typeface="Arial" panose="020B0604020202020204" pitchFamily="34" charset="0"/>
              <a:buChar char="•"/>
            </a:pPr>
            <a:endParaRPr lang="en-US" altLang="en-US" sz="1800" kern="0" dirty="0" smtClean="0">
              <a:effectLst>
                <a:outerShdw blurRad="38100" dist="38100" dir="2700000" algn="tl">
                  <a:srgbClr val="000000">
                    <a:alpha val="43137"/>
                  </a:srgbClr>
                </a:outerShdw>
              </a:effectLst>
            </a:endParaRPr>
          </a:p>
          <a:p>
            <a:pPr marL="342900" indent="-342900" algn="l">
              <a:buFont typeface="Arial" panose="020B0604020202020204" pitchFamily="34" charset="0"/>
              <a:buChar char="•"/>
            </a:pPr>
            <a:r>
              <a:rPr lang="en-US" altLang="en-US" sz="2400" kern="0" dirty="0" smtClean="0">
                <a:effectLst>
                  <a:outerShdw blurRad="38100" dist="38100" dir="2700000" algn="tl">
                    <a:srgbClr val="000000">
                      <a:alpha val="43137"/>
                    </a:srgbClr>
                  </a:outerShdw>
                </a:effectLst>
              </a:rPr>
              <a:t>Know the cloud </a:t>
            </a:r>
            <a:r>
              <a:rPr lang="en-US" altLang="en-US" sz="2400" kern="0" dirty="0" smtClean="0">
                <a:effectLst>
                  <a:outerShdw blurRad="38100" dist="38100" dir="2700000" algn="tl">
                    <a:srgbClr val="000000">
                      <a:alpha val="43137"/>
                    </a:srgbClr>
                  </a:outerShdw>
                </a:effectLst>
              </a:rPr>
              <a:t>tops…light</a:t>
            </a:r>
            <a:r>
              <a:rPr lang="en-US" altLang="en-US" sz="2400" kern="0" dirty="0" smtClean="0">
                <a:effectLst>
                  <a:outerShdw blurRad="38100" dist="38100" dir="2700000" algn="tl">
                    <a:srgbClr val="000000">
                      <a:alpha val="43137"/>
                    </a:srgbClr>
                  </a:outerShdw>
                </a:effectLst>
              </a:rPr>
              <a:t>, non-turbo aircraft </a:t>
            </a:r>
            <a:r>
              <a:rPr lang="en-US" altLang="en-US" sz="2400" kern="0" dirty="0" smtClean="0">
                <a:effectLst>
                  <a:outerShdw blurRad="38100" dist="38100" dir="2700000" algn="tl">
                    <a:srgbClr val="000000">
                      <a:alpha val="43137"/>
                    </a:srgbClr>
                  </a:outerShdw>
                </a:effectLst>
              </a:rPr>
              <a:t>may not be able to </a:t>
            </a:r>
            <a:r>
              <a:rPr lang="en-US" altLang="en-US" sz="2400" kern="0" dirty="0" smtClean="0">
                <a:effectLst>
                  <a:outerShdw blurRad="38100" dist="38100" dir="2700000" algn="tl">
                    <a:srgbClr val="000000">
                      <a:alpha val="43137"/>
                    </a:srgbClr>
                  </a:outerShdw>
                </a:effectLst>
              </a:rPr>
              <a:t>climb above 8,000 ft. Once on top…can they stay there?</a:t>
            </a:r>
          </a:p>
          <a:p>
            <a:pPr marL="342900" indent="-342900" algn="l">
              <a:buFont typeface="Arial" panose="020B0604020202020204" pitchFamily="34" charset="0"/>
              <a:buChar char="•"/>
            </a:pPr>
            <a:endParaRPr lang="en-US" altLang="en-US" sz="1800" kern="0" dirty="0" smtClean="0">
              <a:effectLst>
                <a:outerShdw blurRad="38100" dist="38100" dir="2700000" algn="tl">
                  <a:srgbClr val="000000">
                    <a:alpha val="43137"/>
                  </a:srgbClr>
                </a:outerShdw>
              </a:effectLst>
            </a:endParaRPr>
          </a:p>
          <a:p>
            <a:pPr marL="342900" indent="-342900" algn="l">
              <a:buFont typeface="Arial" panose="020B0604020202020204" pitchFamily="34" charset="0"/>
              <a:buChar char="•"/>
            </a:pPr>
            <a:r>
              <a:rPr lang="en-US" altLang="en-US" sz="2400" kern="0" dirty="0" smtClean="0">
                <a:effectLst>
                  <a:outerShdw blurRad="38100" dist="38100" dir="2700000" algn="tl">
                    <a:srgbClr val="000000">
                      <a:alpha val="43137"/>
                    </a:srgbClr>
                  </a:outerShdw>
                </a:effectLst>
              </a:rPr>
              <a:t>Are clouds air mass or frontal? Frontal clouds cover larger areas…aircraft flying through frontal clouds may experience icing conditions for a longer period of time.</a:t>
            </a:r>
          </a:p>
          <a:p>
            <a:pPr marL="342900" indent="-342900" algn="l">
              <a:buFont typeface="Arial" panose="020B0604020202020204" pitchFamily="34" charset="0"/>
              <a:buChar char="•"/>
            </a:pPr>
            <a:endParaRPr lang="en-US" altLang="en-US" sz="1800" kern="0" dirty="0" smtClean="0">
              <a:effectLst>
                <a:outerShdw blurRad="38100" dist="38100" dir="2700000" algn="tl">
                  <a:srgbClr val="000000">
                    <a:alpha val="43137"/>
                  </a:srgbClr>
                </a:outerShdw>
              </a:effectLst>
            </a:endParaRPr>
          </a:p>
          <a:p>
            <a:pPr marL="342900" indent="-342900" algn="l">
              <a:buFont typeface="Arial" panose="020B0604020202020204" pitchFamily="34" charset="0"/>
              <a:buChar char="•"/>
            </a:pPr>
            <a:r>
              <a:rPr lang="en-US" altLang="en-US" sz="2400" kern="0" dirty="0" smtClean="0">
                <a:effectLst>
                  <a:outerShdw blurRad="38100" dist="38100" dir="2700000" algn="tl">
                    <a:srgbClr val="000000">
                      <a:alpha val="43137"/>
                    </a:srgbClr>
                  </a:outerShdw>
                </a:effectLst>
              </a:rPr>
              <a:t>Are alternate routes available, </a:t>
            </a:r>
            <a:r>
              <a:rPr lang="en-US" altLang="en-US" sz="2400" kern="0" dirty="0" err="1" smtClean="0">
                <a:effectLst>
                  <a:outerShdw blurRad="38100" dist="38100" dir="2700000" algn="tl">
                    <a:srgbClr val="000000">
                      <a:alpha val="43137"/>
                    </a:srgbClr>
                  </a:outerShdw>
                </a:effectLst>
              </a:rPr>
              <a:t>ie</a:t>
            </a:r>
            <a:r>
              <a:rPr lang="en-US" altLang="en-US" sz="2400" kern="0" dirty="0" smtClean="0">
                <a:effectLst>
                  <a:outerShdw blurRad="38100" dist="38100" dir="2700000" algn="tl">
                    <a:srgbClr val="000000">
                      <a:alpha val="43137"/>
                    </a:srgbClr>
                  </a:outerShdw>
                </a:effectLst>
              </a:rPr>
              <a:t>, around fronts or around mountains?</a:t>
            </a:r>
            <a:endParaRPr lang="en-US" altLang="en-US" sz="2400" kern="0" dirty="0">
              <a:effectLst>
                <a:outerShdw blurRad="38100" dist="38100" dir="2700000" algn="tl">
                  <a:srgbClr val="000000">
                    <a:alpha val="43137"/>
                  </a:srgbClr>
                </a:outerShdw>
              </a:effectLst>
            </a:endParaRPr>
          </a:p>
        </p:txBody>
      </p:sp>
      <p:pic>
        <p:nvPicPr>
          <p:cNvPr id="6" name="Picture 6"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5"/>
          <p:cNvSpPr>
            <a:spLocks noGrp="1"/>
          </p:cNvSpPr>
          <p:nvPr>
            <p:ph type="sldNum" sz="quarter" idx="4294967295"/>
          </p:nvPr>
        </p:nvSpPr>
        <p:spPr>
          <a:xfrm>
            <a:off x="8686800" y="6058834"/>
            <a:ext cx="457200" cy="457200"/>
          </a:xfrm>
          <a:prstGeom prst="rect">
            <a:avLst/>
          </a:prstGeom>
        </p:spPr>
        <p:txBody>
          <a:bodyPr anchor="b" anchorCtr="0"/>
          <a:lstStyle/>
          <a:p>
            <a:pPr algn="r"/>
            <a:fld id="{6FDE8F37-ED1E-43B7-BB67-D1890540E354}" type="slidenum">
              <a:rPr lang="en-US" altLang="en-US" sz="1200">
                <a:effectLst>
                  <a:outerShdw blurRad="38100" dist="38100" dir="2700000" algn="tl">
                    <a:srgbClr val="000000">
                      <a:alpha val="43137"/>
                    </a:srgbClr>
                  </a:outerShdw>
                </a:effectLst>
              </a:rPr>
              <a:pPr algn="r"/>
              <a:t>21</a:t>
            </a:fld>
            <a:endParaRPr lang="en-US" altLang="en-US" sz="1200" dirty="0">
              <a:effectLst>
                <a:outerShdw blurRad="38100" dist="38100" dir="2700000" algn="tl">
                  <a:srgbClr val="000000">
                    <a:alpha val="43137"/>
                  </a:srgbClr>
                </a:outerShdw>
              </a:effectLst>
            </a:endParaRPr>
          </a:p>
        </p:txBody>
      </p:sp>
      <p:sp>
        <p:nvSpPr>
          <p:cNvPr id="10"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0274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8"/>
          <p:cNvSpPr txBox="1">
            <a:spLocks noChangeArrowheads="1"/>
          </p:cNvSpPr>
          <p:nvPr/>
        </p:nvSpPr>
        <p:spPr bwMode="auto">
          <a:xfrm>
            <a:off x="685800" y="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b="1">
                <a:solidFill>
                  <a:srgbClr val="FFFFFF"/>
                </a:solidFill>
                <a:latin typeface="+mj-lt"/>
                <a:ea typeface="+mj-ea"/>
                <a:cs typeface="+mj-cs"/>
              </a:defRPr>
            </a:lvl1pPr>
            <a:lvl2pPr algn="ctr" rtl="0" fontAlgn="base">
              <a:spcBef>
                <a:spcPct val="0"/>
              </a:spcBef>
              <a:spcAft>
                <a:spcPct val="0"/>
              </a:spcAft>
              <a:defRPr sz="4000" b="1">
                <a:solidFill>
                  <a:srgbClr val="FFFFFF"/>
                </a:solidFill>
                <a:latin typeface="Trebuchet MS" pitchFamily="34" charset="0"/>
              </a:defRPr>
            </a:lvl2pPr>
            <a:lvl3pPr algn="ctr" rtl="0" fontAlgn="base">
              <a:spcBef>
                <a:spcPct val="0"/>
              </a:spcBef>
              <a:spcAft>
                <a:spcPct val="0"/>
              </a:spcAft>
              <a:defRPr sz="4000" b="1">
                <a:solidFill>
                  <a:srgbClr val="FFFFFF"/>
                </a:solidFill>
                <a:latin typeface="Trebuchet MS" pitchFamily="34" charset="0"/>
              </a:defRPr>
            </a:lvl3pPr>
            <a:lvl4pPr algn="ctr" rtl="0" fontAlgn="base">
              <a:spcBef>
                <a:spcPct val="0"/>
              </a:spcBef>
              <a:spcAft>
                <a:spcPct val="0"/>
              </a:spcAft>
              <a:defRPr sz="4000" b="1">
                <a:solidFill>
                  <a:srgbClr val="FFFFFF"/>
                </a:solidFill>
                <a:latin typeface="Trebuchet MS" pitchFamily="34" charset="0"/>
              </a:defRPr>
            </a:lvl4pPr>
            <a:lvl5pPr algn="ctr" rtl="0" fontAlgn="base">
              <a:spcBef>
                <a:spcPct val="0"/>
              </a:spcBef>
              <a:spcAft>
                <a:spcPct val="0"/>
              </a:spcAft>
              <a:defRPr sz="4000" b="1">
                <a:solidFill>
                  <a:srgbClr val="FFFFFF"/>
                </a:solidFill>
                <a:latin typeface="Trebuchet MS" pitchFamily="34" charset="0"/>
              </a:defRPr>
            </a:lvl5pPr>
            <a:lvl6pPr marL="457200" algn="ctr" rtl="0" fontAlgn="base">
              <a:spcBef>
                <a:spcPct val="0"/>
              </a:spcBef>
              <a:spcAft>
                <a:spcPct val="0"/>
              </a:spcAft>
              <a:defRPr sz="4000" b="1">
                <a:solidFill>
                  <a:srgbClr val="FFFFFF"/>
                </a:solidFill>
                <a:latin typeface="Trebuchet MS" pitchFamily="34" charset="0"/>
              </a:defRPr>
            </a:lvl6pPr>
            <a:lvl7pPr marL="914400" algn="ctr" rtl="0" fontAlgn="base">
              <a:spcBef>
                <a:spcPct val="0"/>
              </a:spcBef>
              <a:spcAft>
                <a:spcPct val="0"/>
              </a:spcAft>
              <a:defRPr sz="4000" b="1">
                <a:solidFill>
                  <a:srgbClr val="FFFFFF"/>
                </a:solidFill>
                <a:latin typeface="Trebuchet MS" pitchFamily="34" charset="0"/>
              </a:defRPr>
            </a:lvl7pPr>
            <a:lvl8pPr marL="1371600" algn="ctr" rtl="0" fontAlgn="base">
              <a:spcBef>
                <a:spcPct val="0"/>
              </a:spcBef>
              <a:spcAft>
                <a:spcPct val="0"/>
              </a:spcAft>
              <a:defRPr sz="4000" b="1">
                <a:solidFill>
                  <a:srgbClr val="FFFFFF"/>
                </a:solidFill>
                <a:latin typeface="Trebuchet MS" pitchFamily="34" charset="0"/>
              </a:defRPr>
            </a:lvl8pPr>
            <a:lvl9pPr marL="1828800" algn="ctr" rtl="0" fontAlgn="base">
              <a:spcBef>
                <a:spcPct val="0"/>
              </a:spcBef>
              <a:spcAft>
                <a:spcPct val="0"/>
              </a:spcAft>
              <a:defRPr sz="4000" b="1">
                <a:solidFill>
                  <a:srgbClr val="FFFFFF"/>
                </a:solidFill>
                <a:latin typeface="Trebuchet MS" pitchFamily="34" charset="0"/>
              </a:defRPr>
            </a:lvl9pPr>
          </a:lstStyle>
          <a:p>
            <a:r>
              <a:rPr lang="en-US" altLang="en-US" sz="3600" kern="0" smtClean="0">
                <a:effectLst>
                  <a:outerShdw blurRad="38100" dist="38100" dir="2700000" algn="tl">
                    <a:srgbClr val="000000">
                      <a:alpha val="43137"/>
                    </a:srgbClr>
                  </a:outerShdw>
                </a:effectLst>
              </a:rPr>
              <a:t>Situational Awareness</a:t>
            </a:r>
            <a:endParaRPr lang="en-US" altLang="en-US" sz="3600" kern="0">
              <a:effectLst>
                <a:outerShdw blurRad="38100" dist="38100" dir="2700000" algn="tl">
                  <a:srgbClr val="000000">
                    <a:alpha val="43137"/>
                  </a:srgbClr>
                </a:outerShdw>
              </a:effectLst>
            </a:endParaRP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5945" y="2352521"/>
            <a:ext cx="3679681" cy="3862676"/>
          </a:xfrm>
          <a:prstGeom prst="rect">
            <a:avLst/>
          </a:prstGeom>
          <a:noFill/>
          <a:ln w="76200" cmpd="tri">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29345" y="2352521"/>
            <a:ext cx="3679680" cy="3862675"/>
          </a:xfrm>
          <a:prstGeom prst="rect">
            <a:avLst/>
          </a:prstGeom>
          <a:noFill/>
          <a:ln w="76200" cmpd="tri">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10"/>
          <p:cNvSpPr txBox="1">
            <a:spLocks noChangeArrowheads="1"/>
          </p:cNvSpPr>
          <p:nvPr/>
        </p:nvSpPr>
        <p:spPr bwMode="auto">
          <a:xfrm>
            <a:off x="147638" y="1617663"/>
            <a:ext cx="4235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i="1" u="sng" dirty="0">
                <a:solidFill>
                  <a:srgbClr val="FF0000"/>
                </a:solidFill>
                <a:effectLst>
                  <a:outerShdw blurRad="38100" dist="38100" dir="2700000" algn="tl">
                    <a:srgbClr val="000000">
                      <a:alpha val="43137"/>
                    </a:srgbClr>
                  </a:outerShdw>
                </a:effectLst>
              </a:rPr>
              <a:t>Current</a:t>
            </a:r>
            <a:r>
              <a:rPr lang="en-US" altLang="en-US" b="1" i="1" dirty="0">
                <a:solidFill>
                  <a:srgbClr val="FF0000"/>
                </a:solidFill>
                <a:effectLst>
                  <a:outerShdw blurRad="38100" dist="38100" dir="2700000" algn="tl">
                    <a:srgbClr val="000000">
                      <a:alpha val="43137"/>
                    </a:srgbClr>
                  </a:outerShdw>
                </a:effectLst>
              </a:rPr>
              <a:t> </a:t>
            </a:r>
            <a:r>
              <a:rPr lang="en-US" altLang="en-US" sz="1600" dirty="0">
                <a:solidFill>
                  <a:srgbClr val="FFFFFF"/>
                </a:solidFill>
                <a:effectLst>
                  <a:outerShdw blurRad="38100" dist="38100" dir="2700000" algn="tl">
                    <a:srgbClr val="000000">
                      <a:alpha val="43137"/>
                    </a:srgbClr>
                  </a:outerShdw>
                </a:effectLst>
              </a:rPr>
              <a:t>...FL030 to FL300 including SLD.</a:t>
            </a:r>
          </a:p>
        </p:txBody>
      </p:sp>
      <p:sp>
        <p:nvSpPr>
          <p:cNvPr id="7" name="Text Box 11"/>
          <p:cNvSpPr txBox="1">
            <a:spLocks noChangeArrowheads="1"/>
          </p:cNvSpPr>
          <p:nvPr/>
        </p:nvSpPr>
        <p:spPr bwMode="auto">
          <a:xfrm>
            <a:off x="4576763" y="1600200"/>
            <a:ext cx="43084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b="1" i="1" u="sng" dirty="0">
                <a:solidFill>
                  <a:srgbClr val="FF0000"/>
                </a:solidFill>
                <a:effectLst>
                  <a:outerShdw blurRad="38100" dist="38100" dir="2700000" algn="tl">
                    <a:srgbClr val="000000">
                      <a:alpha val="43137"/>
                    </a:srgbClr>
                  </a:outerShdw>
                </a:effectLst>
              </a:rPr>
              <a:t>Forecast</a:t>
            </a:r>
            <a:r>
              <a:rPr lang="en-US" altLang="en-US" b="1" i="1" dirty="0">
                <a:solidFill>
                  <a:srgbClr val="FF0000"/>
                </a:solidFill>
                <a:effectLst>
                  <a:outerShdw blurRad="38100" dist="38100" dir="2700000" algn="tl">
                    <a:srgbClr val="000000">
                      <a:alpha val="43137"/>
                    </a:srgbClr>
                  </a:outerShdw>
                </a:effectLst>
              </a:rPr>
              <a:t> </a:t>
            </a:r>
            <a:r>
              <a:rPr lang="en-US" altLang="en-US" sz="1600" dirty="0" smtClean="0">
                <a:solidFill>
                  <a:srgbClr val="FFFFFF"/>
                </a:solidFill>
                <a:effectLst>
                  <a:outerShdw blurRad="38100" dist="38100" dir="2700000" algn="tl">
                    <a:srgbClr val="000000">
                      <a:alpha val="43137"/>
                    </a:srgbClr>
                  </a:outerShdw>
                </a:effectLst>
              </a:rPr>
              <a:t>… 0 to 18 </a:t>
            </a:r>
            <a:r>
              <a:rPr lang="en-US" altLang="en-US" sz="1600" dirty="0">
                <a:solidFill>
                  <a:srgbClr val="FFFFFF"/>
                </a:solidFill>
                <a:effectLst>
                  <a:outerShdw blurRad="38100" dist="38100" dir="2700000" algn="tl">
                    <a:srgbClr val="000000">
                      <a:alpha val="43137"/>
                    </a:srgbClr>
                  </a:outerShdw>
                </a:effectLst>
              </a:rPr>
              <a:t>hours </a:t>
            </a:r>
            <a:r>
              <a:rPr lang="en-US" altLang="en-US" sz="1600" dirty="0" smtClean="0">
                <a:solidFill>
                  <a:srgbClr val="FFFFFF"/>
                </a:solidFill>
                <a:effectLst>
                  <a:outerShdw blurRad="38100" dist="38100" dir="2700000" algn="tl">
                    <a:srgbClr val="000000">
                      <a:alpha val="43137"/>
                    </a:srgbClr>
                  </a:outerShdw>
                </a:effectLst>
              </a:rPr>
              <a:t>010 </a:t>
            </a:r>
            <a:r>
              <a:rPr lang="en-US" altLang="en-US" sz="1600" dirty="0">
                <a:solidFill>
                  <a:srgbClr val="FFFFFF"/>
                </a:solidFill>
                <a:effectLst>
                  <a:outerShdw blurRad="38100" dist="38100" dir="2700000" algn="tl">
                    <a:srgbClr val="000000">
                      <a:alpha val="43137"/>
                    </a:srgbClr>
                  </a:outerShdw>
                </a:effectLst>
              </a:rPr>
              <a:t>to </a:t>
            </a:r>
            <a:r>
              <a:rPr lang="en-US" altLang="en-US" sz="1600" dirty="0" smtClean="0">
                <a:solidFill>
                  <a:srgbClr val="FFFFFF"/>
                </a:solidFill>
                <a:effectLst>
                  <a:outerShdw blurRad="38100" dist="38100" dir="2700000" algn="tl">
                    <a:srgbClr val="000000">
                      <a:alpha val="43137"/>
                    </a:srgbClr>
                  </a:outerShdw>
                </a:effectLst>
              </a:rPr>
              <a:t>FL290</a:t>
            </a:r>
            <a:endParaRPr lang="en-US" altLang="en-US" sz="1600" dirty="0">
              <a:solidFill>
                <a:srgbClr val="FFFFFF"/>
              </a:solidFill>
              <a:effectLst>
                <a:outerShdw blurRad="38100" dist="38100" dir="2700000" algn="tl">
                  <a:srgbClr val="000000">
                    <a:alpha val="43137"/>
                  </a:srgbClr>
                </a:outerShdw>
              </a:effectLst>
            </a:endParaRPr>
          </a:p>
        </p:txBody>
      </p:sp>
      <p:sp>
        <p:nvSpPr>
          <p:cNvPr id="8" name="Text Box 12"/>
          <p:cNvSpPr txBox="1">
            <a:spLocks noChangeArrowheads="1"/>
          </p:cNvSpPr>
          <p:nvPr/>
        </p:nvSpPr>
        <p:spPr bwMode="auto">
          <a:xfrm>
            <a:off x="566738" y="1968500"/>
            <a:ext cx="27606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dirty="0">
                <a:solidFill>
                  <a:srgbClr val="FFFFFF"/>
                </a:solidFill>
                <a:effectLst>
                  <a:outerShdw blurRad="38100" dist="38100" dir="2700000" algn="tl">
                    <a:srgbClr val="000000">
                      <a:alpha val="43137"/>
                    </a:srgbClr>
                  </a:outerShdw>
                </a:effectLst>
              </a:rPr>
              <a:t>(SLD…Super-cooled Large Drops)</a:t>
            </a:r>
          </a:p>
        </p:txBody>
      </p:sp>
      <p:sp>
        <p:nvSpPr>
          <p:cNvPr id="9" name="Text Box 13"/>
          <p:cNvSpPr txBox="1">
            <a:spLocks noChangeArrowheads="1"/>
          </p:cNvSpPr>
          <p:nvPr/>
        </p:nvSpPr>
        <p:spPr bwMode="auto">
          <a:xfrm>
            <a:off x="1447800" y="709136"/>
            <a:ext cx="607536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buFontTx/>
              <a:buChar char="•"/>
            </a:pPr>
            <a:r>
              <a:rPr lang="en-US" altLang="en-US" sz="2400" dirty="0">
                <a:solidFill>
                  <a:srgbClr val="CBE4FB"/>
                </a:solidFill>
                <a:effectLst>
                  <a:outerShdw blurRad="38100" dist="38100" dir="2700000" algn="tl">
                    <a:srgbClr val="000000">
                      <a:alpha val="43137"/>
                    </a:srgbClr>
                  </a:outerShdw>
                </a:effectLst>
                <a:latin typeface="Times New Roman" pitchFamily="18" charset="0"/>
              </a:rPr>
              <a:t> </a:t>
            </a:r>
            <a:r>
              <a:rPr lang="en-US" altLang="en-US" sz="2400" dirty="0">
                <a:solidFill>
                  <a:srgbClr val="FFFFFF"/>
                </a:solidFill>
                <a:effectLst>
                  <a:outerShdw blurRad="38100" dist="38100" dir="2700000" algn="tl">
                    <a:srgbClr val="000000">
                      <a:alpha val="43137"/>
                    </a:srgbClr>
                  </a:outerShdw>
                </a:effectLst>
              </a:rPr>
              <a:t>Know current and forecast icing potential</a:t>
            </a:r>
          </a:p>
          <a:p>
            <a:pPr algn="ctr" fontAlgn="base">
              <a:lnSpc>
                <a:spcPct val="75000"/>
              </a:lnSpc>
              <a:spcBef>
                <a:spcPct val="0"/>
              </a:spcBef>
              <a:spcAft>
                <a:spcPct val="0"/>
              </a:spcAft>
            </a:pPr>
            <a:r>
              <a:rPr lang="en-US" altLang="en-US" sz="2400" u="sng" dirty="0">
                <a:solidFill>
                  <a:srgbClr val="FFFF00"/>
                </a:solidFill>
                <a:effectLst>
                  <a:outerShdw blurRad="38100" dist="38100" dir="2700000" algn="tl">
                    <a:srgbClr val="000000">
                      <a:alpha val="43137"/>
                    </a:srgbClr>
                  </a:outerShdw>
                </a:effectLst>
                <a:latin typeface="+mj-lt"/>
              </a:rPr>
              <a:t>http://www.aviationweather.gov/icing/fip </a:t>
            </a:r>
          </a:p>
        </p:txBody>
      </p:sp>
      <p:sp>
        <p:nvSpPr>
          <p:cNvPr id="10" name="Text Box 14"/>
          <p:cNvSpPr txBox="1">
            <a:spLocks noChangeArrowheads="1"/>
          </p:cNvSpPr>
          <p:nvPr/>
        </p:nvSpPr>
        <p:spPr bwMode="auto">
          <a:xfrm>
            <a:off x="4565650" y="1941512"/>
            <a:ext cx="4065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dirty="0">
                <a:solidFill>
                  <a:srgbClr val="FFFFFF"/>
                </a:solidFill>
                <a:effectLst>
                  <a:outerShdw blurRad="38100" dist="38100" dir="2700000" algn="tl">
                    <a:srgbClr val="000000">
                      <a:alpha val="43137"/>
                    </a:srgbClr>
                  </a:outerShdw>
                </a:effectLst>
              </a:rPr>
              <a:t>Delineates general areas of icing potential</a:t>
            </a:r>
          </a:p>
        </p:txBody>
      </p:sp>
      <p:pic>
        <p:nvPicPr>
          <p:cNvPr id="12" name="Picture 16" descr="nws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7" descr="noaa_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p:cNvSpPr>
            <a:spLocks noGrp="1"/>
          </p:cNvSpPr>
          <p:nvPr>
            <p:ph type="sldNum" sz="quarter" idx="4294967295"/>
          </p:nvPr>
        </p:nvSpPr>
        <p:spPr>
          <a:xfrm>
            <a:off x="8686800" y="6058834"/>
            <a:ext cx="457200" cy="457200"/>
          </a:xfrm>
          <a:prstGeom prst="rect">
            <a:avLst/>
          </a:prstGeom>
        </p:spPr>
        <p:txBody>
          <a:bodyPr anchor="b" anchorCtr="0"/>
          <a:lstStyle/>
          <a:p>
            <a:pPr algn="r"/>
            <a:fld id="{6FDE8F37-ED1E-43B7-BB67-D1890540E354}" type="slidenum">
              <a:rPr lang="en-US" altLang="en-US" sz="1200">
                <a:effectLst>
                  <a:outerShdw blurRad="38100" dist="38100" dir="2700000" algn="tl">
                    <a:srgbClr val="000000">
                      <a:alpha val="43137"/>
                    </a:srgbClr>
                  </a:outerShdw>
                </a:effectLst>
              </a:rPr>
              <a:pPr algn="r"/>
              <a:t>22</a:t>
            </a:fld>
            <a:endParaRPr lang="en-US" altLang="en-US" sz="1200" dirty="0">
              <a:effectLst>
                <a:outerShdw blurRad="38100" dist="38100" dir="2700000" algn="tl">
                  <a:srgbClr val="000000">
                    <a:alpha val="43137"/>
                  </a:srgbClr>
                </a:outerShdw>
              </a:effectLst>
            </a:endParaRPr>
          </a:p>
        </p:txBody>
      </p:sp>
      <p:sp>
        <p:nvSpPr>
          <p:cNvPr id="15"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393869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ctr" rtl="0" fontAlgn="base">
              <a:spcBef>
                <a:spcPct val="0"/>
              </a:spcBef>
              <a:spcAft>
                <a:spcPct val="0"/>
              </a:spcAft>
              <a:defRPr sz="4000" b="1">
                <a:solidFill>
                  <a:srgbClr val="FFFFFF"/>
                </a:solidFill>
                <a:latin typeface="+mj-lt"/>
                <a:ea typeface="+mj-ea"/>
                <a:cs typeface="+mj-cs"/>
              </a:defRPr>
            </a:lvl1pPr>
            <a:lvl2pPr algn="ctr" rtl="0" fontAlgn="base">
              <a:spcBef>
                <a:spcPct val="0"/>
              </a:spcBef>
              <a:spcAft>
                <a:spcPct val="0"/>
              </a:spcAft>
              <a:defRPr sz="4000" b="1">
                <a:solidFill>
                  <a:srgbClr val="FFFFFF"/>
                </a:solidFill>
                <a:latin typeface="Trebuchet MS" pitchFamily="34" charset="0"/>
              </a:defRPr>
            </a:lvl2pPr>
            <a:lvl3pPr algn="ctr" rtl="0" fontAlgn="base">
              <a:spcBef>
                <a:spcPct val="0"/>
              </a:spcBef>
              <a:spcAft>
                <a:spcPct val="0"/>
              </a:spcAft>
              <a:defRPr sz="4000" b="1">
                <a:solidFill>
                  <a:srgbClr val="FFFFFF"/>
                </a:solidFill>
                <a:latin typeface="Trebuchet MS" pitchFamily="34" charset="0"/>
              </a:defRPr>
            </a:lvl3pPr>
            <a:lvl4pPr algn="ctr" rtl="0" fontAlgn="base">
              <a:spcBef>
                <a:spcPct val="0"/>
              </a:spcBef>
              <a:spcAft>
                <a:spcPct val="0"/>
              </a:spcAft>
              <a:defRPr sz="4000" b="1">
                <a:solidFill>
                  <a:srgbClr val="FFFFFF"/>
                </a:solidFill>
                <a:latin typeface="Trebuchet MS" pitchFamily="34" charset="0"/>
              </a:defRPr>
            </a:lvl4pPr>
            <a:lvl5pPr algn="ctr" rtl="0" fontAlgn="base">
              <a:spcBef>
                <a:spcPct val="0"/>
              </a:spcBef>
              <a:spcAft>
                <a:spcPct val="0"/>
              </a:spcAft>
              <a:defRPr sz="4000" b="1">
                <a:solidFill>
                  <a:srgbClr val="FFFFFF"/>
                </a:solidFill>
                <a:latin typeface="Trebuchet MS" pitchFamily="34" charset="0"/>
              </a:defRPr>
            </a:lvl5pPr>
            <a:lvl6pPr marL="457200" algn="ctr" rtl="0" fontAlgn="base">
              <a:spcBef>
                <a:spcPct val="0"/>
              </a:spcBef>
              <a:spcAft>
                <a:spcPct val="0"/>
              </a:spcAft>
              <a:defRPr sz="4000" b="1">
                <a:solidFill>
                  <a:srgbClr val="FFFFFF"/>
                </a:solidFill>
                <a:latin typeface="Trebuchet MS" pitchFamily="34" charset="0"/>
              </a:defRPr>
            </a:lvl6pPr>
            <a:lvl7pPr marL="914400" algn="ctr" rtl="0" fontAlgn="base">
              <a:spcBef>
                <a:spcPct val="0"/>
              </a:spcBef>
              <a:spcAft>
                <a:spcPct val="0"/>
              </a:spcAft>
              <a:defRPr sz="4000" b="1">
                <a:solidFill>
                  <a:srgbClr val="FFFFFF"/>
                </a:solidFill>
                <a:latin typeface="Trebuchet MS" pitchFamily="34" charset="0"/>
              </a:defRPr>
            </a:lvl7pPr>
            <a:lvl8pPr marL="1371600" algn="ctr" rtl="0" fontAlgn="base">
              <a:spcBef>
                <a:spcPct val="0"/>
              </a:spcBef>
              <a:spcAft>
                <a:spcPct val="0"/>
              </a:spcAft>
              <a:defRPr sz="4000" b="1">
                <a:solidFill>
                  <a:srgbClr val="FFFFFF"/>
                </a:solidFill>
                <a:latin typeface="Trebuchet MS" pitchFamily="34" charset="0"/>
              </a:defRPr>
            </a:lvl8pPr>
            <a:lvl9pPr marL="1828800" algn="ctr" rtl="0" fontAlgn="base">
              <a:spcBef>
                <a:spcPct val="0"/>
              </a:spcBef>
              <a:spcAft>
                <a:spcPct val="0"/>
              </a:spcAft>
              <a:defRPr sz="4000" b="1">
                <a:solidFill>
                  <a:srgbClr val="FFFFFF"/>
                </a:solidFill>
                <a:latin typeface="Trebuchet MS" pitchFamily="34" charset="0"/>
              </a:defRPr>
            </a:lvl9pPr>
          </a:lstStyle>
          <a:p>
            <a:r>
              <a:rPr lang="en-US" altLang="en-US" kern="0" smtClean="0">
                <a:effectLst>
                  <a:outerShdw blurRad="38100" dist="38100" dir="2700000" algn="tl">
                    <a:srgbClr val="000000">
                      <a:alpha val="43137"/>
                    </a:srgbClr>
                  </a:outerShdw>
                </a:effectLst>
              </a:rPr>
              <a:t>You Should Know</a:t>
            </a:r>
            <a:endParaRPr lang="en-US" altLang="en-US" kern="0">
              <a:effectLst>
                <a:outerShdw blurRad="38100" dist="38100" dir="2700000" algn="tl">
                  <a:srgbClr val="000000">
                    <a:alpha val="43137"/>
                  </a:srgbClr>
                </a:outerShdw>
              </a:effectLst>
            </a:endParaRPr>
          </a:p>
        </p:txBody>
      </p:sp>
      <p:sp>
        <p:nvSpPr>
          <p:cNvPr id="3" name="Rectangle 3"/>
          <p:cNvSpPr txBox="1">
            <a:spLocks noChangeArrowheads="1"/>
          </p:cNvSpPr>
          <p:nvPr/>
        </p:nvSpPr>
        <p:spPr bwMode="auto">
          <a:xfrm>
            <a:off x="685800" y="1295400"/>
            <a:ext cx="77724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lvl1pPr marL="0" indent="0" algn="ctr" rtl="0" fontAlgn="base">
              <a:spcBef>
                <a:spcPct val="20000"/>
              </a:spcBef>
              <a:spcAft>
                <a:spcPct val="0"/>
              </a:spcAft>
              <a:buFontTx/>
              <a:buNone/>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pPr marL="342900" indent="-342900" algn="l">
              <a:lnSpc>
                <a:spcPct val="90000"/>
              </a:lnSpc>
              <a:buFont typeface="Arial" panose="020B0604020202020204" pitchFamily="34" charset="0"/>
              <a:buChar char="•"/>
            </a:pPr>
            <a:r>
              <a:rPr lang="en-US" altLang="en-US" sz="2400" kern="0" dirty="0" smtClean="0">
                <a:effectLst>
                  <a:outerShdw blurRad="38100" dist="38100" dir="2700000" algn="tl">
                    <a:srgbClr val="000000">
                      <a:alpha val="43137"/>
                    </a:srgbClr>
                  </a:outerShdw>
                </a:effectLst>
              </a:rPr>
              <a:t>In </a:t>
            </a:r>
            <a:r>
              <a:rPr lang="en-US" altLang="en-US" sz="2400" i="1" u="sng" kern="0" dirty="0" smtClean="0">
                <a:solidFill>
                  <a:srgbClr val="FFFF00"/>
                </a:solidFill>
                <a:effectLst>
                  <a:outerShdw blurRad="38100" dist="38100" dir="2700000" algn="tl">
                    <a:srgbClr val="000000">
                      <a:alpha val="43137"/>
                    </a:srgbClr>
                  </a:outerShdw>
                </a:effectLst>
              </a:rPr>
              <a:t>most</a:t>
            </a:r>
            <a:r>
              <a:rPr lang="en-US" altLang="en-US" sz="2400" kern="0" dirty="0" smtClean="0">
                <a:effectLst>
                  <a:outerShdw blurRad="38100" dist="38100" dir="2700000" algn="tl">
                    <a:srgbClr val="000000">
                      <a:alpha val="43137"/>
                    </a:srgbClr>
                  </a:outerShdw>
                </a:effectLst>
              </a:rPr>
              <a:t> freezing rain episodes, a climb to warmer air aloft is in order.</a:t>
            </a:r>
          </a:p>
          <a:p>
            <a:pPr marL="342900" indent="-342900" algn="l">
              <a:lnSpc>
                <a:spcPct val="90000"/>
              </a:lnSpc>
              <a:buFont typeface="Arial" panose="020B0604020202020204" pitchFamily="34" charset="0"/>
              <a:buChar char="•"/>
            </a:pPr>
            <a:endParaRPr lang="en-US" altLang="en-US" sz="1400" kern="0" dirty="0" smtClean="0">
              <a:effectLst>
                <a:outerShdw blurRad="38100" dist="38100" dir="2700000" algn="tl">
                  <a:srgbClr val="000000">
                    <a:alpha val="43137"/>
                  </a:srgbClr>
                </a:outerShdw>
              </a:effectLst>
            </a:endParaRPr>
          </a:p>
          <a:p>
            <a:pPr marL="342900" indent="-342900" algn="l">
              <a:lnSpc>
                <a:spcPct val="90000"/>
              </a:lnSpc>
              <a:buFont typeface="Arial" panose="020B0604020202020204" pitchFamily="34" charset="0"/>
              <a:buChar char="•"/>
            </a:pPr>
            <a:r>
              <a:rPr lang="en-US" altLang="en-US" sz="2400" kern="0" dirty="0" smtClean="0">
                <a:effectLst>
                  <a:outerShdw blurRad="38100" dist="38100" dir="2700000" algn="tl">
                    <a:srgbClr val="000000">
                      <a:alpha val="43137"/>
                    </a:srgbClr>
                  </a:outerShdw>
                </a:effectLst>
              </a:rPr>
              <a:t>Heavy accumulation of ice can occur in cumulus clouds.  Get out of these clouds and into VFR conditions immediately.</a:t>
            </a:r>
          </a:p>
          <a:p>
            <a:pPr marL="342900" indent="-342900" algn="l">
              <a:lnSpc>
                <a:spcPct val="90000"/>
              </a:lnSpc>
              <a:buFont typeface="Arial" panose="020B0604020202020204" pitchFamily="34" charset="0"/>
              <a:buChar char="•"/>
            </a:pPr>
            <a:endParaRPr lang="en-US" altLang="en-US" sz="1400" kern="0" dirty="0" smtClean="0">
              <a:effectLst>
                <a:outerShdw blurRad="38100" dist="38100" dir="2700000" algn="tl">
                  <a:srgbClr val="000000">
                    <a:alpha val="43137"/>
                  </a:srgbClr>
                </a:outerShdw>
              </a:effectLst>
            </a:endParaRPr>
          </a:p>
          <a:p>
            <a:pPr marL="342900" indent="-342900" algn="l">
              <a:lnSpc>
                <a:spcPct val="90000"/>
              </a:lnSpc>
              <a:buFont typeface="Arial" panose="020B0604020202020204" pitchFamily="34" charset="0"/>
              <a:buChar char="•"/>
            </a:pPr>
            <a:r>
              <a:rPr lang="en-US" altLang="en-US" sz="2400" kern="0" dirty="0" smtClean="0">
                <a:effectLst>
                  <a:outerShdw blurRad="38100" dist="38100" dir="2700000" algn="tl">
                    <a:srgbClr val="000000">
                      <a:alpha val="43137"/>
                    </a:srgbClr>
                  </a:outerShdw>
                </a:effectLst>
              </a:rPr>
              <a:t>In </a:t>
            </a:r>
            <a:r>
              <a:rPr lang="en-US" altLang="en-US" sz="2400" kern="0" dirty="0" err="1" smtClean="0">
                <a:effectLst>
                  <a:outerShdw blurRad="38100" dist="38100" dir="2700000" algn="tl">
                    <a:srgbClr val="000000">
                      <a:alpha val="43137"/>
                    </a:srgbClr>
                  </a:outerShdw>
                </a:effectLst>
              </a:rPr>
              <a:t>stratiform</a:t>
            </a:r>
            <a:r>
              <a:rPr lang="en-US" altLang="en-US" sz="2400" kern="0" dirty="0" smtClean="0">
                <a:effectLst>
                  <a:outerShdw blurRad="38100" dist="38100" dir="2700000" algn="tl">
                    <a:srgbClr val="000000">
                      <a:alpha val="43137"/>
                    </a:srgbClr>
                  </a:outerShdw>
                </a:effectLst>
              </a:rPr>
              <a:t> clouds, a change in altitude is in order to a flight level with above freezing temperatures,  one where the temperature is colder than -10°C, or a level above and out of the clouds.</a:t>
            </a:r>
          </a:p>
          <a:p>
            <a:pPr marL="342900" indent="-342900" algn="l">
              <a:lnSpc>
                <a:spcPct val="90000"/>
              </a:lnSpc>
              <a:buFont typeface="Arial" panose="020B0604020202020204" pitchFamily="34" charset="0"/>
              <a:buChar char="•"/>
            </a:pPr>
            <a:endParaRPr lang="en-US" altLang="en-US" sz="1400" kern="0" dirty="0" smtClean="0">
              <a:effectLst>
                <a:outerShdw blurRad="38100" dist="38100" dir="2700000" algn="tl">
                  <a:srgbClr val="000000">
                    <a:alpha val="43137"/>
                  </a:srgbClr>
                </a:outerShdw>
              </a:effectLst>
            </a:endParaRPr>
          </a:p>
          <a:p>
            <a:pPr marL="342900" indent="-342900" algn="l">
              <a:lnSpc>
                <a:spcPct val="90000"/>
              </a:lnSpc>
              <a:buFont typeface="Arial" panose="020B0604020202020204" pitchFamily="34" charset="0"/>
              <a:buChar char="•"/>
            </a:pPr>
            <a:r>
              <a:rPr lang="en-US" altLang="en-US" sz="2400" kern="0" dirty="0" smtClean="0">
                <a:effectLst>
                  <a:outerShdw blurRad="38100" dist="38100" dir="2700000" algn="tl">
                    <a:srgbClr val="000000">
                      <a:alpha val="43137"/>
                    </a:srgbClr>
                  </a:outerShdw>
                </a:effectLst>
              </a:rPr>
              <a:t>It is considered best to begin avoidance when icing is first detected.</a:t>
            </a:r>
            <a:endParaRPr lang="en-US" altLang="en-US" sz="2400" kern="0" dirty="0">
              <a:effectLst>
                <a:outerShdw blurRad="38100" dist="38100" dir="2700000" algn="tl">
                  <a:srgbClr val="000000">
                    <a:alpha val="43137"/>
                  </a:srgbClr>
                </a:outerShdw>
              </a:effectLst>
            </a:endParaRPr>
          </a:p>
        </p:txBody>
      </p:sp>
      <p:pic>
        <p:nvPicPr>
          <p:cNvPr id="5" name="Picture 5"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4294967295"/>
          </p:nvPr>
        </p:nvSpPr>
        <p:spPr>
          <a:xfrm>
            <a:off x="8686800" y="6058834"/>
            <a:ext cx="457200" cy="457200"/>
          </a:xfrm>
          <a:prstGeom prst="rect">
            <a:avLst/>
          </a:prstGeom>
        </p:spPr>
        <p:txBody>
          <a:bodyPr anchor="b" anchorCtr="0"/>
          <a:lstStyle/>
          <a:p>
            <a:pPr algn="r"/>
            <a:fld id="{6FDE8F37-ED1E-43B7-BB67-D1890540E354}" type="slidenum">
              <a:rPr lang="en-US" altLang="en-US" sz="1200">
                <a:effectLst>
                  <a:outerShdw blurRad="38100" dist="38100" dir="2700000" algn="tl">
                    <a:srgbClr val="000000">
                      <a:alpha val="43137"/>
                    </a:srgbClr>
                  </a:outerShdw>
                </a:effectLst>
              </a:rPr>
              <a:pPr algn="r"/>
              <a:t>23</a:t>
            </a:fld>
            <a:endParaRPr lang="en-US" altLang="en-US" sz="1200" dirty="0">
              <a:effectLst>
                <a:outerShdw blurRad="38100" dist="38100" dir="2700000" algn="tl">
                  <a:srgbClr val="000000">
                    <a:alpha val="43137"/>
                  </a:srgbClr>
                </a:outerShdw>
              </a:effectLst>
            </a:endParaRPr>
          </a:p>
        </p:txBody>
      </p:sp>
      <p:sp>
        <p:nvSpPr>
          <p:cNvPr id="8"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613230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85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ctr" rtl="0" fontAlgn="base">
              <a:spcBef>
                <a:spcPct val="0"/>
              </a:spcBef>
              <a:spcAft>
                <a:spcPct val="0"/>
              </a:spcAft>
              <a:defRPr sz="4000" b="1">
                <a:solidFill>
                  <a:srgbClr val="FFFFFF"/>
                </a:solidFill>
                <a:latin typeface="+mj-lt"/>
                <a:ea typeface="+mj-ea"/>
                <a:cs typeface="+mj-cs"/>
              </a:defRPr>
            </a:lvl1pPr>
            <a:lvl2pPr algn="ctr" rtl="0" fontAlgn="base">
              <a:spcBef>
                <a:spcPct val="0"/>
              </a:spcBef>
              <a:spcAft>
                <a:spcPct val="0"/>
              </a:spcAft>
              <a:defRPr sz="4000" b="1">
                <a:solidFill>
                  <a:srgbClr val="FFFFFF"/>
                </a:solidFill>
                <a:latin typeface="Trebuchet MS" pitchFamily="34" charset="0"/>
              </a:defRPr>
            </a:lvl2pPr>
            <a:lvl3pPr algn="ctr" rtl="0" fontAlgn="base">
              <a:spcBef>
                <a:spcPct val="0"/>
              </a:spcBef>
              <a:spcAft>
                <a:spcPct val="0"/>
              </a:spcAft>
              <a:defRPr sz="4000" b="1">
                <a:solidFill>
                  <a:srgbClr val="FFFFFF"/>
                </a:solidFill>
                <a:latin typeface="Trebuchet MS" pitchFamily="34" charset="0"/>
              </a:defRPr>
            </a:lvl3pPr>
            <a:lvl4pPr algn="ctr" rtl="0" fontAlgn="base">
              <a:spcBef>
                <a:spcPct val="0"/>
              </a:spcBef>
              <a:spcAft>
                <a:spcPct val="0"/>
              </a:spcAft>
              <a:defRPr sz="4000" b="1">
                <a:solidFill>
                  <a:srgbClr val="FFFFFF"/>
                </a:solidFill>
                <a:latin typeface="Trebuchet MS" pitchFamily="34" charset="0"/>
              </a:defRPr>
            </a:lvl4pPr>
            <a:lvl5pPr algn="ctr" rtl="0" fontAlgn="base">
              <a:spcBef>
                <a:spcPct val="0"/>
              </a:spcBef>
              <a:spcAft>
                <a:spcPct val="0"/>
              </a:spcAft>
              <a:defRPr sz="4000" b="1">
                <a:solidFill>
                  <a:srgbClr val="FFFFFF"/>
                </a:solidFill>
                <a:latin typeface="Trebuchet MS" pitchFamily="34" charset="0"/>
              </a:defRPr>
            </a:lvl5pPr>
            <a:lvl6pPr marL="457200" algn="ctr" rtl="0" fontAlgn="base">
              <a:spcBef>
                <a:spcPct val="0"/>
              </a:spcBef>
              <a:spcAft>
                <a:spcPct val="0"/>
              </a:spcAft>
              <a:defRPr sz="4000" b="1">
                <a:solidFill>
                  <a:srgbClr val="FFFFFF"/>
                </a:solidFill>
                <a:latin typeface="Trebuchet MS" pitchFamily="34" charset="0"/>
              </a:defRPr>
            </a:lvl6pPr>
            <a:lvl7pPr marL="914400" algn="ctr" rtl="0" fontAlgn="base">
              <a:spcBef>
                <a:spcPct val="0"/>
              </a:spcBef>
              <a:spcAft>
                <a:spcPct val="0"/>
              </a:spcAft>
              <a:defRPr sz="4000" b="1">
                <a:solidFill>
                  <a:srgbClr val="FFFFFF"/>
                </a:solidFill>
                <a:latin typeface="Trebuchet MS" pitchFamily="34" charset="0"/>
              </a:defRPr>
            </a:lvl7pPr>
            <a:lvl8pPr marL="1371600" algn="ctr" rtl="0" fontAlgn="base">
              <a:spcBef>
                <a:spcPct val="0"/>
              </a:spcBef>
              <a:spcAft>
                <a:spcPct val="0"/>
              </a:spcAft>
              <a:defRPr sz="4000" b="1">
                <a:solidFill>
                  <a:srgbClr val="FFFFFF"/>
                </a:solidFill>
                <a:latin typeface="Trebuchet MS" pitchFamily="34" charset="0"/>
              </a:defRPr>
            </a:lvl8pPr>
            <a:lvl9pPr marL="1828800" algn="ctr" rtl="0" fontAlgn="base">
              <a:spcBef>
                <a:spcPct val="0"/>
              </a:spcBef>
              <a:spcAft>
                <a:spcPct val="0"/>
              </a:spcAft>
              <a:defRPr sz="4000" b="1">
                <a:solidFill>
                  <a:srgbClr val="FFFFFF"/>
                </a:solidFill>
                <a:latin typeface="Trebuchet MS" pitchFamily="34" charset="0"/>
              </a:defRPr>
            </a:lvl9pPr>
          </a:lstStyle>
          <a:p>
            <a:r>
              <a:rPr lang="en-US" altLang="en-US" kern="0" dirty="0" smtClean="0">
                <a:effectLst>
                  <a:outerShdw blurRad="38100" dist="38100" dir="2700000" algn="tl">
                    <a:srgbClr val="000000">
                      <a:alpha val="43137"/>
                    </a:srgbClr>
                  </a:outerShdw>
                </a:effectLst>
              </a:rPr>
              <a:t>Seattle CWSU</a:t>
            </a:r>
            <a:endParaRPr lang="en-US" altLang="en-US" kern="0" dirty="0">
              <a:effectLst>
                <a:outerShdw blurRad="38100" dist="38100" dir="2700000" algn="tl">
                  <a:srgbClr val="000000">
                    <a:alpha val="43137"/>
                  </a:srgbClr>
                </a:outerShdw>
              </a:effectLst>
            </a:endParaRPr>
          </a:p>
        </p:txBody>
      </p:sp>
      <p:sp>
        <p:nvSpPr>
          <p:cNvPr id="3" name="Rectangle 3"/>
          <p:cNvSpPr txBox="1">
            <a:spLocks noChangeArrowheads="1"/>
          </p:cNvSpPr>
          <p:nvPr/>
        </p:nvSpPr>
        <p:spPr bwMode="auto">
          <a:xfrm>
            <a:off x="685800" y="838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lvl1pPr marL="0" indent="0" algn="ctr" rtl="0" fontAlgn="base">
              <a:spcBef>
                <a:spcPct val="20000"/>
              </a:spcBef>
              <a:spcAft>
                <a:spcPct val="0"/>
              </a:spcAft>
              <a:buFontTx/>
              <a:buNone/>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pPr>
              <a:lnSpc>
                <a:spcPct val="90000"/>
              </a:lnSpc>
            </a:pPr>
            <a:r>
              <a:rPr lang="en-US" altLang="en-US" sz="2400" u="sng" kern="0" dirty="0">
                <a:solidFill>
                  <a:srgbClr val="FFFF00"/>
                </a:solidFill>
                <a:effectLst>
                  <a:outerShdw blurRad="38100" dist="38100" dir="2700000" algn="tl">
                    <a:srgbClr val="000000">
                      <a:alpha val="43137"/>
                    </a:srgbClr>
                  </a:outerShdw>
                </a:effectLst>
              </a:rPr>
              <a:t>http://</a:t>
            </a:r>
            <a:r>
              <a:rPr lang="en-US" altLang="en-US" sz="2400" u="sng" kern="0" dirty="0" smtClean="0">
                <a:solidFill>
                  <a:srgbClr val="FFFF00"/>
                </a:solidFill>
                <a:effectLst>
                  <a:outerShdw blurRad="38100" dist="38100" dir="2700000" algn="tl">
                    <a:srgbClr val="000000">
                      <a:alpha val="43137"/>
                    </a:srgbClr>
                  </a:outerShdw>
                </a:effectLst>
              </a:rPr>
              <a:t>www.wrh.noaa.gov/zse/</a:t>
            </a:r>
          </a:p>
          <a:p>
            <a:pPr marL="342900" indent="-342900" algn="l">
              <a:lnSpc>
                <a:spcPct val="90000"/>
              </a:lnSpc>
              <a:buFont typeface="Arial" panose="020B0604020202020204" pitchFamily="34" charset="0"/>
              <a:buChar char="•"/>
            </a:pPr>
            <a:endParaRPr lang="en-US" altLang="en-US" sz="2400" kern="0" dirty="0">
              <a:solidFill>
                <a:srgbClr val="FFFF00"/>
              </a:solidFill>
              <a:effectLst>
                <a:outerShdw blurRad="38100" dist="38100" dir="2700000" algn="tl">
                  <a:srgbClr val="000000">
                    <a:alpha val="43137"/>
                  </a:srgbClr>
                </a:outerShdw>
              </a:effectLst>
            </a:endParaRPr>
          </a:p>
        </p:txBody>
      </p:sp>
      <p:pic>
        <p:nvPicPr>
          <p:cNvPr id="5" name="Picture 5"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4294967295"/>
          </p:nvPr>
        </p:nvSpPr>
        <p:spPr>
          <a:xfrm>
            <a:off x="8686800" y="6058834"/>
            <a:ext cx="457200" cy="457200"/>
          </a:xfrm>
          <a:prstGeom prst="rect">
            <a:avLst/>
          </a:prstGeom>
        </p:spPr>
        <p:txBody>
          <a:bodyPr anchor="b" anchorCtr="0"/>
          <a:lstStyle/>
          <a:p>
            <a:pPr algn="r"/>
            <a:fld id="{6FDE8F37-ED1E-43B7-BB67-D1890540E354}" type="slidenum">
              <a:rPr lang="en-US" altLang="en-US" sz="1200">
                <a:effectLst>
                  <a:outerShdw blurRad="38100" dist="38100" dir="2700000" algn="tl">
                    <a:srgbClr val="000000">
                      <a:alpha val="43137"/>
                    </a:srgbClr>
                  </a:outerShdw>
                </a:effectLst>
              </a:rPr>
              <a:pPr algn="r"/>
              <a:t>24</a:t>
            </a:fld>
            <a:endParaRPr lang="en-US" altLang="en-US" sz="1200" dirty="0">
              <a:effectLst>
                <a:outerShdw blurRad="38100" dist="38100" dir="2700000" algn="tl">
                  <a:srgbClr val="000000">
                    <a:alpha val="43137"/>
                  </a:srgbClr>
                </a:outerShdw>
              </a:effectLst>
            </a:endParaRP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828800" y="1449824"/>
            <a:ext cx="5324938" cy="4735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73386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fade">
                                      <p:cBhvr>
                                        <p:cTn id="1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85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ctr" rtl="0" fontAlgn="base">
              <a:spcBef>
                <a:spcPct val="0"/>
              </a:spcBef>
              <a:spcAft>
                <a:spcPct val="0"/>
              </a:spcAft>
              <a:defRPr sz="4000" b="1">
                <a:solidFill>
                  <a:srgbClr val="FFFFFF"/>
                </a:solidFill>
                <a:latin typeface="+mj-lt"/>
                <a:ea typeface="+mj-ea"/>
                <a:cs typeface="+mj-cs"/>
              </a:defRPr>
            </a:lvl1pPr>
            <a:lvl2pPr algn="ctr" rtl="0" fontAlgn="base">
              <a:spcBef>
                <a:spcPct val="0"/>
              </a:spcBef>
              <a:spcAft>
                <a:spcPct val="0"/>
              </a:spcAft>
              <a:defRPr sz="4000" b="1">
                <a:solidFill>
                  <a:srgbClr val="FFFFFF"/>
                </a:solidFill>
                <a:latin typeface="Trebuchet MS" pitchFamily="34" charset="0"/>
              </a:defRPr>
            </a:lvl2pPr>
            <a:lvl3pPr algn="ctr" rtl="0" fontAlgn="base">
              <a:spcBef>
                <a:spcPct val="0"/>
              </a:spcBef>
              <a:spcAft>
                <a:spcPct val="0"/>
              </a:spcAft>
              <a:defRPr sz="4000" b="1">
                <a:solidFill>
                  <a:srgbClr val="FFFFFF"/>
                </a:solidFill>
                <a:latin typeface="Trebuchet MS" pitchFamily="34" charset="0"/>
              </a:defRPr>
            </a:lvl3pPr>
            <a:lvl4pPr algn="ctr" rtl="0" fontAlgn="base">
              <a:spcBef>
                <a:spcPct val="0"/>
              </a:spcBef>
              <a:spcAft>
                <a:spcPct val="0"/>
              </a:spcAft>
              <a:defRPr sz="4000" b="1">
                <a:solidFill>
                  <a:srgbClr val="FFFFFF"/>
                </a:solidFill>
                <a:latin typeface="Trebuchet MS" pitchFamily="34" charset="0"/>
              </a:defRPr>
            </a:lvl4pPr>
            <a:lvl5pPr algn="ctr" rtl="0" fontAlgn="base">
              <a:spcBef>
                <a:spcPct val="0"/>
              </a:spcBef>
              <a:spcAft>
                <a:spcPct val="0"/>
              </a:spcAft>
              <a:defRPr sz="4000" b="1">
                <a:solidFill>
                  <a:srgbClr val="FFFFFF"/>
                </a:solidFill>
                <a:latin typeface="Trebuchet MS" pitchFamily="34" charset="0"/>
              </a:defRPr>
            </a:lvl5pPr>
            <a:lvl6pPr marL="457200" algn="ctr" rtl="0" fontAlgn="base">
              <a:spcBef>
                <a:spcPct val="0"/>
              </a:spcBef>
              <a:spcAft>
                <a:spcPct val="0"/>
              </a:spcAft>
              <a:defRPr sz="4000" b="1">
                <a:solidFill>
                  <a:srgbClr val="FFFFFF"/>
                </a:solidFill>
                <a:latin typeface="Trebuchet MS" pitchFamily="34" charset="0"/>
              </a:defRPr>
            </a:lvl6pPr>
            <a:lvl7pPr marL="914400" algn="ctr" rtl="0" fontAlgn="base">
              <a:spcBef>
                <a:spcPct val="0"/>
              </a:spcBef>
              <a:spcAft>
                <a:spcPct val="0"/>
              </a:spcAft>
              <a:defRPr sz="4000" b="1">
                <a:solidFill>
                  <a:srgbClr val="FFFFFF"/>
                </a:solidFill>
                <a:latin typeface="Trebuchet MS" pitchFamily="34" charset="0"/>
              </a:defRPr>
            </a:lvl7pPr>
            <a:lvl8pPr marL="1371600" algn="ctr" rtl="0" fontAlgn="base">
              <a:spcBef>
                <a:spcPct val="0"/>
              </a:spcBef>
              <a:spcAft>
                <a:spcPct val="0"/>
              </a:spcAft>
              <a:defRPr sz="4000" b="1">
                <a:solidFill>
                  <a:srgbClr val="FFFFFF"/>
                </a:solidFill>
                <a:latin typeface="Trebuchet MS" pitchFamily="34" charset="0"/>
              </a:defRPr>
            </a:lvl8pPr>
            <a:lvl9pPr marL="1828800" algn="ctr" rtl="0" fontAlgn="base">
              <a:spcBef>
                <a:spcPct val="0"/>
              </a:spcBef>
              <a:spcAft>
                <a:spcPct val="0"/>
              </a:spcAft>
              <a:defRPr sz="4000" b="1">
                <a:solidFill>
                  <a:srgbClr val="FFFFFF"/>
                </a:solidFill>
                <a:latin typeface="Trebuchet MS" pitchFamily="34" charset="0"/>
              </a:defRPr>
            </a:lvl9pPr>
          </a:lstStyle>
          <a:p>
            <a:r>
              <a:rPr lang="en-US" altLang="en-US" kern="0" dirty="0" smtClean="0">
                <a:effectLst>
                  <a:outerShdw blurRad="38100" dist="38100" dir="2700000" algn="tl">
                    <a:srgbClr val="000000">
                      <a:alpha val="43137"/>
                    </a:srgbClr>
                  </a:outerShdw>
                </a:effectLst>
              </a:rPr>
              <a:t>Seattle CWSU</a:t>
            </a:r>
            <a:endParaRPr lang="en-US" altLang="en-US" kern="0" dirty="0">
              <a:effectLst>
                <a:outerShdw blurRad="38100" dist="38100" dir="2700000" algn="tl">
                  <a:srgbClr val="000000">
                    <a:alpha val="43137"/>
                  </a:srgbClr>
                </a:outerShdw>
              </a:effectLst>
            </a:endParaRPr>
          </a:p>
        </p:txBody>
      </p:sp>
      <p:sp>
        <p:nvSpPr>
          <p:cNvPr id="3" name="Rectangle 3"/>
          <p:cNvSpPr txBox="1">
            <a:spLocks noChangeArrowheads="1"/>
          </p:cNvSpPr>
          <p:nvPr/>
        </p:nvSpPr>
        <p:spPr bwMode="auto">
          <a:xfrm>
            <a:off x="685800" y="838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lvl1pPr marL="0" indent="0" algn="ctr" rtl="0" fontAlgn="base">
              <a:spcBef>
                <a:spcPct val="20000"/>
              </a:spcBef>
              <a:spcAft>
                <a:spcPct val="0"/>
              </a:spcAft>
              <a:buFontTx/>
              <a:buNone/>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pPr>
              <a:lnSpc>
                <a:spcPct val="90000"/>
              </a:lnSpc>
            </a:pPr>
            <a:r>
              <a:rPr lang="en-US" altLang="en-US" sz="2400" u="sng" kern="0" dirty="0">
                <a:solidFill>
                  <a:srgbClr val="FFFF00"/>
                </a:solidFill>
                <a:effectLst>
                  <a:outerShdw blurRad="38100" dist="38100" dir="2700000" algn="tl">
                    <a:srgbClr val="000000">
                      <a:alpha val="43137"/>
                    </a:srgbClr>
                  </a:outerShdw>
                </a:effectLst>
              </a:rPr>
              <a:t>http://</a:t>
            </a:r>
            <a:r>
              <a:rPr lang="en-US" altLang="en-US" sz="2400" u="sng" kern="0" dirty="0" smtClean="0">
                <a:solidFill>
                  <a:srgbClr val="FFFF00"/>
                </a:solidFill>
                <a:effectLst>
                  <a:outerShdw blurRad="38100" dist="38100" dir="2700000" algn="tl">
                    <a:srgbClr val="000000">
                      <a:alpha val="43137"/>
                    </a:srgbClr>
                  </a:outerShdw>
                </a:effectLst>
              </a:rPr>
              <a:t>www.wrh.noaa.gov/zse/</a:t>
            </a:r>
          </a:p>
          <a:p>
            <a:pPr marL="342900" indent="-342900" algn="l">
              <a:lnSpc>
                <a:spcPct val="90000"/>
              </a:lnSpc>
              <a:buFont typeface="Arial" panose="020B0604020202020204" pitchFamily="34" charset="0"/>
              <a:buChar char="•"/>
            </a:pPr>
            <a:endParaRPr lang="en-US" altLang="en-US" sz="2400" kern="0" dirty="0">
              <a:solidFill>
                <a:srgbClr val="FFFF00"/>
              </a:solidFill>
              <a:effectLst>
                <a:outerShdw blurRad="38100" dist="38100" dir="2700000" algn="tl">
                  <a:srgbClr val="000000">
                    <a:alpha val="43137"/>
                  </a:srgbClr>
                </a:outerShdw>
              </a:effectLst>
            </a:endParaRPr>
          </a:p>
        </p:txBody>
      </p:sp>
      <p:pic>
        <p:nvPicPr>
          <p:cNvPr id="5" name="Picture 5"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4294967295"/>
          </p:nvPr>
        </p:nvSpPr>
        <p:spPr>
          <a:xfrm>
            <a:off x="8686800" y="6058834"/>
            <a:ext cx="457200" cy="457200"/>
          </a:xfrm>
          <a:prstGeom prst="rect">
            <a:avLst/>
          </a:prstGeom>
        </p:spPr>
        <p:txBody>
          <a:bodyPr anchor="b" anchorCtr="0"/>
          <a:lstStyle/>
          <a:p>
            <a:pPr algn="r"/>
            <a:fld id="{6FDE8F37-ED1E-43B7-BB67-D1890540E354}" type="slidenum">
              <a:rPr lang="en-US" altLang="en-US" sz="1200">
                <a:effectLst>
                  <a:outerShdw blurRad="38100" dist="38100" dir="2700000" algn="tl">
                    <a:srgbClr val="000000">
                      <a:alpha val="43137"/>
                    </a:srgbClr>
                  </a:outerShdw>
                </a:effectLst>
              </a:rPr>
              <a:pPr algn="r"/>
              <a:t>25</a:t>
            </a:fld>
            <a:endParaRPr lang="en-US" altLang="en-US" sz="1200" dirty="0">
              <a:effectLst>
                <a:outerShdw blurRad="38100" dist="38100" dir="2700000" algn="tl">
                  <a:srgbClr val="000000">
                    <a:alpha val="43137"/>
                  </a:srgbClr>
                </a:outerShdw>
              </a:effectLst>
            </a:endParaRP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64385" y="1905000"/>
            <a:ext cx="4295775"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674102" y="1906635"/>
            <a:ext cx="4301622" cy="3825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552271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fade">
                                      <p:cBhvr>
                                        <p:cTn id="10" dur="500"/>
                                        <p:tgtEl>
                                          <p:spTgt spid="9218"/>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9219"/>
                                        </p:tgtEl>
                                        <p:attrNameLst>
                                          <p:attrName>style.visibility</p:attrName>
                                        </p:attrNameLst>
                                      </p:cBhvr>
                                      <p:to>
                                        <p:strVal val="visible"/>
                                      </p:to>
                                    </p:set>
                                    <p:animEffect transition="in" filter="fade">
                                      <p:cBhvr>
                                        <p:cTn id="14"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85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ctr" rtl="0" fontAlgn="base">
              <a:spcBef>
                <a:spcPct val="0"/>
              </a:spcBef>
              <a:spcAft>
                <a:spcPct val="0"/>
              </a:spcAft>
              <a:defRPr sz="4000" b="1">
                <a:solidFill>
                  <a:srgbClr val="FFFFFF"/>
                </a:solidFill>
                <a:latin typeface="+mj-lt"/>
                <a:ea typeface="+mj-ea"/>
                <a:cs typeface="+mj-cs"/>
              </a:defRPr>
            </a:lvl1pPr>
            <a:lvl2pPr algn="ctr" rtl="0" fontAlgn="base">
              <a:spcBef>
                <a:spcPct val="0"/>
              </a:spcBef>
              <a:spcAft>
                <a:spcPct val="0"/>
              </a:spcAft>
              <a:defRPr sz="4000" b="1">
                <a:solidFill>
                  <a:srgbClr val="FFFFFF"/>
                </a:solidFill>
                <a:latin typeface="Trebuchet MS" pitchFamily="34" charset="0"/>
              </a:defRPr>
            </a:lvl2pPr>
            <a:lvl3pPr algn="ctr" rtl="0" fontAlgn="base">
              <a:spcBef>
                <a:spcPct val="0"/>
              </a:spcBef>
              <a:spcAft>
                <a:spcPct val="0"/>
              </a:spcAft>
              <a:defRPr sz="4000" b="1">
                <a:solidFill>
                  <a:srgbClr val="FFFFFF"/>
                </a:solidFill>
                <a:latin typeface="Trebuchet MS" pitchFamily="34" charset="0"/>
              </a:defRPr>
            </a:lvl3pPr>
            <a:lvl4pPr algn="ctr" rtl="0" fontAlgn="base">
              <a:spcBef>
                <a:spcPct val="0"/>
              </a:spcBef>
              <a:spcAft>
                <a:spcPct val="0"/>
              </a:spcAft>
              <a:defRPr sz="4000" b="1">
                <a:solidFill>
                  <a:srgbClr val="FFFFFF"/>
                </a:solidFill>
                <a:latin typeface="Trebuchet MS" pitchFamily="34" charset="0"/>
              </a:defRPr>
            </a:lvl4pPr>
            <a:lvl5pPr algn="ctr" rtl="0" fontAlgn="base">
              <a:spcBef>
                <a:spcPct val="0"/>
              </a:spcBef>
              <a:spcAft>
                <a:spcPct val="0"/>
              </a:spcAft>
              <a:defRPr sz="4000" b="1">
                <a:solidFill>
                  <a:srgbClr val="FFFFFF"/>
                </a:solidFill>
                <a:latin typeface="Trebuchet MS" pitchFamily="34" charset="0"/>
              </a:defRPr>
            </a:lvl5pPr>
            <a:lvl6pPr marL="457200" algn="ctr" rtl="0" fontAlgn="base">
              <a:spcBef>
                <a:spcPct val="0"/>
              </a:spcBef>
              <a:spcAft>
                <a:spcPct val="0"/>
              </a:spcAft>
              <a:defRPr sz="4000" b="1">
                <a:solidFill>
                  <a:srgbClr val="FFFFFF"/>
                </a:solidFill>
                <a:latin typeface="Trebuchet MS" pitchFamily="34" charset="0"/>
              </a:defRPr>
            </a:lvl6pPr>
            <a:lvl7pPr marL="914400" algn="ctr" rtl="0" fontAlgn="base">
              <a:spcBef>
                <a:spcPct val="0"/>
              </a:spcBef>
              <a:spcAft>
                <a:spcPct val="0"/>
              </a:spcAft>
              <a:defRPr sz="4000" b="1">
                <a:solidFill>
                  <a:srgbClr val="FFFFFF"/>
                </a:solidFill>
                <a:latin typeface="Trebuchet MS" pitchFamily="34" charset="0"/>
              </a:defRPr>
            </a:lvl7pPr>
            <a:lvl8pPr marL="1371600" algn="ctr" rtl="0" fontAlgn="base">
              <a:spcBef>
                <a:spcPct val="0"/>
              </a:spcBef>
              <a:spcAft>
                <a:spcPct val="0"/>
              </a:spcAft>
              <a:defRPr sz="4000" b="1">
                <a:solidFill>
                  <a:srgbClr val="FFFFFF"/>
                </a:solidFill>
                <a:latin typeface="Trebuchet MS" pitchFamily="34" charset="0"/>
              </a:defRPr>
            </a:lvl8pPr>
            <a:lvl9pPr marL="1828800" algn="ctr" rtl="0" fontAlgn="base">
              <a:spcBef>
                <a:spcPct val="0"/>
              </a:spcBef>
              <a:spcAft>
                <a:spcPct val="0"/>
              </a:spcAft>
              <a:defRPr sz="4000" b="1">
                <a:solidFill>
                  <a:srgbClr val="FFFFFF"/>
                </a:solidFill>
                <a:latin typeface="Trebuchet MS" pitchFamily="34" charset="0"/>
              </a:defRPr>
            </a:lvl9pPr>
          </a:lstStyle>
          <a:p>
            <a:r>
              <a:rPr lang="en-US" altLang="en-US" kern="0" dirty="0" smtClean="0">
                <a:effectLst>
                  <a:outerShdw blurRad="38100" dist="38100" dir="2700000" algn="tl">
                    <a:srgbClr val="000000">
                      <a:alpha val="43137"/>
                    </a:srgbClr>
                  </a:outerShdw>
                </a:effectLst>
              </a:rPr>
              <a:t>Seattle CWSU</a:t>
            </a:r>
            <a:endParaRPr lang="en-US" altLang="en-US" kern="0" dirty="0">
              <a:effectLst>
                <a:outerShdw blurRad="38100" dist="38100" dir="2700000" algn="tl">
                  <a:srgbClr val="000000">
                    <a:alpha val="43137"/>
                  </a:srgbClr>
                </a:outerShdw>
              </a:effectLst>
            </a:endParaRPr>
          </a:p>
        </p:txBody>
      </p:sp>
      <p:sp>
        <p:nvSpPr>
          <p:cNvPr id="3" name="Rectangle 3"/>
          <p:cNvSpPr txBox="1">
            <a:spLocks noChangeArrowheads="1"/>
          </p:cNvSpPr>
          <p:nvPr/>
        </p:nvSpPr>
        <p:spPr bwMode="auto">
          <a:xfrm>
            <a:off x="685800" y="838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lvl1pPr marL="0" indent="0" algn="ctr" rtl="0" fontAlgn="base">
              <a:spcBef>
                <a:spcPct val="20000"/>
              </a:spcBef>
              <a:spcAft>
                <a:spcPct val="0"/>
              </a:spcAft>
              <a:buFontTx/>
              <a:buNone/>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pPr>
              <a:lnSpc>
                <a:spcPct val="90000"/>
              </a:lnSpc>
            </a:pPr>
            <a:r>
              <a:rPr lang="en-US" altLang="en-US" sz="2400" u="sng" kern="0" dirty="0">
                <a:solidFill>
                  <a:srgbClr val="FFFF00"/>
                </a:solidFill>
                <a:effectLst>
                  <a:outerShdw blurRad="38100" dist="38100" dir="2700000" algn="tl">
                    <a:srgbClr val="000000">
                      <a:alpha val="43137"/>
                    </a:srgbClr>
                  </a:outerShdw>
                </a:effectLst>
              </a:rPr>
              <a:t>http://</a:t>
            </a:r>
            <a:r>
              <a:rPr lang="en-US" altLang="en-US" sz="2400" u="sng" kern="0" dirty="0" smtClean="0">
                <a:solidFill>
                  <a:srgbClr val="FFFF00"/>
                </a:solidFill>
                <a:effectLst>
                  <a:outerShdw blurRad="38100" dist="38100" dir="2700000" algn="tl">
                    <a:srgbClr val="000000">
                      <a:alpha val="43137"/>
                    </a:srgbClr>
                  </a:outerShdw>
                </a:effectLst>
              </a:rPr>
              <a:t>www.wrh.noaa.gov/zse/icing_fcst.php</a:t>
            </a:r>
            <a:endParaRPr lang="en-US" altLang="en-US" sz="2400" kern="0" dirty="0">
              <a:solidFill>
                <a:srgbClr val="FFFF00"/>
              </a:solidFill>
              <a:effectLst>
                <a:outerShdw blurRad="38100" dist="38100" dir="2700000" algn="tl">
                  <a:srgbClr val="000000">
                    <a:alpha val="43137"/>
                  </a:srgbClr>
                </a:outerShdw>
              </a:effectLst>
            </a:endParaRPr>
          </a:p>
        </p:txBody>
      </p:sp>
      <p:pic>
        <p:nvPicPr>
          <p:cNvPr id="5" name="Picture 5"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4294967295"/>
          </p:nvPr>
        </p:nvSpPr>
        <p:spPr>
          <a:xfrm>
            <a:off x="8686800" y="6058834"/>
            <a:ext cx="457200" cy="457200"/>
          </a:xfrm>
          <a:prstGeom prst="rect">
            <a:avLst/>
          </a:prstGeom>
        </p:spPr>
        <p:txBody>
          <a:bodyPr anchor="b" anchorCtr="0"/>
          <a:lstStyle/>
          <a:p>
            <a:pPr algn="r"/>
            <a:fld id="{6FDE8F37-ED1E-43B7-BB67-D1890540E354}" type="slidenum">
              <a:rPr lang="en-US" altLang="en-US" sz="1200">
                <a:effectLst>
                  <a:outerShdw blurRad="38100" dist="38100" dir="2700000" algn="tl">
                    <a:srgbClr val="000000">
                      <a:alpha val="43137"/>
                    </a:srgbClr>
                  </a:outerShdw>
                </a:effectLst>
              </a:rPr>
              <a:pPr algn="r"/>
              <a:t>26</a:t>
            </a:fld>
            <a:endParaRPr lang="en-US" altLang="en-US" sz="1200" dirty="0">
              <a:effectLst>
                <a:outerShdw blurRad="38100" dist="38100" dir="2700000" algn="tl">
                  <a:srgbClr val="000000">
                    <a:alpha val="43137"/>
                  </a:srgbClr>
                </a:outerShdw>
              </a:effectLst>
            </a:endParaRPr>
          </a:p>
        </p:txBody>
      </p:sp>
      <p:pic>
        <p:nvPicPr>
          <p:cNvPr id="92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61462" y="1905000"/>
            <a:ext cx="4301622"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674102" y="1905000"/>
            <a:ext cx="4301622"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sp>
        <p:nvSpPr>
          <p:cNvPr id="4" name="TextBox 3"/>
          <p:cNvSpPr txBox="1"/>
          <p:nvPr/>
        </p:nvSpPr>
        <p:spPr>
          <a:xfrm>
            <a:off x="-42016" y="6321623"/>
            <a:ext cx="261610" cy="307777"/>
          </a:xfrm>
          <a:prstGeom prst="rect">
            <a:avLst/>
          </a:prstGeom>
          <a:noFill/>
        </p:spPr>
        <p:txBody>
          <a:bodyPr wrap="none" rtlCol="0">
            <a:spAutoFit/>
          </a:bodyPr>
          <a:lstStyle/>
          <a:p>
            <a:r>
              <a:rPr lang="en-US" sz="1400" b="1" dirty="0" smtClean="0">
                <a:solidFill>
                  <a:srgbClr val="FFFF00"/>
                </a:solidFill>
                <a:hlinkClick r:id="rId7"/>
              </a:rPr>
              <a:t>*</a:t>
            </a:r>
            <a:endParaRPr lang="en-US" sz="1400" b="1" dirty="0">
              <a:solidFill>
                <a:srgbClr val="FFFF00"/>
              </a:solidFill>
            </a:endParaRPr>
          </a:p>
        </p:txBody>
      </p:sp>
    </p:spTree>
    <p:extLst>
      <p:ext uri="{BB962C8B-B14F-4D97-AF65-F5344CB8AC3E}">
        <p14:creationId xmlns:p14="http://schemas.microsoft.com/office/powerpoint/2010/main" val="28106630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fade">
                                      <p:cBhvr>
                                        <p:cTn id="10" dur="500"/>
                                        <p:tgtEl>
                                          <p:spTgt spid="9218"/>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9219"/>
                                        </p:tgtEl>
                                        <p:attrNameLst>
                                          <p:attrName>style.visibility</p:attrName>
                                        </p:attrNameLst>
                                      </p:cBhvr>
                                      <p:to>
                                        <p:strVal val="visible"/>
                                      </p:to>
                                    </p:set>
                                    <p:animEffect transition="in" filter="fade">
                                      <p:cBhvr>
                                        <p:cTn id="14" dur="500"/>
                                        <p:tgtEl>
                                          <p:spTgt spid="921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85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ctr" rtl="0" fontAlgn="base">
              <a:spcBef>
                <a:spcPct val="0"/>
              </a:spcBef>
              <a:spcAft>
                <a:spcPct val="0"/>
              </a:spcAft>
              <a:defRPr sz="4000" b="1">
                <a:solidFill>
                  <a:srgbClr val="FFFFFF"/>
                </a:solidFill>
                <a:latin typeface="+mj-lt"/>
                <a:ea typeface="+mj-ea"/>
                <a:cs typeface="+mj-cs"/>
              </a:defRPr>
            </a:lvl1pPr>
            <a:lvl2pPr algn="ctr" rtl="0" fontAlgn="base">
              <a:spcBef>
                <a:spcPct val="0"/>
              </a:spcBef>
              <a:spcAft>
                <a:spcPct val="0"/>
              </a:spcAft>
              <a:defRPr sz="4000" b="1">
                <a:solidFill>
                  <a:srgbClr val="FFFFFF"/>
                </a:solidFill>
                <a:latin typeface="Trebuchet MS" pitchFamily="34" charset="0"/>
              </a:defRPr>
            </a:lvl2pPr>
            <a:lvl3pPr algn="ctr" rtl="0" fontAlgn="base">
              <a:spcBef>
                <a:spcPct val="0"/>
              </a:spcBef>
              <a:spcAft>
                <a:spcPct val="0"/>
              </a:spcAft>
              <a:defRPr sz="4000" b="1">
                <a:solidFill>
                  <a:srgbClr val="FFFFFF"/>
                </a:solidFill>
                <a:latin typeface="Trebuchet MS" pitchFamily="34" charset="0"/>
              </a:defRPr>
            </a:lvl3pPr>
            <a:lvl4pPr algn="ctr" rtl="0" fontAlgn="base">
              <a:spcBef>
                <a:spcPct val="0"/>
              </a:spcBef>
              <a:spcAft>
                <a:spcPct val="0"/>
              </a:spcAft>
              <a:defRPr sz="4000" b="1">
                <a:solidFill>
                  <a:srgbClr val="FFFFFF"/>
                </a:solidFill>
                <a:latin typeface="Trebuchet MS" pitchFamily="34" charset="0"/>
              </a:defRPr>
            </a:lvl4pPr>
            <a:lvl5pPr algn="ctr" rtl="0" fontAlgn="base">
              <a:spcBef>
                <a:spcPct val="0"/>
              </a:spcBef>
              <a:spcAft>
                <a:spcPct val="0"/>
              </a:spcAft>
              <a:defRPr sz="4000" b="1">
                <a:solidFill>
                  <a:srgbClr val="FFFFFF"/>
                </a:solidFill>
                <a:latin typeface="Trebuchet MS" pitchFamily="34" charset="0"/>
              </a:defRPr>
            </a:lvl5pPr>
            <a:lvl6pPr marL="457200" algn="ctr" rtl="0" fontAlgn="base">
              <a:spcBef>
                <a:spcPct val="0"/>
              </a:spcBef>
              <a:spcAft>
                <a:spcPct val="0"/>
              </a:spcAft>
              <a:defRPr sz="4000" b="1">
                <a:solidFill>
                  <a:srgbClr val="FFFFFF"/>
                </a:solidFill>
                <a:latin typeface="Trebuchet MS" pitchFamily="34" charset="0"/>
              </a:defRPr>
            </a:lvl6pPr>
            <a:lvl7pPr marL="914400" algn="ctr" rtl="0" fontAlgn="base">
              <a:spcBef>
                <a:spcPct val="0"/>
              </a:spcBef>
              <a:spcAft>
                <a:spcPct val="0"/>
              </a:spcAft>
              <a:defRPr sz="4000" b="1">
                <a:solidFill>
                  <a:srgbClr val="FFFFFF"/>
                </a:solidFill>
                <a:latin typeface="Trebuchet MS" pitchFamily="34" charset="0"/>
              </a:defRPr>
            </a:lvl7pPr>
            <a:lvl8pPr marL="1371600" algn="ctr" rtl="0" fontAlgn="base">
              <a:spcBef>
                <a:spcPct val="0"/>
              </a:spcBef>
              <a:spcAft>
                <a:spcPct val="0"/>
              </a:spcAft>
              <a:defRPr sz="4000" b="1">
                <a:solidFill>
                  <a:srgbClr val="FFFFFF"/>
                </a:solidFill>
                <a:latin typeface="Trebuchet MS" pitchFamily="34" charset="0"/>
              </a:defRPr>
            </a:lvl8pPr>
            <a:lvl9pPr marL="1828800" algn="ctr" rtl="0" fontAlgn="base">
              <a:spcBef>
                <a:spcPct val="0"/>
              </a:spcBef>
              <a:spcAft>
                <a:spcPct val="0"/>
              </a:spcAft>
              <a:defRPr sz="4000" b="1">
                <a:solidFill>
                  <a:srgbClr val="FFFFFF"/>
                </a:solidFill>
                <a:latin typeface="Trebuchet MS" pitchFamily="34" charset="0"/>
              </a:defRPr>
            </a:lvl9pPr>
          </a:lstStyle>
          <a:p>
            <a:r>
              <a:rPr lang="en-US" altLang="en-US" kern="0" dirty="0" smtClean="0">
                <a:effectLst>
                  <a:outerShdw blurRad="38100" dist="38100" dir="2700000" algn="tl">
                    <a:srgbClr val="000000">
                      <a:alpha val="43137"/>
                    </a:srgbClr>
                  </a:outerShdw>
                </a:effectLst>
              </a:rPr>
              <a:t>Seattle CWSU</a:t>
            </a:r>
            <a:endParaRPr lang="en-US" altLang="en-US" kern="0" dirty="0">
              <a:effectLst>
                <a:outerShdw blurRad="38100" dist="38100" dir="2700000" algn="tl">
                  <a:srgbClr val="000000">
                    <a:alpha val="43137"/>
                  </a:srgbClr>
                </a:outerShdw>
              </a:effectLst>
            </a:endParaRPr>
          </a:p>
        </p:txBody>
      </p:sp>
      <p:sp>
        <p:nvSpPr>
          <p:cNvPr id="3" name="Rectangle 3"/>
          <p:cNvSpPr txBox="1">
            <a:spLocks noChangeArrowheads="1"/>
          </p:cNvSpPr>
          <p:nvPr/>
        </p:nvSpPr>
        <p:spPr bwMode="auto">
          <a:xfrm>
            <a:off x="161462" y="914400"/>
            <a:ext cx="6155532"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lvl1pPr marL="0" indent="0" algn="ctr" rtl="0" fontAlgn="base">
              <a:spcBef>
                <a:spcPct val="20000"/>
              </a:spcBef>
              <a:spcAft>
                <a:spcPct val="0"/>
              </a:spcAft>
              <a:buFontTx/>
              <a:buNone/>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pPr algn="l">
              <a:lnSpc>
                <a:spcPct val="90000"/>
              </a:lnSpc>
            </a:pPr>
            <a:r>
              <a:rPr lang="en-US" altLang="en-US" sz="2400" u="sng" kern="0" dirty="0">
                <a:solidFill>
                  <a:srgbClr val="FFFF00"/>
                </a:solidFill>
                <a:effectLst>
                  <a:outerShdw blurRad="38100" dist="38100" dir="2700000" algn="tl">
                    <a:srgbClr val="000000">
                      <a:alpha val="43137"/>
                    </a:srgbClr>
                  </a:outerShdw>
                </a:effectLst>
              </a:rPr>
              <a:t>http://</a:t>
            </a:r>
            <a:r>
              <a:rPr lang="en-US" altLang="en-US" sz="2400" u="sng" kern="0" dirty="0" smtClean="0">
                <a:solidFill>
                  <a:srgbClr val="FFFF00"/>
                </a:solidFill>
                <a:effectLst>
                  <a:outerShdw blurRad="38100" dist="38100" dir="2700000" algn="tl">
                    <a:srgbClr val="000000">
                      <a:alpha val="43137"/>
                    </a:srgbClr>
                  </a:outerShdw>
                </a:effectLst>
              </a:rPr>
              <a:t>www.wrh.noaa.gov/zse/mobile.php</a:t>
            </a:r>
            <a:endParaRPr lang="en-US" altLang="en-US" sz="2400" kern="0" dirty="0">
              <a:solidFill>
                <a:srgbClr val="FFFF00"/>
              </a:solidFill>
              <a:effectLst>
                <a:outerShdw blurRad="38100" dist="38100" dir="2700000" algn="tl">
                  <a:srgbClr val="000000">
                    <a:alpha val="43137"/>
                  </a:srgbClr>
                </a:outerShdw>
              </a:effectLst>
            </a:endParaRPr>
          </a:p>
        </p:txBody>
      </p:sp>
      <p:pic>
        <p:nvPicPr>
          <p:cNvPr id="5" name="Picture 5"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4294967295"/>
          </p:nvPr>
        </p:nvSpPr>
        <p:spPr>
          <a:xfrm>
            <a:off x="8686800" y="6058834"/>
            <a:ext cx="457200" cy="457200"/>
          </a:xfrm>
          <a:prstGeom prst="rect">
            <a:avLst/>
          </a:prstGeom>
        </p:spPr>
        <p:txBody>
          <a:bodyPr anchor="b" anchorCtr="0"/>
          <a:lstStyle/>
          <a:p>
            <a:pPr algn="r"/>
            <a:fld id="{6FDE8F37-ED1E-43B7-BB67-D1890540E354}" type="slidenum">
              <a:rPr lang="en-US" altLang="en-US" sz="1200">
                <a:effectLst>
                  <a:outerShdw blurRad="38100" dist="38100" dir="2700000" algn="tl">
                    <a:srgbClr val="000000">
                      <a:alpha val="43137"/>
                    </a:srgbClr>
                  </a:outerShdw>
                </a:effectLst>
              </a:rPr>
              <a:pPr algn="r"/>
              <a:t>27</a:t>
            </a:fld>
            <a:endParaRPr lang="en-US" altLang="en-US" sz="1200" dirty="0">
              <a:effectLst>
                <a:outerShdw blurRad="38100" dist="38100" dir="2700000" algn="tl">
                  <a:srgbClr val="000000">
                    <a:alpha val="43137"/>
                  </a:srgbClr>
                </a:outerShdw>
              </a:effectLst>
            </a:endParaRPr>
          </a:p>
        </p:txBody>
      </p:sp>
      <p:pic>
        <p:nvPicPr>
          <p:cNvPr id="92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61462" y="1447800"/>
            <a:ext cx="4301622" cy="3829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674102" y="1885951"/>
            <a:ext cx="4301622" cy="3829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3"/>
          <p:cNvSpPr txBox="1">
            <a:spLocks noChangeArrowheads="1"/>
          </p:cNvSpPr>
          <p:nvPr/>
        </p:nvSpPr>
        <p:spPr bwMode="auto">
          <a:xfrm>
            <a:off x="2514600" y="5715000"/>
            <a:ext cx="6444032"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lvl1pPr marL="0" indent="0" algn="ctr" rtl="0" fontAlgn="base">
              <a:spcBef>
                <a:spcPct val="20000"/>
              </a:spcBef>
              <a:spcAft>
                <a:spcPct val="0"/>
              </a:spcAft>
              <a:buFontTx/>
              <a:buNone/>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pPr algn="r">
              <a:lnSpc>
                <a:spcPct val="90000"/>
              </a:lnSpc>
            </a:pPr>
            <a:r>
              <a:rPr lang="en-US" altLang="en-US" sz="2400" u="sng" kern="0" dirty="0">
                <a:solidFill>
                  <a:srgbClr val="FFFF00"/>
                </a:solidFill>
                <a:effectLst>
                  <a:outerShdw blurRad="38100" dist="38100" dir="2700000" algn="tl">
                    <a:srgbClr val="000000">
                      <a:alpha val="43137"/>
                    </a:srgbClr>
                  </a:outerShdw>
                </a:effectLst>
              </a:rPr>
              <a:t>http://</a:t>
            </a:r>
            <a:r>
              <a:rPr lang="en-US" altLang="en-US" sz="2400" u="sng" kern="0" dirty="0" smtClean="0">
                <a:solidFill>
                  <a:srgbClr val="FFFF00"/>
                </a:solidFill>
                <a:effectLst>
                  <a:outerShdw blurRad="38100" dist="38100" dir="2700000" algn="tl">
                    <a:srgbClr val="000000">
                      <a:alpha val="43137"/>
                    </a:srgbClr>
                  </a:outerShdw>
                </a:effectLst>
              </a:rPr>
              <a:t>www.wrh.noaa.gov/zse/swipe.php</a:t>
            </a:r>
            <a:endParaRPr lang="en-US" altLang="en-US" sz="2400" kern="0" dirty="0">
              <a:solidFill>
                <a:srgbClr val="FFFF00"/>
              </a:solidFill>
              <a:effectLst>
                <a:outerShdw blurRad="38100" dist="38100" dir="2700000" algn="tl">
                  <a:srgbClr val="000000">
                    <a:alpha val="43137"/>
                  </a:srgbClr>
                </a:outerShdw>
              </a:effectLst>
            </a:endParaRPr>
          </a:p>
        </p:txBody>
      </p:sp>
      <p:sp>
        <p:nvSpPr>
          <p:cNvPr id="11"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sp>
        <p:nvSpPr>
          <p:cNvPr id="12" name="TextBox 11"/>
          <p:cNvSpPr txBox="1"/>
          <p:nvPr/>
        </p:nvSpPr>
        <p:spPr>
          <a:xfrm>
            <a:off x="-42016" y="6321623"/>
            <a:ext cx="261610" cy="307777"/>
          </a:xfrm>
          <a:prstGeom prst="rect">
            <a:avLst/>
          </a:prstGeom>
          <a:noFill/>
        </p:spPr>
        <p:txBody>
          <a:bodyPr wrap="none" rtlCol="0">
            <a:spAutoFit/>
          </a:bodyPr>
          <a:lstStyle/>
          <a:p>
            <a:r>
              <a:rPr lang="en-US" sz="1400" b="1" dirty="0" smtClean="0">
                <a:solidFill>
                  <a:srgbClr val="FFFF00"/>
                </a:solidFill>
                <a:hlinkClick r:id="rId7"/>
              </a:rPr>
              <a:t>*</a:t>
            </a:r>
            <a:endParaRPr lang="en-US" sz="1400" b="1" dirty="0">
              <a:solidFill>
                <a:srgbClr val="FFFF00"/>
              </a:solidFill>
            </a:endParaRPr>
          </a:p>
        </p:txBody>
      </p:sp>
    </p:spTree>
    <p:extLst>
      <p:ext uri="{BB962C8B-B14F-4D97-AF65-F5344CB8AC3E}">
        <p14:creationId xmlns:p14="http://schemas.microsoft.com/office/powerpoint/2010/main" val="30063277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218"/>
                                        </p:tgtEl>
                                        <p:attrNameLst>
                                          <p:attrName>style.visibility</p:attrName>
                                        </p:attrNameLst>
                                      </p:cBhvr>
                                      <p:to>
                                        <p:strVal val="visible"/>
                                      </p:to>
                                    </p:set>
                                    <p:animEffect transition="in" filter="fade">
                                      <p:cBhvr>
                                        <p:cTn id="11" dur="500"/>
                                        <p:tgtEl>
                                          <p:spTgt spid="92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9219"/>
                                        </p:tgtEl>
                                        <p:attrNameLst>
                                          <p:attrName>style.visibility</p:attrName>
                                        </p:attrNameLst>
                                      </p:cBhvr>
                                      <p:to>
                                        <p:strVal val="visible"/>
                                      </p:to>
                                    </p:set>
                                    <p:animEffect transition="in" filter="fade">
                                      <p:cBhvr>
                                        <p:cTn id="20" dur="500"/>
                                        <p:tgtEl>
                                          <p:spTgt spid="92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85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ctr" rtl="0" fontAlgn="base">
              <a:spcBef>
                <a:spcPct val="0"/>
              </a:spcBef>
              <a:spcAft>
                <a:spcPct val="0"/>
              </a:spcAft>
              <a:defRPr sz="4000" b="1">
                <a:solidFill>
                  <a:srgbClr val="FFFFFF"/>
                </a:solidFill>
                <a:latin typeface="+mj-lt"/>
                <a:ea typeface="+mj-ea"/>
                <a:cs typeface="+mj-cs"/>
              </a:defRPr>
            </a:lvl1pPr>
            <a:lvl2pPr algn="ctr" rtl="0" fontAlgn="base">
              <a:spcBef>
                <a:spcPct val="0"/>
              </a:spcBef>
              <a:spcAft>
                <a:spcPct val="0"/>
              </a:spcAft>
              <a:defRPr sz="4000" b="1">
                <a:solidFill>
                  <a:srgbClr val="FFFFFF"/>
                </a:solidFill>
                <a:latin typeface="Trebuchet MS" pitchFamily="34" charset="0"/>
              </a:defRPr>
            </a:lvl2pPr>
            <a:lvl3pPr algn="ctr" rtl="0" fontAlgn="base">
              <a:spcBef>
                <a:spcPct val="0"/>
              </a:spcBef>
              <a:spcAft>
                <a:spcPct val="0"/>
              </a:spcAft>
              <a:defRPr sz="4000" b="1">
                <a:solidFill>
                  <a:srgbClr val="FFFFFF"/>
                </a:solidFill>
                <a:latin typeface="Trebuchet MS" pitchFamily="34" charset="0"/>
              </a:defRPr>
            </a:lvl3pPr>
            <a:lvl4pPr algn="ctr" rtl="0" fontAlgn="base">
              <a:spcBef>
                <a:spcPct val="0"/>
              </a:spcBef>
              <a:spcAft>
                <a:spcPct val="0"/>
              </a:spcAft>
              <a:defRPr sz="4000" b="1">
                <a:solidFill>
                  <a:srgbClr val="FFFFFF"/>
                </a:solidFill>
                <a:latin typeface="Trebuchet MS" pitchFamily="34" charset="0"/>
              </a:defRPr>
            </a:lvl4pPr>
            <a:lvl5pPr algn="ctr" rtl="0" fontAlgn="base">
              <a:spcBef>
                <a:spcPct val="0"/>
              </a:spcBef>
              <a:spcAft>
                <a:spcPct val="0"/>
              </a:spcAft>
              <a:defRPr sz="4000" b="1">
                <a:solidFill>
                  <a:srgbClr val="FFFFFF"/>
                </a:solidFill>
                <a:latin typeface="Trebuchet MS" pitchFamily="34" charset="0"/>
              </a:defRPr>
            </a:lvl5pPr>
            <a:lvl6pPr marL="457200" algn="ctr" rtl="0" fontAlgn="base">
              <a:spcBef>
                <a:spcPct val="0"/>
              </a:spcBef>
              <a:spcAft>
                <a:spcPct val="0"/>
              </a:spcAft>
              <a:defRPr sz="4000" b="1">
                <a:solidFill>
                  <a:srgbClr val="FFFFFF"/>
                </a:solidFill>
                <a:latin typeface="Trebuchet MS" pitchFamily="34" charset="0"/>
              </a:defRPr>
            </a:lvl6pPr>
            <a:lvl7pPr marL="914400" algn="ctr" rtl="0" fontAlgn="base">
              <a:spcBef>
                <a:spcPct val="0"/>
              </a:spcBef>
              <a:spcAft>
                <a:spcPct val="0"/>
              </a:spcAft>
              <a:defRPr sz="4000" b="1">
                <a:solidFill>
                  <a:srgbClr val="FFFFFF"/>
                </a:solidFill>
                <a:latin typeface="Trebuchet MS" pitchFamily="34" charset="0"/>
              </a:defRPr>
            </a:lvl7pPr>
            <a:lvl8pPr marL="1371600" algn="ctr" rtl="0" fontAlgn="base">
              <a:spcBef>
                <a:spcPct val="0"/>
              </a:spcBef>
              <a:spcAft>
                <a:spcPct val="0"/>
              </a:spcAft>
              <a:defRPr sz="4000" b="1">
                <a:solidFill>
                  <a:srgbClr val="FFFFFF"/>
                </a:solidFill>
                <a:latin typeface="Trebuchet MS" pitchFamily="34" charset="0"/>
              </a:defRPr>
            </a:lvl8pPr>
            <a:lvl9pPr marL="1828800" algn="ctr" rtl="0" fontAlgn="base">
              <a:spcBef>
                <a:spcPct val="0"/>
              </a:spcBef>
              <a:spcAft>
                <a:spcPct val="0"/>
              </a:spcAft>
              <a:defRPr sz="4000" b="1">
                <a:solidFill>
                  <a:srgbClr val="FFFFFF"/>
                </a:solidFill>
                <a:latin typeface="Trebuchet MS" pitchFamily="34" charset="0"/>
              </a:defRPr>
            </a:lvl9pPr>
          </a:lstStyle>
          <a:p>
            <a:r>
              <a:rPr lang="en-US" altLang="en-US" kern="0" dirty="0" smtClean="0">
                <a:effectLst>
                  <a:outerShdw blurRad="38100" dist="38100" dir="2700000" algn="tl">
                    <a:srgbClr val="000000">
                      <a:alpha val="43137"/>
                    </a:srgbClr>
                  </a:outerShdw>
                </a:effectLst>
              </a:rPr>
              <a:t>Oakland CWSU</a:t>
            </a:r>
            <a:endParaRPr lang="en-US" altLang="en-US" kern="0" dirty="0">
              <a:effectLst>
                <a:outerShdw blurRad="38100" dist="38100" dir="2700000" algn="tl">
                  <a:srgbClr val="000000">
                    <a:alpha val="43137"/>
                  </a:srgbClr>
                </a:outerShdw>
              </a:effectLst>
            </a:endParaRPr>
          </a:p>
        </p:txBody>
      </p:sp>
      <p:sp>
        <p:nvSpPr>
          <p:cNvPr id="3" name="Rectangle 3"/>
          <p:cNvSpPr txBox="1">
            <a:spLocks noChangeArrowheads="1"/>
          </p:cNvSpPr>
          <p:nvPr/>
        </p:nvSpPr>
        <p:spPr bwMode="auto">
          <a:xfrm>
            <a:off x="685800" y="838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lvl1pPr marL="0" indent="0" algn="ctr" rtl="0" fontAlgn="base">
              <a:spcBef>
                <a:spcPct val="20000"/>
              </a:spcBef>
              <a:spcAft>
                <a:spcPct val="0"/>
              </a:spcAft>
              <a:buFontTx/>
              <a:buNone/>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pPr>
              <a:lnSpc>
                <a:spcPct val="90000"/>
              </a:lnSpc>
            </a:pPr>
            <a:r>
              <a:rPr lang="en-US" altLang="en-US" sz="2400" u="sng" kern="0" dirty="0">
                <a:solidFill>
                  <a:srgbClr val="FFFF00"/>
                </a:solidFill>
                <a:effectLst>
                  <a:outerShdw blurRad="38100" dist="38100" dir="2700000" algn="tl">
                    <a:srgbClr val="000000">
                      <a:alpha val="43137"/>
                    </a:srgbClr>
                  </a:outerShdw>
                </a:effectLst>
              </a:rPr>
              <a:t>http://www.wrh.noaa.gov/zoa/MOBILE/ZOA2.htm</a:t>
            </a:r>
            <a:endParaRPr lang="en-US" altLang="en-US" sz="2400" kern="0" dirty="0">
              <a:solidFill>
                <a:srgbClr val="FFFF00"/>
              </a:solidFill>
              <a:effectLst>
                <a:outerShdw blurRad="38100" dist="38100" dir="2700000" algn="tl">
                  <a:srgbClr val="000000">
                    <a:alpha val="43137"/>
                  </a:srgbClr>
                </a:outerShdw>
              </a:effectLst>
            </a:endParaRPr>
          </a:p>
        </p:txBody>
      </p:sp>
      <p:pic>
        <p:nvPicPr>
          <p:cNvPr id="5" name="Picture 5"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4294967295"/>
          </p:nvPr>
        </p:nvSpPr>
        <p:spPr>
          <a:xfrm>
            <a:off x="8686800" y="6058834"/>
            <a:ext cx="457200" cy="457200"/>
          </a:xfrm>
          <a:prstGeom prst="rect">
            <a:avLst/>
          </a:prstGeom>
        </p:spPr>
        <p:txBody>
          <a:bodyPr anchor="b" anchorCtr="0"/>
          <a:lstStyle/>
          <a:p>
            <a:pPr algn="r"/>
            <a:fld id="{6FDE8F37-ED1E-43B7-BB67-D1890540E354}" type="slidenum">
              <a:rPr lang="en-US" altLang="en-US" sz="1200">
                <a:effectLst>
                  <a:outerShdw blurRad="38100" dist="38100" dir="2700000" algn="tl">
                    <a:srgbClr val="000000">
                      <a:alpha val="43137"/>
                    </a:srgbClr>
                  </a:outerShdw>
                </a:effectLst>
              </a:rPr>
              <a:pPr algn="r"/>
              <a:t>28</a:t>
            </a:fld>
            <a:endParaRPr lang="en-US" altLang="en-US" sz="1200" dirty="0">
              <a:effectLst>
                <a:outerShdw blurRad="38100" dist="38100" dir="2700000" algn="tl">
                  <a:srgbClr val="000000">
                    <a:alpha val="43137"/>
                  </a:srgbClr>
                </a:outerShdw>
              </a:effectLst>
            </a:endParaRPr>
          </a:p>
        </p:txBody>
      </p:sp>
      <p:pic>
        <p:nvPicPr>
          <p:cNvPr id="92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046669" y="1485544"/>
            <a:ext cx="5050662"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sp>
        <p:nvSpPr>
          <p:cNvPr id="10" name="TextBox 9"/>
          <p:cNvSpPr txBox="1"/>
          <p:nvPr/>
        </p:nvSpPr>
        <p:spPr>
          <a:xfrm>
            <a:off x="-42016" y="6321623"/>
            <a:ext cx="261610" cy="307777"/>
          </a:xfrm>
          <a:prstGeom prst="rect">
            <a:avLst/>
          </a:prstGeom>
          <a:noFill/>
        </p:spPr>
        <p:txBody>
          <a:bodyPr wrap="none" rtlCol="0">
            <a:spAutoFit/>
          </a:bodyPr>
          <a:lstStyle/>
          <a:p>
            <a:r>
              <a:rPr lang="en-US" sz="1400" b="1" dirty="0" smtClean="0">
                <a:solidFill>
                  <a:srgbClr val="FFFF00"/>
                </a:solidFill>
                <a:hlinkClick r:id="rId6"/>
              </a:rPr>
              <a:t>*</a:t>
            </a:r>
            <a:endParaRPr lang="en-US" sz="1400" b="1" dirty="0">
              <a:solidFill>
                <a:srgbClr val="FFFF00"/>
              </a:solidFill>
            </a:endParaRPr>
          </a:p>
        </p:txBody>
      </p:sp>
    </p:spTree>
    <p:extLst>
      <p:ext uri="{BB962C8B-B14F-4D97-AF65-F5344CB8AC3E}">
        <p14:creationId xmlns:p14="http://schemas.microsoft.com/office/powerpoint/2010/main" val="2080537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9219"/>
                                        </p:tgtEl>
                                        <p:attrNameLst>
                                          <p:attrName>style.visibility</p:attrName>
                                        </p:attrNameLst>
                                      </p:cBhvr>
                                      <p:to>
                                        <p:strVal val="visible"/>
                                      </p:to>
                                    </p:set>
                                    <p:animEffect transition="in" filter="fade">
                                      <p:cBhvr>
                                        <p:cTn id="10" dur="500"/>
                                        <p:tgtEl>
                                          <p:spTgt spid="92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85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ctr" rtl="0" fontAlgn="base">
              <a:spcBef>
                <a:spcPct val="0"/>
              </a:spcBef>
              <a:spcAft>
                <a:spcPct val="0"/>
              </a:spcAft>
              <a:defRPr sz="4000" b="1">
                <a:solidFill>
                  <a:srgbClr val="FFFFFF"/>
                </a:solidFill>
                <a:latin typeface="+mj-lt"/>
                <a:ea typeface="+mj-ea"/>
                <a:cs typeface="+mj-cs"/>
              </a:defRPr>
            </a:lvl1pPr>
            <a:lvl2pPr algn="ctr" rtl="0" fontAlgn="base">
              <a:spcBef>
                <a:spcPct val="0"/>
              </a:spcBef>
              <a:spcAft>
                <a:spcPct val="0"/>
              </a:spcAft>
              <a:defRPr sz="4000" b="1">
                <a:solidFill>
                  <a:srgbClr val="FFFFFF"/>
                </a:solidFill>
                <a:latin typeface="Trebuchet MS" pitchFamily="34" charset="0"/>
              </a:defRPr>
            </a:lvl2pPr>
            <a:lvl3pPr algn="ctr" rtl="0" fontAlgn="base">
              <a:spcBef>
                <a:spcPct val="0"/>
              </a:spcBef>
              <a:spcAft>
                <a:spcPct val="0"/>
              </a:spcAft>
              <a:defRPr sz="4000" b="1">
                <a:solidFill>
                  <a:srgbClr val="FFFFFF"/>
                </a:solidFill>
                <a:latin typeface="Trebuchet MS" pitchFamily="34" charset="0"/>
              </a:defRPr>
            </a:lvl3pPr>
            <a:lvl4pPr algn="ctr" rtl="0" fontAlgn="base">
              <a:spcBef>
                <a:spcPct val="0"/>
              </a:spcBef>
              <a:spcAft>
                <a:spcPct val="0"/>
              </a:spcAft>
              <a:defRPr sz="4000" b="1">
                <a:solidFill>
                  <a:srgbClr val="FFFFFF"/>
                </a:solidFill>
                <a:latin typeface="Trebuchet MS" pitchFamily="34" charset="0"/>
              </a:defRPr>
            </a:lvl4pPr>
            <a:lvl5pPr algn="ctr" rtl="0" fontAlgn="base">
              <a:spcBef>
                <a:spcPct val="0"/>
              </a:spcBef>
              <a:spcAft>
                <a:spcPct val="0"/>
              </a:spcAft>
              <a:defRPr sz="4000" b="1">
                <a:solidFill>
                  <a:srgbClr val="FFFFFF"/>
                </a:solidFill>
                <a:latin typeface="Trebuchet MS" pitchFamily="34" charset="0"/>
              </a:defRPr>
            </a:lvl5pPr>
            <a:lvl6pPr marL="457200" algn="ctr" rtl="0" fontAlgn="base">
              <a:spcBef>
                <a:spcPct val="0"/>
              </a:spcBef>
              <a:spcAft>
                <a:spcPct val="0"/>
              </a:spcAft>
              <a:defRPr sz="4000" b="1">
                <a:solidFill>
                  <a:srgbClr val="FFFFFF"/>
                </a:solidFill>
                <a:latin typeface="Trebuchet MS" pitchFamily="34" charset="0"/>
              </a:defRPr>
            </a:lvl6pPr>
            <a:lvl7pPr marL="914400" algn="ctr" rtl="0" fontAlgn="base">
              <a:spcBef>
                <a:spcPct val="0"/>
              </a:spcBef>
              <a:spcAft>
                <a:spcPct val="0"/>
              </a:spcAft>
              <a:defRPr sz="4000" b="1">
                <a:solidFill>
                  <a:srgbClr val="FFFFFF"/>
                </a:solidFill>
                <a:latin typeface="Trebuchet MS" pitchFamily="34" charset="0"/>
              </a:defRPr>
            </a:lvl7pPr>
            <a:lvl8pPr marL="1371600" algn="ctr" rtl="0" fontAlgn="base">
              <a:spcBef>
                <a:spcPct val="0"/>
              </a:spcBef>
              <a:spcAft>
                <a:spcPct val="0"/>
              </a:spcAft>
              <a:defRPr sz="4000" b="1">
                <a:solidFill>
                  <a:srgbClr val="FFFFFF"/>
                </a:solidFill>
                <a:latin typeface="Trebuchet MS" pitchFamily="34" charset="0"/>
              </a:defRPr>
            </a:lvl8pPr>
            <a:lvl9pPr marL="1828800" algn="ctr" rtl="0" fontAlgn="base">
              <a:spcBef>
                <a:spcPct val="0"/>
              </a:spcBef>
              <a:spcAft>
                <a:spcPct val="0"/>
              </a:spcAft>
              <a:defRPr sz="4000" b="1">
                <a:solidFill>
                  <a:srgbClr val="FFFFFF"/>
                </a:solidFill>
                <a:latin typeface="Trebuchet MS" pitchFamily="34" charset="0"/>
              </a:defRPr>
            </a:lvl9pPr>
          </a:lstStyle>
          <a:p>
            <a:r>
              <a:rPr lang="en-US" altLang="en-US" kern="0" dirty="0" smtClean="0">
                <a:effectLst>
                  <a:outerShdw blurRad="38100" dist="38100" dir="2700000" algn="tl">
                    <a:srgbClr val="000000">
                      <a:alpha val="43137"/>
                    </a:srgbClr>
                  </a:outerShdw>
                </a:effectLst>
              </a:rPr>
              <a:t>NWS Mobile Weather</a:t>
            </a:r>
            <a:endParaRPr lang="en-US" altLang="en-US" kern="0" dirty="0">
              <a:effectLst>
                <a:outerShdw blurRad="38100" dist="38100" dir="2700000" algn="tl">
                  <a:srgbClr val="000000">
                    <a:alpha val="43137"/>
                  </a:srgbClr>
                </a:outerShdw>
              </a:effectLst>
            </a:endParaRPr>
          </a:p>
        </p:txBody>
      </p:sp>
      <p:sp>
        <p:nvSpPr>
          <p:cNvPr id="3" name="Rectangle 3"/>
          <p:cNvSpPr txBox="1">
            <a:spLocks noChangeArrowheads="1"/>
          </p:cNvSpPr>
          <p:nvPr/>
        </p:nvSpPr>
        <p:spPr bwMode="auto">
          <a:xfrm>
            <a:off x="685800" y="838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lvl1pPr marL="0" indent="0" algn="ctr" rtl="0" fontAlgn="base">
              <a:spcBef>
                <a:spcPct val="20000"/>
              </a:spcBef>
              <a:spcAft>
                <a:spcPct val="0"/>
              </a:spcAft>
              <a:buFontTx/>
              <a:buNone/>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pPr>
              <a:lnSpc>
                <a:spcPct val="90000"/>
              </a:lnSpc>
            </a:pPr>
            <a:r>
              <a:rPr lang="en-US" altLang="en-US" sz="2400" u="sng" kern="0" dirty="0">
                <a:solidFill>
                  <a:srgbClr val="FFFF00"/>
                </a:solidFill>
                <a:effectLst>
                  <a:outerShdw blurRad="38100" dist="38100" dir="2700000" algn="tl">
                    <a:srgbClr val="000000">
                      <a:alpha val="43137"/>
                    </a:srgbClr>
                  </a:outerShdw>
                </a:effectLst>
              </a:rPr>
              <a:t>http</a:t>
            </a:r>
            <a:r>
              <a:rPr lang="en-US" altLang="en-US" sz="2400" u="sng" kern="0" dirty="0" smtClean="0">
                <a:solidFill>
                  <a:srgbClr val="FFFF00"/>
                </a:solidFill>
                <a:effectLst>
                  <a:outerShdw blurRad="38100" dist="38100" dir="2700000" algn="tl">
                    <a:srgbClr val="000000">
                      <a:alpha val="43137"/>
                    </a:srgbClr>
                  </a:outerShdw>
                </a:effectLst>
              </a:rPr>
              <a:t>://mobile.weather.gov/</a:t>
            </a:r>
            <a:endParaRPr lang="en-US" altLang="en-US" sz="2400" kern="0" dirty="0">
              <a:solidFill>
                <a:srgbClr val="FFFF00"/>
              </a:solidFill>
              <a:effectLst>
                <a:outerShdw blurRad="38100" dist="38100" dir="2700000" algn="tl">
                  <a:srgbClr val="000000">
                    <a:alpha val="43137"/>
                  </a:srgbClr>
                </a:outerShdw>
              </a:effectLst>
            </a:endParaRPr>
          </a:p>
        </p:txBody>
      </p:sp>
      <p:pic>
        <p:nvPicPr>
          <p:cNvPr id="5" name="Picture 5"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4294967295"/>
          </p:nvPr>
        </p:nvSpPr>
        <p:spPr>
          <a:xfrm>
            <a:off x="8686800" y="6058834"/>
            <a:ext cx="457200" cy="457200"/>
          </a:xfrm>
          <a:prstGeom prst="rect">
            <a:avLst/>
          </a:prstGeom>
        </p:spPr>
        <p:txBody>
          <a:bodyPr anchor="b" anchorCtr="0"/>
          <a:lstStyle/>
          <a:p>
            <a:pPr algn="r"/>
            <a:fld id="{6FDE8F37-ED1E-43B7-BB67-D1890540E354}" type="slidenum">
              <a:rPr lang="en-US" altLang="en-US" sz="1200">
                <a:effectLst>
                  <a:outerShdw blurRad="38100" dist="38100" dir="2700000" algn="tl">
                    <a:srgbClr val="000000">
                      <a:alpha val="43137"/>
                    </a:srgbClr>
                  </a:outerShdw>
                </a:effectLst>
              </a:rPr>
              <a:pPr algn="r"/>
              <a:t>29</a:t>
            </a:fld>
            <a:endParaRPr lang="en-US" altLang="en-US" sz="1200" dirty="0">
              <a:effectLst>
                <a:outerShdw blurRad="38100" dist="38100" dir="2700000" algn="tl">
                  <a:srgbClr val="000000">
                    <a:alpha val="43137"/>
                  </a:srgbClr>
                </a:outerShdw>
              </a:effectLst>
            </a:endParaRPr>
          </a:p>
        </p:txBody>
      </p:sp>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60960" y="1600200"/>
            <a:ext cx="4494632" cy="4000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9172" y="1600200"/>
            <a:ext cx="4162428" cy="4000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sp>
        <p:nvSpPr>
          <p:cNvPr id="11" name="TextBox 10"/>
          <p:cNvSpPr txBox="1"/>
          <p:nvPr/>
        </p:nvSpPr>
        <p:spPr>
          <a:xfrm>
            <a:off x="-42016" y="6321623"/>
            <a:ext cx="261610" cy="307777"/>
          </a:xfrm>
          <a:prstGeom prst="rect">
            <a:avLst/>
          </a:prstGeom>
          <a:noFill/>
        </p:spPr>
        <p:txBody>
          <a:bodyPr wrap="none" rtlCol="0">
            <a:spAutoFit/>
          </a:bodyPr>
          <a:lstStyle/>
          <a:p>
            <a:r>
              <a:rPr lang="en-US" sz="1400" b="1" dirty="0" smtClean="0">
                <a:solidFill>
                  <a:srgbClr val="FFFF00"/>
                </a:solidFill>
                <a:hlinkClick r:id="rId7"/>
              </a:rPr>
              <a:t>*</a:t>
            </a:r>
            <a:endParaRPr lang="en-US" sz="1400" b="1" dirty="0">
              <a:solidFill>
                <a:srgbClr val="FFFF00"/>
              </a:solidFill>
            </a:endParaRPr>
          </a:p>
        </p:txBody>
      </p:sp>
    </p:spTree>
    <p:extLst>
      <p:ext uri="{BB962C8B-B14F-4D97-AF65-F5344CB8AC3E}">
        <p14:creationId xmlns:p14="http://schemas.microsoft.com/office/powerpoint/2010/main" val="31323180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9219"/>
                                        </p:tgtEl>
                                        <p:attrNameLst>
                                          <p:attrName>style.visibility</p:attrName>
                                        </p:attrNameLst>
                                      </p:cBhvr>
                                      <p:to>
                                        <p:strVal val="visible"/>
                                      </p:to>
                                    </p:set>
                                    <p:animEffect transition="in" filter="fade">
                                      <p:cBhvr>
                                        <p:cTn id="10" dur="500"/>
                                        <p:tgtEl>
                                          <p:spTgt spid="9219"/>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0243"/>
                                        </p:tgtEl>
                                        <p:attrNameLst>
                                          <p:attrName>style.visibility</p:attrName>
                                        </p:attrNameLst>
                                      </p:cBhvr>
                                      <p:to>
                                        <p:strVal val="visible"/>
                                      </p:to>
                                    </p:set>
                                    <p:animEffect transition="in" filter="fade">
                                      <p:cBhvr>
                                        <p:cTn id="14" dur="500"/>
                                        <p:tgtEl>
                                          <p:spTgt spid="1024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p:cNvSpPr>
            <a:spLocks noGrp="1"/>
          </p:cNvSpPr>
          <p:nvPr>
            <p:ph type="sldNum" sz="quarter" idx="12"/>
          </p:nvPr>
        </p:nvSpPr>
        <p:spPr/>
        <p:txBody>
          <a:bodyPr/>
          <a:lstStyle/>
          <a:p>
            <a:fld id="{E949814E-FDC0-44A5-A775-56628F6AAD28}" type="slidenum">
              <a:rPr lang="en-US" altLang="en-US"/>
              <a:pPr/>
              <a:t>3</a:t>
            </a:fld>
            <a:endParaRPr lang="en-US" altLang="en-US" dirty="0"/>
          </a:p>
        </p:txBody>
      </p:sp>
      <p:sp>
        <p:nvSpPr>
          <p:cNvPr id="7170" name="Rectangle 2"/>
          <p:cNvSpPr>
            <a:spLocks noGrp="1" noChangeArrowheads="1"/>
          </p:cNvSpPr>
          <p:nvPr>
            <p:ph type="title"/>
          </p:nvPr>
        </p:nvSpPr>
        <p:spPr>
          <a:xfrm>
            <a:off x="1524000" y="76200"/>
            <a:ext cx="6096000" cy="838200"/>
          </a:xfrm>
          <a:noFill/>
          <a:ln/>
        </p:spPr>
        <p:txBody>
          <a:bodyPr/>
          <a:lstStyle/>
          <a:p>
            <a:r>
              <a:rPr lang="en-US" altLang="en-US" b="0" dirty="0">
                <a:effectLst>
                  <a:outerShdw blurRad="38100" dist="38100" dir="2700000" algn="tl">
                    <a:srgbClr val="000000">
                      <a:alpha val="43137"/>
                    </a:srgbClr>
                  </a:outerShdw>
                </a:effectLst>
              </a:rPr>
              <a:t>Combined </a:t>
            </a:r>
            <a:r>
              <a:rPr lang="en-US" altLang="en-US" b="0" dirty="0" smtClean="0">
                <a:effectLst>
                  <a:outerShdw blurRad="38100" dist="38100" dir="2700000" algn="tl">
                    <a:srgbClr val="000000">
                      <a:alpha val="43137"/>
                    </a:srgbClr>
                  </a:outerShdw>
                </a:effectLst>
              </a:rPr>
              <a:t>Effects</a:t>
            </a:r>
            <a:endParaRPr lang="en-US" altLang="en-US" b="0" dirty="0">
              <a:effectLst>
                <a:outerShdw blurRad="38100" dist="38100" dir="2700000" algn="tl">
                  <a:srgbClr val="000000">
                    <a:alpha val="43137"/>
                  </a:srgbClr>
                </a:outerShdw>
              </a:effectLst>
            </a:endParaRPr>
          </a:p>
        </p:txBody>
      </p:sp>
      <p:sp>
        <p:nvSpPr>
          <p:cNvPr id="7184" name="Line 16"/>
          <p:cNvSpPr>
            <a:spLocks noChangeShapeType="1"/>
          </p:cNvSpPr>
          <p:nvPr/>
        </p:nvSpPr>
        <p:spPr bwMode="auto">
          <a:xfrm>
            <a:off x="5105400" y="990600"/>
            <a:ext cx="0" cy="1092200"/>
          </a:xfrm>
          <a:prstGeom prst="line">
            <a:avLst/>
          </a:prstGeom>
          <a:noFill/>
          <a:ln w="1270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sp>
        <p:nvSpPr>
          <p:cNvPr id="7185" name="Line 17"/>
          <p:cNvSpPr>
            <a:spLocks noChangeShapeType="1"/>
          </p:cNvSpPr>
          <p:nvPr/>
        </p:nvSpPr>
        <p:spPr bwMode="auto">
          <a:xfrm>
            <a:off x="3505200" y="762000"/>
            <a:ext cx="0" cy="1092200"/>
          </a:xfrm>
          <a:prstGeom prst="line">
            <a:avLst/>
          </a:prstGeom>
          <a:noFill/>
          <a:ln w="1270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sp>
        <p:nvSpPr>
          <p:cNvPr id="7186" name="Line 18"/>
          <p:cNvSpPr>
            <a:spLocks noChangeShapeType="1"/>
          </p:cNvSpPr>
          <p:nvPr/>
        </p:nvSpPr>
        <p:spPr bwMode="auto">
          <a:xfrm>
            <a:off x="2590800" y="990600"/>
            <a:ext cx="0" cy="1092200"/>
          </a:xfrm>
          <a:prstGeom prst="line">
            <a:avLst/>
          </a:prstGeom>
          <a:noFill/>
          <a:ln w="1270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sp>
        <p:nvSpPr>
          <p:cNvPr id="7187" name="Line 19"/>
          <p:cNvSpPr>
            <a:spLocks noChangeShapeType="1"/>
          </p:cNvSpPr>
          <p:nvPr/>
        </p:nvSpPr>
        <p:spPr bwMode="auto">
          <a:xfrm>
            <a:off x="5867400" y="1143000"/>
            <a:ext cx="0" cy="1092200"/>
          </a:xfrm>
          <a:prstGeom prst="line">
            <a:avLst/>
          </a:prstGeom>
          <a:noFill/>
          <a:ln w="1270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pic>
        <p:nvPicPr>
          <p:cNvPr id="7189" name="Picture 21" descr="PLNTON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2057400"/>
            <a:ext cx="4976813" cy="2968625"/>
          </a:xfrm>
          <a:prstGeom prst="rect">
            <a:avLst/>
          </a:prstGeom>
          <a:noFill/>
          <a:extLst>
            <a:ext uri="{909E8E84-426E-40DD-AFC4-6F175D3DCCD1}">
              <a14:hiddenFill xmlns:a14="http://schemas.microsoft.com/office/drawing/2010/main">
                <a:solidFill>
                  <a:srgbClr val="FFFFFF"/>
                </a:solidFill>
              </a14:hiddenFill>
            </a:ext>
          </a:extLst>
        </p:spPr>
      </p:pic>
      <p:sp>
        <p:nvSpPr>
          <p:cNvPr id="7190" name="Rectangle 22"/>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7191" name="Picture 23" descr="nw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7192" name="Picture 24" descr="noaa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9068" y="5184093"/>
            <a:ext cx="8806657" cy="1200329"/>
          </a:xfrm>
          <a:prstGeom prst="rect">
            <a:avLst/>
          </a:prstGeom>
        </p:spPr>
        <p:txBody>
          <a:bodyPr wrap="square">
            <a:spAutoFit/>
          </a:bodyPr>
          <a:lstStyle/>
          <a:p>
            <a:r>
              <a:rPr lang="en-US" u="sng" dirty="0">
                <a:solidFill>
                  <a:srgbClr val="FFFFFF"/>
                </a:solidFill>
                <a:effectLst>
                  <a:outerShdw blurRad="38100" dist="38100" dir="2700000" algn="tl">
                    <a:srgbClr val="000000">
                      <a:alpha val="43137"/>
                    </a:srgbClr>
                  </a:outerShdw>
                </a:effectLst>
              </a:rPr>
              <a:t>Pilot Action Recommendation</a:t>
            </a:r>
            <a:r>
              <a:rPr lang="en-US" dirty="0" smtClean="0">
                <a:solidFill>
                  <a:srgbClr val="FFFFFF"/>
                </a:solidFill>
                <a:effectLst>
                  <a:outerShdw blurRad="38100" dist="38100" dir="2700000" algn="tl">
                    <a:srgbClr val="000000">
                      <a:alpha val="43137"/>
                    </a:srgbClr>
                  </a:outerShdw>
                </a:effectLst>
              </a:rPr>
              <a:t>:  </a:t>
            </a:r>
            <a:r>
              <a:rPr lang="en-US" dirty="0">
                <a:solidFill>
                  <a:srgbClr val="FFFFFF"/>
                </a:solidFill>
                <a:effectLst>
                  <a:outerShdw blurRad="38100" dist="38100" dir="2700000" algn="tl">
                    <a:srgbClr val="000000">
                      <a:alpha val="43137"/>
                    </a:srgbClr>
                  </a:outerShdw>
                </a:effectLst>
              </a:rPr>
              <a:t>Watch your outside air temperature and try to </a:t>
            </a:r>
            <a:r>
              <a:rPr lang="en-US" dirty="0" smtClean="0">
                <a:solidFill>
                  <a:srgbClr val="FFFFFF"/>
                </a:solidFill>
                <a:effectLst>
                  <a:outerShdw blurRad="38100" dist="38100" dir="2700000" algn="tl">
                    <a:srgbClr val="000000">
                      <a:alpha val="43137"/>
                    </a:srgbClr>
                  </a:outerShdw>
                </a:effectLst>
              </a:rPr>
              <a:t>stay </a:t>
            </a:r>
            <a:r>
              <a:rPr lang="en-US" dirty="0">
                <a:solidFill>
                  <a:srgbClr val="FFFFFF"/>
                </a:solidFill>
                <a:effectLst>
                  <a:outerShdw blurRad="38100" dist="38100" dir="2700000" algn="tl">
                    <a:srgbClr val="000000">
                      <a:alpha val="43137"/>
                    </a:srgbClr>
                  </a:outerShdw>
                </a:effectLst>
              </a:rPr>
              <a:t>out of visible moisture (precipitation or clouds) anytime the </a:t>
            </a:r>
            <a:r>
              <a:rPr lang="en-US" dirty="0" smtClean="0">
                <a:solidFill>
                  <a:srgbClr val="FFFFFF"/>
                </a:solidFill>
                <a:effectLst>
                  <a:outerShdw blurRad="38100" dist="38100" dir="2700000" algn="tl">
                    <a:srgbClr val="000000">
                      <a:alpha val="43137"/>
                    </a:srgbClr>
                  </a:outerShdw>
                </a:effectLst>
              </a:rPr>
              <a:t>temperature is </a:t>
            </a:r>
            <a:r>
              <a:rPr lang="en-US" dirty="0">
                <a:solidFill>
                  <a:srgbClr val="FFFFFF"/>
                </a:solidFill>
                <a:effectLst>
                  <a:outerShdw blurRad="38100" dist="38100" dir="2700000" algn="tl">
                    <a:srgbClr val="000000">
                      <a:alpha val="43137"/>
                    </a:srgbClr>
                  </a:outerShdw>
                </a:effectLst>
              </a:rPr>
              <a:t>below 0°C. </a:t>
            </a:r>
            <a:r>
              <a:rPr lang="en-US" dirty="0" smtClean="0">
                <a:solidFill>
                  <a:srgbClr val="FFFFFF"/>
                </a:solidFill>
                <a:effectLst>
                  <a:outerShdw blurRad="38100" dist="38100" dir="2700000" algn="tl">
                    <a:srgbClr val="000000">
                      <a:alpha val="43137"/>
                    </a:srgbClr>
                  </a:outerShdw>
                </a:effectLst>
              </a:rPr>
              <a:t> In </a:t>
            </a:r>
            <a:r>
              <a:rPr lang="en-US" dirty="0">
                <a:solidFill>
                  <a:srgbClr val="FFFFFF"/>
                </a:solidFill>
                <a:effectLst>
                  <a:outerShdw blurRad="38100" dist="38100" dir="2700000" algn="tl">
                    <a:srgbClr val="000000">
                      <a:alpha val="43137"/>
                    </a:srgbClr>
                  </a:outerShdw>
                </a:effectLst>
              </a:rPr>
              <a:t>some instances the moisture can almost be invisible. </a:t>
            </a:r>
            <a:r>
              <a:rPr lang="en-US" dirty="0" smtClean="0">
                <a:solidFill>
                  <a:srgbClr val="FFFFFF"/>
                </a:solidFill>
                <a:effectLst>
                  <a:outerShdw blurRad="38100" dist="38100" dir="2700000" algn="tl">
                    <a:srgbClr val="000000">
                      <a:alpha val="43137"/>
                    </a:srgbClr>
                  </a:outerShdw>
                </a:effectLst>
              </a:rPr>
              <a:t> </a:t>
            </a:r>
            <a:r>
              <a:rPr lang="en-US" i="1" dirty="0" smtClean="0">
                <a:solidFill>
                  <a:srgbClr val="FFFFFF"/>
                </a:solidFill>
                <a:effectLst>
                  <a:outerShdw blurRad="38100" dist="38100" dir="2700000" algn="tl">
                    <a:srgbClr val="000000">
                      <a:alpha val="43137"/>
                    </a:srgbClr>
                  </a:outerShdw>
                </a:effectLst>
              </a:rPr>
              <a:t>Remember…on </a:t>
            </a:r>
            <a:r>
              <a:rPr lang="en-US" i="1" dirty="0">
                <a:solidFill>
                  <a:srgbClr val="FFFFFF"/>
                </a:solidFill>
                <a:effectLst>
                  <a:outerShdw blurRad="38100" dist="38100" dir="2700000" algn="tl">
                    <a:srgbClr val="000000">
                      <a:alpha val="43137"/>
                    </a:srgbClr>
                  </a:outerShdw>
                </a:effectLst>
              </a:rPr>
              <a:t>a standard day you lose about 2°C per </a:t>
            </a:r>
            <a:r>
              <a:rPr lang="en-US" i="1" dirty="0" smtClean="0">
                <a:solidFill>
                  <a:srgbClr val="FFFFFF"/>
                </a:solidFill>
                <a:effectLst>
                  <a:outerShdw blurRad="38100" dist="38100" dir="2700000" algn="tl">
                    <a:srgbClr val="000000">
                      <a:alpha val="43137"/>
                    </a:srgbClr>
                  </a:outerShdw>
                </a:effectLst>
              </a:rPr>
              <a:t>thousand feet.</a:t>
            </a:r>
            <a:endParaRPr lang="en-US" i="1"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39532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187"/>
                                        </p:tgtEl>
                                        <p:attrNameLst>
                                          <p:attrName>style.visibility</p:attrName>
                                        </p:attrNameLst>
                                      </p:cBhvr>
                                      <p:to>
                                        <p:strVal val="visible"/>
                                      </p:to>
                                    </p:set>
                                    <p:animEffect transition="in" filter="wipe(up)">
                                      <p:cBhvr>
                                        <p:cTn id="7" dur="500"/>
                                        <p:tgtEl>
                                          <p:spTgt spid="7187"/>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184"/>
                                        </p:tgtEl>
                                        <p:attrNameLst>
                                          <p:attrName>style.visibility</p:attrName>
                                        </p:attrNameLst>
                                      </p:cBhvr>
                                      <p:to>
                                        <p:strVal val="visible"/>
                                      </p:to>
                                    </p:set>
                                    <p:animEffect transition="in" filter="wipe(up)">
                                      <p:cBhvr>
                                        <p:cTn id="11" dur="500"/>
                                        <p:tgtEl>
                                          <p:spTgt spid="7184"/>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185"/>
                                        </p:tgtEl>
                                        <p:attrNameLst>
                                          <p:attrName>style.visibility</p:attrName>
                                        </p:attrNameLst>
                                      </p:cBhvr>
                                      <p:to>
                                        <p:strVal val="visible"/>
                                      </p:to>
                                    </p:set>
                                    <p:animEffect transition="in" filter="wipe(up)">
                                      <p:cBhvr>
                                        <p:cTn id="15" dur="500"/>
                                        <p:tgtEl>
                                          <p:spTgt spid="7185"/>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7186"/>
                                        </p:tgtEl>
                                        <p:attrNameLst>
                                          <p:attrName>style.visibility</p:attrName>
                                        </p:attrNameLst>
                                      </p:cBhvr>
                                      <p:to>
                                        <p:strVal val="visible"/>
                                      </p:to>
                                    </p:set>
                                    <p:animEffect transition="in" filter="wipe(up)">
                                      <p:cBhvr>
                                        <p:cTn id="19" dur="500"/>
                                        <p:tgtEl>
                                          <p:spTgt spid="718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18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0" presetClass="path" presetSubtype="0" accel="50000" decel="50000" fill="hold" nodeType="clickEffect">
                                  <p:stCondLst>
                                    <p:cond delay="0"/>
                                  </p:stCondLst>
                                  <p:childTnLst>
                                    <p:animMotion origin="layout" path="M -1.94444E-6 3.20148E-6 L -0.54705 0.48323 " pathEditMode="relative" rAng="0" ptsTypes="AA">
                                      <p:cBhvr>
                                        <p:cTn id="24" dur="1000" fill="hold"/>
                                        <p:tgtEl>
                                          <p:spTgt spid="7189"/>
                                        </p:tgtEl>
                                        <p:attrNameLst>
                                          <p:attrName>ppt_x</p:attrName>
                                          <p:attrName>ppt_y</p:attrName>
                                        </p:attrNameLst>
                                      </p:cBhvr>
                                      <p:rCtr x="-27361" y="24150"/>
                                    </p:animMotion>
                                  </p:childTnLst>
                                  <p:subTnLst>
                                    <p:set>
                                      <p:cBhvr override="childStyle">
                                        <p:cTn dur="1" fill="hold" display="0" masterRel="sameClick" afterEffect="1">
                                          <p:stCondLst>
                                            <p:cond evt="end" delay="0">
                                              <p:tn val="23"/>
                                            </p:cond>
                                          </p:stCondLst>
                                        </p:cTn>
                                        <p:tgtEl>
                                          <p:spTgt spid="7189"/>
                                        </p:tgtEl>
                                        <p:attrNameLst>
                                          <p:attrName>style.visibility</p:attrName>
                                        </p:attrNameLst>
                                      </p:cBhvr>
                                      <p:to>
                                        <p:strVal val="hidden"/>
                                      </p:to>
                                    </p:set>
                                    <p:audio>
                                      <p:cMediaNode>
                                        <p:cTn display="0" masterRel="sameClick">
                                          <p:stCondLst>
                                            <p:cond evt="begin" delay="0">
                                              <p:tn val="23"/>
                                            </p:cond>
                                          </p:stCondLst>
                                          <p:endCondLst>
                                            <p:cond evt="onStopAudio" delay="0">
                                              <p:tgtEl>
                                                <p:sldTgt/>
                                              </p:tgtEl>
                                            </p:cond>
                                          </p:endCondLst>
                                        </p:cTn>
                                        <p:tgtEl>
                                          <p:sndTgt r:embed="rId2" name="Crash.wav"/>
                                        </p:tgtEl>
                                      </p:cMediaNode>
                                    </p:audio>
                                  </p:subTnLst>
                                </p:cTn>
                              </p:par>
                            </p:childTnLst>
                          </p:cTn>
                        </p:par>
                      </p:childTnLst>
                    </p:cTn>
                  </p:par>
                </p:childTnLst>
              </p:cTn>
              <p:nextCondLst>
                <p:cond evt="onClick" delay="0">
                  <p:tgtEl>
                    <p:spTgt spid="7189"/>
                  </p:tgtEl>
                </p:cond>
              </p:nextCondLst>
            </p:seq>
          </p:childTnLst>
        </p:cTn>
      </p:par>
    </p:tnLst>
    <p:bldLst>
      <p:bldP spid="7184" grpId="0" animBg="1"/>
      <p:bldP spid="7185" grpId="0" animBg="1"/>
      <p:bldP spid="7186" grpId="0" animBg="1"/>
      <p:bldP spid="7187"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ctr" rtl="0" fontAlgn="base">
              <a:spcBef>
                <a:spcPct val="0"/>
              </a:spcBef>
              <a:spcAft>
                <a:spcPct val="0"/>
              </a:spcAft>
              <a:defRPr sz="4000" b="1">
                <a:solidFill>
                  <a:srgbClr val="FFFFFF"/>
                </a:solidFill>
                <a:latin typeface="+mj-lt"/>
                <a:ea typeface="+mj-ea"/>
                <a:cs typeface="+mj-cs"/>
              </a:defRPr>
            </a:lvl1pPr>
            <a:lvl2pPr algn="ctr" rtl="0" fontAlgn="base">
              <a:spcBef>
                <a:spcPct val="0"/>
              </a:spcBef>
              <a:spcAft>
                <a:spcPct val="0"/>
              </a:spcAft>
              <a:defRPr sz="4000" b="1">
                <a:solidFill>
                  <a:srgbClr val="FFFFFF"/>
                </a:solidFill>
                <a:latin typeface="Trebuchet MS" pitchFamily="34" charset="0"/>
              </a:defRPr>
            </a:lvl2pPr>
            <a:lvl3pPr algn="ctr" rtl="0" fontAlgn="base">
              <a:spcBef>
                <a:spcPct val="0"/>
              </a:spcBef>
              <a:spcAft>
                <a:spcPct val="0"/>
              </a:spcAft>
              <a:defRPr sz="4000" b="1">
                <a:solidFill>
                  <a:srgbClr val="FFFFFF"/>
                </a:solidFill>
                <a:latin typeface="Trebuchet MS" pitchFamily="34" charset="0"/>
              </a:defRPr>
            </a:lvl3pPr>
            <a:lvl4pPr algn="ctr" rtl="0" fontAlgn="base">
              <a:spcBef>
                <a:spcPct val="0"/>
              </a:spcBef>
              <a:spcAft>
                <a:spcPct val="0"/>
              </a:spcAft>
              <a:defRPr sz="4000" b="1">
                <a:solidFill>
                  <a:srgbClr val="FFFFFF"/>
                </a:solidFill>
                <a:latin typeface="Trebuchet MS" pitchFamily="34" charset="0"/>
              </a:defRPr>
            </a:lvl4pPr>
            <a:lvl5pPr algn="ctr" rtl="0" fontAlgn="base">
              <a:spcBef>
                <a:spcPct val="0"/>
              </a:spcBef>
              <a:spcAft>
                <a:spcPct val="0"/>
              </a:spcAft>
              <a:defRPr sz="4000" b="1">
                <a:solidFill>
                  <a:srgbClr val="FFFFFF"/>
                </a:solidFill>
                <a:latin typeface="Trebuchet MS" pitchFamily="34" charset="0"/>
              </a:defRPr>
            </a:lvl5pPr>
            <a:lvl6pPr marL="457200" algn="ctr" rtl="0" fontAlgn="base">
              <a:spcBef>
                <a:spcPct val="0"/>
              </a:spcBef>
              <a:spcAft>
                <a:spcPct val="0"/>
              </a:spcAft>
              <a:defRPr sz="4000" b="1">
                <a:solidFill>
                  <a:srgbClr val="FFFFFF"/>
                </a:solidFill>
                <a:latin typeface="Trebuchet MS" pitchFamily="34" charset="0"/>
              </a:defRPr>
            </a:lvl6pPr>
            <a:lvl7pPr marL="914400" algn="ctr" rtl="0" fontAlgn="base">
              <a:spcBef>
                <a:spcPct val="0"/>
              </a:spcBef>
              <a:spcAft>
                <a:spcPct val="0"/>
              </a:spcAft>
              <a:defRPr sz="4000" b="1">
                <a:solidFill>
                  <a:srgbClr val="FFFFFF"/>
                </a:solidFill>
                <a:latin typeface="Trebuchet MS" pitchFamily="34" charset="0"/>
              </a:defRPr>
            </a:lvl7pPr>
            <a:lvl8pPr marL="1371600" algn="ctr" rtl="0" fontAlgn="base">
              <a:spcBef>
                <a:spcPct val="0"/>
              </a:spcBef>
              <a:spcAft>
                <a:spcPct val="0"/>
              </a:spcAft>
              <a:defRPr sz="4000" b="1">
                <a:solidFill>
                  <a:srgbClr val="FFFFFF"/>
                </a:solidFill>
                <a:latin typeface="Trebuchet MS" pitchFamily="34" charset="0"/>
              </a:defRPr>
            </a:lvl8pPr>
            <a:lvl9pPr marL="1828800" algn="ctr" rtl="0" fontAlgn="base">
              <a:spcBef>
                <a:spcPct val="0"/>
              </a:spcBef>
              <a:spcAft>
                <a:spcPct val="0"/>
              </a:spcAft>
              <a:defRPr sz="4000" b="1">
                <a:solidFill>
                  <a:srgbClr val="FFFFFF"/>
                </a:solidFill>
                <a:latin typeface="Trebuchet MS" pitchFamily="34" charset="0"/>
              </a:defRPr>
            </a:lvl9pPr>
          </a:lstStyle>
          <a:p>
            <a:r>
              <a:rPr lang="en-US" altLang="en-US" kern="0" dirty="0" smtClean="0">
                <a:effectLst>
                  <a:outerShdw blurRad="38100" dist="38100" dir="2700000" algn="tl">
                    <a:srgbClr val="000000">
                      <a:alpha val="43137"/>
                    </a:srgbClr>
                  </a:outerShdw>
                </a:effectLst>
              </a:rPr>
              <a:t>NWS RAP/RUC Analyses/Forecasts</a:t>
            </a:r>
            <a:endParaRPr lang="en-US" altLang="en-US" kern="0" dirty="0">
              <a:effectLst>
                <a:outerShdw blurRad="38100" dist="38100" dir="2700000" algn="tl">
                  <a:srgbClr val="000000">
                    <a:alpha val="43137"/>
                  </a:srgbClr>
                </a:outerShdw>
              </a:effectLst>
            </a:endParaRPr>
          </a:p>
        </p:txBody>
      </p:sp>
      <p:sp>
        <p:nvSpPr>
          <p:cNvPr id="3" name="Rectangle 3"/>
          <p:cNvSpPr txBox="1">
            <a:spLocks noChangeArrowheads="1"/>
          </p:cNvSpPr>
          <p:nvPr/>
        </p:nvSpPr>
        <p:spPr bwMode="auto">
          <a:xfrm>
            <a:off x="685800" y="838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lvl1pPr marL="0" indent="0" algn="ctr" rtl="0" fontAlgn="base">
              <a:spcBef>
                <a:spcPct val="20000"/>
              </a:spcBef>
              <a:spcAft>
                <a:spcPct val="0"/>
              </a:spcAft>
              <a:buFontTx/>
              <a:buNone/>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pPr>
              <a:lnSpc>
                <a:spcPct val="90000"/>
              </a:lnSpc>
            </a:pPr>
            <a:r>
              <a:rPr lang="en-US" altLang="en-US" sz="2400" u="sng" kern="0" dirty="0">
                <a:solidFill>
                  <a:srgbClr val="FFFF00"/>
                </a:solidFill>
                <a:effectLst>
                  <a:outerShdw blurRad="38100" dist="38100" dir="2700000" algn="tl">
                    <a:srgbClr val="000000">
                      <a:alpha val="43137"/>
                    </a:srgbClr>
                  </a:outerShdw>
                </a:effectLst>
              </a:rPr>
              <a:t>http</a:t>
            </a:r>
            <a:r>
              <a:rPr lang="en-US" altLang="en-US" sz="2400" u="sng" kern="0" dirty="0" smtClean="0">
                <a:solidFill>
                  <a:srgbClr val="FFFF00"/>
                </a:solidFill>
                <a:effectLst>
                  <a:outerShdw blurRad="38100" dist="38100" dir="2700000" algn="tl">
                    <a:srgbClr val="000000">
                      <a:alpha val="43137"/>
                    </a:srgbClr>
                  </a:outerShdw>
                </a:effectLst>
              </a:rPr>
              <a:t>://ruc.noaa.gov/soundings/</a:t>
            </a:r>
            <a:endParaRPr lang="en-US" altLang="en-US" sz="2400" kern="0" dirty="0">
              <a:solidFill>
                <a:srgbClr val="FFFF00"/>
              </a:solidFill>
              <a:effectLst>
                <a:outerShdw blurRad="38100" dist="38100" dir="2700000" algn="tl">
                  <a:srgbClr val="000000">
                    <a:alpha val="43137"/>
                  </a:srgbClr>
                </a:outerShdw>
              </a:effectLst>
            </a:endParaRPr>
          </a:p>
        </p:txBody>
      </p:sp>
      <p:pic>
        <p:nvPicPr>
          <p:cNvPr id="5" name="Picture 5"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4294967295"/>
          </p:nvPr>
        </p:nvSpPr>
        <p:spPr>
          <a:xfrm>
            <a:off x="8686800" y="6058834"/>
            <a:ext cx="457200" cy="457200"/>
          </a:xfrm>
          <a:prstGeom prst="rect">
            <a:avLst/>
          </a:prstGeom>
        </p:spPr>
        <p:txBody>
          <a:bodyPr anchor="b" anchorCtr="0"/>
          <a:lstStyle/>
          <a:p>
            <a:pPr algn="r"/>
            <a:fld id="{6FDE8F37-ED1E-43B7-BB67-D1890540E354}" type="slidenum">
              <a:rPr lang="en-US" altLang="en-US" sz="1200">
                <a:effectLst>
                  <a:outerShdw blurRad="38100" dist="38100" dir="2700000" algn="tl">
                    <a:srgbClr val="000000">
                      <a:alpha val="43137"/>
                    </a:srgbClr>
                  </a:outerShdw>
                </a:effectLst>
              </a:rPr>
              <a:pPr algn="r"/>
              <a:t>30</a:t>
            </a:fld>
            <a:endParaRPr lang="en-US" altLang="en-US" sz="1200" dirty="0">
              <a:effectLst>
                <a:outerShdw blurRad="38100" dist="38100" dir="2700000" algn="tl">
                  <a:srgbClr val="000000">
                    <a:alpha val="43137"/>
                  </a:srgbClr>
                </a:outerShdw>
              </a:effectLst>
            </a:endParaRPr>
          </a:p>
        </p:txBody>
      </p:sp>
      <p:sp>
        <p:nvSpPr>
          <p:cNvPr id="10"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070" y="1570290"/>
            <a:ext cx="4293662" cy="431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6026" y="1556320"/>
            <a:ext cx="4279699" cy="4330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bwMode="auto">
          <a:xfrm>
            <a:off x="6536108" y="4204530"/>
            <a:ext cx="304800" cy="168423"/>
          </a:xfrm>
          <a:prstGeom prst="ellipse">
            <a:avLst/>
          </a:prstGeom>
          <a:noFill/>
          <a:ln w="22225" cap="flat" cmpd="sng" algn="ctr">
            <a:solidFill>
              <a:schemeClr val="accent2"/>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TextBox 7"/>
          <p:cNvSpPr txBox="1"/>
          <p:nvPr/>
        </p:nvSpPr>
        <p:spPr>
          <a:xfrm>
            <a:off x="6781800" y="5148590"/>
            <a:ext cx="2091577" cy="600164"/>
          </a:xfrm>
          <a:prstGeom prst="rect">
            <a:avLst/>
          </a:prstGeom>
          <a:noFill/>
        </p:spPr>
        <p:txBody>
          <a:bodyPr wrap="square" rtlCol="0">
            <a:spAutoFit/>
          </a:bodyPr>
          <a:lstStyle/>
          <a:p>
            <a:r>
              <a:rPr lang="en-US" sz="1100" b="1" dirty="0" smtClean="0">
                <a:solidFill>
                  <a:schemeClr val="accent2"/>
                </a:solidFill>
                <a:effectLst>
                  <a:outerShdw blurRad="38100" dist="25400" dir="2700000" algn="tl">
                    <a:srgbClr val="000000">
                      <a:alpha val="43137"/>
                    </a:srgbClr>
                  </a:outerShdw>
                </a:effectLst>
              </a:rPr>
              <a:t>Fog/Clouds Likely</a:t>
            </a:r>
          </a:p>
          <a:p>
            <a:r>
              <a:rPr lang="en-US" sz="1100" b="1" dirty="0" smtClean="0">
                <a:solidFill>
                  <a:schemeClr val="accent2"/>
                </a:solidFill>
                <a:effectLst>
                  <a:outerShdw blurRad="38100" dist="25400" dir="2700000" algn="tl">
                    <a:srgbClr val="000000">
                      <a:alpha val="43137"/>
                    </a:srgbClr>
                  </a:outerShdw>
                </a:effectLst>
              </a:rPr>
              <a:t>HQM had 2-3sm Visibility and</a:t>
            </a:r>
          </a:p>
          <a:p>
            <a:r>
              <a:rPr lang="en-US" sz="1100" b="1" dirty="0" smtClean="0">
                <a:solidFill>
                  <a:schemeClr val="accent2"/>
                </a:solidFill>
                <a:effectLst>
                  <a:outerShdw blurRad="38100" dist="25400" dir="2700000" algn="tl">
                    <a:srgbClr val="000000">
                      <a:alpha val="43137"/>
                    </a:srgbClr>
                  </a:outerShdw>
                </a:effectLst>
              </a:rPr>
              <a:t>014-016 Ceiling Developing</a:t>
            </a:r>
            <a:endParaRPr lang="en-US" sz="1100" b="1" dirty="0">
              <a:solidFill>
                <a:schemeClr val="accent2"/>
              </a:solidFill>
              <a:effectLst>
                <a:outerShdw blurRad="38100" dist="25400" dir="2700000" algn="tl">
                  <a:srgbClr val="000000">
                    <a:alpha val="43137"/>
                  </a:srgbClr>
                </a:outerShdw>
              </a:effectLst>
            </a:endParaRPr>
          </a:p>
        </p:txBody>
      </p:sp>
      <p:cxnSp>
        <p:nvCxnSpPr>
          <p:cNvPr id="11" name="Straight Arrow Connector 10"/>
          <p:cNvCxnSpPr/>
          <p:nvPr/>
        </p:nvCxnSpPr>
        <p:spPr bwMode="auto">
          <a:xfrm flipH="1" flipV="1">
            <a:off x="6840908" y="4372953"/>
            <a:ext cx="779092" cy="775638"/>
          </a:xfrm>
          <a:prstGeom prst="straightConnector1">
            <a:avLst/>
          </a:prstGeom>
          <a:solidFill>
            <a:schemeClr val="accent1"/>
          </a:solidFill>
          <a:ln w="19050" cap="flat" cmpd="sng" algn="ctr">
            <a:solidFill>
              <a:schemeClr val="accent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Box 21"/>
          <p:cNvSpPr txBox="1"/>
          <p:nvPr/>
        </p:nvSpPr>
        <p:spPr>
          <a:xfrm>
            <a:off x="7230454" y="1659308"/>
            <a:ext cx="1707071" cy="261610"/>
          </a:xfrm>
          <a:prstGeom prst="rect">
            <a:avLst/>
          </a:prstGeom>
          <a:noFill/>
        </p:spPr>
        <p:txBody>
          <a:bodyPr wrap="square" rtlCol="0">
            <a:spAutoFit/>
          </a:bodyPr>
          <a:lstStyle/>
          <a:p>
            <a:r>
              <a:rPr lang="en-US" sz="1100" b="1" dirty="0" smtClean="0">
                <a:solidFill>
                  <a:srgbClr val="C00000"/>
                </a:solidFill>
                <a:effectLst>
                  <a:outerShdw blurRad="38100" dist="25400" dir="2700000" algn="tl">
                    <a:srgbClr val="000000">
                      <a:alpha val="43137"/>
                    </a:srgbClr>
                  </a:outerShdw>
                </a:effectLst>
              </a:rPr>
              <a:t>Red: </a:t>
            </a:r>
            <a:r>
              <a:rPr lang="en-US" sz="1100" b="1" dirty="0">
                <a:solidFill>
                  <a:srgbClr val="C00000"/>
                </a:solidFill>
                <a:effectLst>
                  <a:outerShdw blurRad="38100" dist="25400" dir="2700000" algn="tl">
                    <a:srgbClr val="000000">
                      <a:alpha val="43137"/>
                    </a:srgbClr>
                  </a:outerShdw>
                </a:effectLst>
              </a:rPr>
              <a:t>Temperature (°C</a:t>
            </a:r>
            <a:r>
              <a:rPr lang="en-US" sz="1100" b="1" dirty="0" smtClean="0">
                <a:solidFill>
                  <a:srgbClr val="C00000"/>
                </a:solidFill>
                <a:effectLst>
                  <a:outerShdw blurRad="38100" dist="25400" dir="2700000" algn="tl">
                    <a:srgbClr val="000000">
                      <a:alpha val="43137"/>
                    </a:srgbClr>
                  </a:outerShdw>
                </a:effectLst>
              </a:rPr>
              <a:t>)</a:t>
            </a:r>
            <a:endParaRPr lang="en-US" sz="1100" b="1" dirty="0">
              <a:solidFill>
                <a:srgbClr val="C00000"/>
              </a:solidFill>
              <a:effectLst>
                <a:outerShdw blurRad="38100" dist="25400" dir="2700000" algn="tl">
                  <a:srgbClr val="000000">
                    <a:alpha val="43137"/>
                  </a:srgbClr>
                </a:outerShdw>
              </a:effectLst>
            </a:endParaRPr>
          </a:p>
        </p:txBody>
      </p:sp>
      <p:cxnSp>
        <p:nvCxnSpPr>
          <p:cNvPr id="23" name="Straight Arrow Connector 22"/>
          <p:cNvCxnSpPr/>
          <p:nvPr/>
        </p:nvCxnSpPr>
        <p:spPr bwMode="auto">
          <a:xfrm flipH="1">
            <a:off x="6934200" y="1920918"/>
            <a:ext cx="846742" cy="441282"/>
          </a:xfrm>
          <a:prstGeom prst="straightConnector1">
            <a:avLst/>
          </a:prstGeom>
          <a:solidFill>
            <a:schemeClr val="accent1"/>
          </a:solidFill>
          <a:ln w="1905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26"/>
          <p:cNvSpPr txBox="1"/>
          <p:nvPr/>
        </p:nvSpPr>
        <p:spPr>
          <a:xfrm>
            <a:off x="4648200" y="1897168"/>
            <a:ext cx="1981200" cy="261610"/>
          </a:xfrm>
          <a:prstGeom prst="rect">
            <a:avLst/>
          </a:prstGeom>
          <a:noFill/>
        </p:spPr>
        <p:txBody>
          <a:bodyPr wrap="square" rtlCol="0">
            <a:spAutoFit/>
          </a:bodyPr>
          <a:lstStyle/>
          <a:p>
            <a:r>
              <a:rPr lang="en-US" sz="1100" b="1" dirty="0" smtClean="0">
                <a:solidFill>
                  <a:schemeClr val="bg1">
                    <a:lumMod val="50000"/>
                  </a:schemeClr>
                </a:solidFill>
                <a:effectLst>
                  <a:outerShdw blurRad="38100" dist="25400" dir="2700000" algn="tl">
                    <a:srgbClr val="000000">
                      <a:alpha val="43137"/>
                    </a:srgbClr>
                  </a:outerShdw>
                </a:effectLst>
              </a:rPr>
              <a:t>Blue: Dew Point </a:t>
            </a:r>
            <a:r>
              <a:rPr lang="en-US" sz="1100" b="1" dirty="0">
                <a:solidFill>
                  <a:schemeClr val="bg1">
                    <a:lumMod val="50000"/>
                  </a:schemeClr>
                </a:solidFill>
                <a:effectLst>
                  <a:outerShdw blurRad="38100" dist="25400" dir="2700000" algn="tl">
                    <a:srgbClr val="000000">
                      <a:alpha val="43137"/>
                    </a:srgbClr>
                  </a:outerShdw>
                </a:effectLst>
              </a:rPr>
              <a:t>Temp (°C</a:t>
            </a:r>
            <a:r>
              <a:rPr lang="en-US" sz="1100" b="1" dirty="0" smtClean="0">
                <a:solidFill>
                  <a:schemeClr val="bg1">
                    <a:lumMod val="50000"/>
                  </a:schemeClr>
                </a:solidFill>
                <a:effectLst>
                  <a:outerShdw blurRad="38100" dist="25400" dir="2700000" algn="tl">
                    <a:srgbClr val="000000">
                      <a:alpha val="43137"/>
                    </a:srgbClr>
                  </a:outerShdw>
                </a:effectLst>
              </a:rPr>
              <a:t>)</a:t>
            </a:r>
            <a:endParaRPr lang="en-US" sz="1100" b="1" dirty="0">
              <a:solidFill>
                <a:schemeClr val="bg1">
                  <a:lumMod val="50000"/>
                </a:schemeClr>
              </a:solidFill>
              <a:effectLst>
                <a:outerShdw blurRad="38100" dist="25400" dir="2700000" algn="tl">
                  <a:srgbClr val="000000">
                    <a:alpha val="43137"/>
                  </a:srgbClr>
                </a:outerShdw>
              </a:effectLst>
            </a:endParaRPr>
          </a:p>
        </p:txBody>
      </p:sp>
      <p:cxnSp>
        <p:nvCxnSpPr>
          <p:cNvPr id="28" name="Straight Arrow Connector 27"/>
          <p:cNvCxnSpPr/>
          <p:nvPr/>
        </p:nvCxnSpPr>
        <p:spPr bwMode="auto">
          <a:xfrm>
            <a:off x="5113942" y="2116048"/>
            <a:ext cx="753458" cy="246152"/>
          </a:xfrm>
          <a:prstGeom prst="straightConnector1">
            <a:avLst/>
          </a:prstGeom>
          <a:solidFill>
            <a:schemeClr val="accent1"/>
          </a:solidFill>
          <a:ln w="19050" cap="flat" cmpd="sng" algn="ctr">
            <a:solidFill>
              <a:schemeClr val="bg1">
                <a:lumMod val="5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Box 29"/>
          <p:cNvSpPr txBox="1"/>
          <p:nvPr/>
        </p:nvSpPr>
        <p:spPr>
          <a:xfrm>
            <a:off x="7780942" y="4521438"/>
            <a:ext cx="1286858" cy="415498"/>
          </a:xfrm>
          <a:prstGeom prst="rect">
            <a:avLst/>
          </a:prstGeom>
          <a:noFill/>
        </p:spPr>
        <p:txBody>
          <a:bodyPr wrap="square" rtlCol="0">
            <a:spAutoFit/>
          </a:bodyPr>
          <a:lstStyle/>
          <a:p>
            <a:r>
              <a:rPr lang="en-US" sz="1050" b="1" dirty="0" smtClean="0">
                <a:solidFill>
                  <a:schemeClr val="tx1">
                    <a:lumMod val="75000"/>
                  </a:schemeClr>
                </a:solidFill>
                <a:effectLst>
                  <a:outerShdw blurRad="38100" dist="25400" dir="2700000" algn="tl">
                    <a:srgbClr val="000000">
                      <a:alpha val="43137"/>
                    </a:srgbClr>
                  </a:outerShdw>
                </a:effectLst>
              </a:rPr>
              <a:t>Altitude (</a:t>
            </a:r>
            <a:r>
              <a:rPr lang="en-US" sz="1050" b="1" dirty="0" err="1" smtClean="0">
                <a:solidFill>
                  <a:schemeClr val="tx1">
                    <a:lumMod val="75000"/>
                  </a:schemeClr>
                </a:solidFill>
                <a:effectLst>
                  <a:outerShdw blurRad="38100" dist="25400" dir="2700000" algn="tl">
                    <a:srgbClr val="000000">
                      <a:alpha val="43137"/>
                    </a:srgbClr>
                  </a:outerShdw>
                </a:effectLst>
              </a:rPr>
              <a:t>ft</a:t>
            </a:r>
            <a:r>
              <a:rPr lang="en-US" sz="1050" b="1" dirty="0" smtClean="0">
                <a:solidFill>
                  <a:schemeClr val="tx1">
                    <a:lumMod val="75000"/>
                  </a:schemeClr>
                </a:solidFill>
                <a:effectLst>
                  <a:outerShdw blurRad="38100" dist="25400" dir="2700000" algn="tl">
                    <a:srgbClr val="000000">
                      <a:alpha val="43137"/>
                    </a:srgbClr>
                  </a:outerShdw>
                </a:effectLst>
              </a:rPr>
              <a:t>)</a:t>
            </a:r>
          </a:p>
          <a:p>
            <a:r>
              <a:rPr lang="en-US" sz="1050" b="1" dirty="0" smtClean="0">
                <a:solidFill>
                  <a:srgbClr val="FF0000"/>
                </a:solidFill>
                <a:effectLst>
                  <a:outerShdw blurRad="38100" dist="25400" dir="2700000" algn="tl">
                    <a:srgbClr val="000000">
                      <a:alpha val="43137"/>
                    </a:srgbClr>
                  </a:outerShdw>
                </a:effectLst>
              </a:rPr>
              <a:t>Wind Speed (</a:t>
            </a:r>
            <a:r>
              <a:rPr lang="en-US" sz="1050" b="1" dirty="0" err="1" smtClean="0">
                <a:solidFill>
                  <a:srgbClr val="FF0000"/>
                </a:solidFill>
                <a:effectLst>
                  <a:outerShdw blurRad="38100" dist="25400" dir="2700000" algn="tl">
                    <a:srgbClr val="000000">
                      <a:alpha val="43137"/>
                    </a:srgbClr>
                  </a:outerShdw>
                </a:effectLst>
              </a:rPr>
              <a:t>kt</a:t>
            </a:r>
            <a:r>
              <a:rPr lang="en-US" sz="1050" b="1" dirty="0" smtClean="0">
                <a:solidFill>
                  <a:srgbClr val="FF0000"/>
                </a:solidFill>
                <a:effectLst>
                  <a:outerShdw blurRad="38100" dist="25400" dir="2700000" algn="tl">
                    <a:srgbClr val="000000">
                      <a:alpha val="43137"/>
                    </a:srgbClr>
                  </a:outerShdw>
                </a:effectLst>
              </a:rPr>
              <a:t>)</a:t>
            </a:r>
            <a:endParaRPr lang="en-US" sz="1050" b="1" dirty="0">
              <a:solidFill>
                <a:srgbClr val="FF0000"/>
              </a:solidFill>
              <a:effectLst>
                <a:outerShdw blurRad="38100" dist="25400" dir="2700000" algn="tl">
                  <a:srgbClr val="000000">
                    <a:alpha val="43137"/>
                  </a:srgbClr>
                </a:outerShdw>
              </a:effectLst>
            </a:endParaRPr>
          </a:p>
        </p:txBody>
      </p:sp>
      <p:cxnSp>
        <p:nvCxnSpPr>
          <p:cNvPr id="31" name="Straight Arrow Connector 30"/>
          <p:cNvCxnSpPr/>
          <p:nvPr/>
        </p:nvCxnSpPr>
        <p:spPr bwMode="auto">
          <a:xfrm flipH="1" flipV="1">
            <a:off x="7924800" y="3721670"/>
            <a:ext cx="228600" cy="850330"/>
          </a:xfrm>
          <a:prstGeom prst="straightConnector1">
            <a:avLst/>
          </a:prstGeom>
          <a:solidFill>
            <a:schemeClr val="accent1"/>
          </a:solidFill>
          <a:ln w="19050" cap="flat" cmpd="sng" algn="ctr">
            <a:solidFill>
              <a:schemeClr val="tx1">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Arrow Connector 33"/>
          <p:cNvCxnSpPr/>
          <p:nvPr/>
        </p:nvCxnSpPr>
        <p:spPr bwMode="auto">
          <a:xfrm flipH="1" flipV="1">
            <a:off x="8153400" y="3276600"/>
            <a:ext cx="654050" cy="1484172"/>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TextBox 36"/>
          <p:cNvSpPr txBox="1"/>
          <p:nvPr/>
        </p:nvSpPr>
        <p:spPr>
          <a:xfrm>
            <a:off x="4762148" y="4521437"/>
            <a:ext cx="876652" cy="600164"/>
          </a:xfrm>
          <a:prstGeom prst="rect">
            <a:avLst/>
          </a:prstGeom>
          <a:noFill/>
        </p:spPr>
        <p:txBody>
          <a:bodyPr wrap="square" rtlCol="0">
            <a:spAutoFit/>
          </a:bodyPr>
          <a:lstStyle/>
          <a:p>
            <a:r>
              <a:rPr lang="en-US" sz="1100" b="1" dirty="0" smtClean="0">
                <a:solidFill>
                  <a:schemeClr val="accent1">
                    <a:lumMod val="50000"/>
                  </a:schemeClr>
                </a:solidFill>
                <a:effectLst>
                  <a:outerShdw blurRad="38100" dist="25400" dir="2700000" algn="tl">
                    <a:srgbClr val="000000">
                      <a:alpha val="43137"/>
                    </a:srgbClr>
                  </a:outerShdw>
                </a:effectLst>
              </a:rPr>
              <a:t>Change forecast time</a:t>
            </a:r>
            <a:endParaRPr lang="en-US" sz="1100" b="1" dirty="0">
              <a:solidFill>
                <a:schemeClr val="accent1">
                  <a:lumMod val="50000"/>
                </a:schemeClr>
              </a:solidFill>
              <a:effectLst>
                <a:outerShdw blurRad="38100" dist="25400" dir="2700000" algn="tl">
                  <a:srgbClr val="000000">
                    <a:alpha val="43137"/>
                  </a:srgbClr>
                </a:outerShdw>
              </a:effectLst>
            </a:endParaRPr>
          </a:p>
        </p:txBody>
      </p:sp>
      <p:cxnSp>
        <p:nvCxnSpPr>
          <p:cNvPr id="38" name="Straight Arrow Connector 37"/>
          <p:cNvCxnSpPr/>
          <p:nvPr/>
        </p:nvCxnSpPr>
        <p:spPr bwMode="auto">
          <a:xfrm>
            <a:off x="5200474" y="4936936"/>
            <a:ext cx="514526" cy="1"/>
          </a:xfrm>
          <a:prstGeom prst="straightConnector1">
            <a:avLst/>
          </a:prstGeom>
          <a:solidFill>
            <a:schemeClr val="accent1"/>
          </a:solidFill>
          <a:ln w="19050" cap="flat" cmpd="sng" algn="ctr">
            <a:solidFill>
              <a:schemeClr val="accent1">
                <a:lumMod val="5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17" name="TextBox 9216"/>
          <p:cNvSpPr txBox="1"/>
          <p:nvPr/>
        </p:nvSpPr>
        <p:spPr>
          <a:xfrm>
            <a:off x="457200" y="6019800"/>
            <a:ext cx="8223149" cy="369332"/>
          </a:xfrm>
          <a:prstGeom prst="rect">
            <a:avLst/>
          </a:prstGeom>
          <a:noFill/>
        </p:spPr>
        <p:txBody>
          <a:bodyPr wrap="none" rtlCol="0">
            <a:spAutoFit/>
          </a:bodyPr>
          <a:lstStyle/>
          <a:p>
            <a:r>
              <a:rPr lang="en-US" b="1" dirty="0" smtClean="0">
                <a:solidFill>
                  <a:srgbClr val="F8F8F8"/>
                </a:solidFill>
                <a:effectLst>
                  <a:outerShdw blurRad="38100" dist="38100" dir="2700000" algn="tl">
                    <a:srgbClr val="000000">
                      <a:alpha val="43137"/>
                    </a:srgbClr>
                  </a:outerShdw>
                </a:effectLst>
              </a:rPr>
              <a:t>In general, look for Temperature-Dew Point to be less than 6°C for clouds.</a:t>
            </a:r>
            <a:endParaRPr lang="en-US" b="1" dirty="0">
              <a:solidFill>
                <a:srgbClr val="F8F8F8"/>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752331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10" presetClass="entr" presetSubtype="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childTnLst>
                                </p:cTn>
                              </p:par>
                              <p:par>
                                <p:cTn id="59" presetID="10" presetClass="entr" presetSubtype="0"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500"/>
                                        <p:tgtEl>
                                          <p:spTgt spid="3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217"/>
                                        </p:tgtEl>
                                        <p:attrNameLst>
                                          <p:attrName>style.visibility</p:attrName>
                                        </p:attrNameLst>
                                      </p:cBhvr>
                                      <p:to>
                                        <p:strVal val="visible"/>
                                      </p:to>
                                    </p:set>
                                    <p:animEffect transition="in" filter="fade">
                                      <p:cBhvr>
                                        <p:cTn id="66" dur="500"/>
                                        <p:tgtEl>
                                          <p:spTgt spid="9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4" grpId="0" animBg="1"/>
      <p:bldP spid="8" grpId="0"/>
      <p:bldP spid="22" grpId="0"/>
      <p:bldP spid="27" grpId="0"/>
      <p:bldP spid="30" grpId="0"/>
      <p:bldP spid="37" grpId="0"/>
      <p:bldP spid="9217"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8781" y="1556320"/>
            <a:ext cx="4294188" cy="4417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2"/>
          <p:cNvSpPr txBox="1">
            <a:spLocks noChangeArrowheads="1"/>
          </p:cNvSpPr>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ctr" rtl="0" fontAlgn="base">
              <a:spcBef>
                <a:spcPct val="0"/>
              </a:spcBef>
              <a:spcAft>
                <a:spcPct val="0"/>
              </a:spcAft>
              <a:defRPr sz="4000" b="1">
                <a:solidFill>
                  <a:srgbClr val="FFFFFF"/>
                </a:solidFill>
                <a:latin typeface="+mj-lt"/>
                <a:ea typeface="+mj-ea"/>
                <a:cs typeface="+mj-cs"/>
              </a:defRPr>
            </a:lvl1pPr>
            <a:lvl2pPr algn="ctr" rtl="0" fontAlgn="base">
              <a:spcBef>
                <a:spcPct val="0"/>
              </a:spcBef>
              <a:spcAft>
                <a:spcPct val="0"/>
              </a:spcAft>
              <a:defRPr sz="4000" b="1">
                <a:solidFill>
                  <a:srgbClr val="FFFFFF"/>
                </a:solidFill>
                <a:latin typeface="Trebuchet MS" pitchFamily="34" charset="0"/>
              </a:defRPr>
            </a:lvl2pPr>
            <a:lvl3pPr algn="ctr" rtl="0" fontAlgn="base">
              <a:spcBef>
                <a:spcPct val="0"/>
              </a:spcBef>
              <a:spcAft>
                <a:spcPct val="0"/>
              </a:spcAft>
              <a:defRPr sz="4000" b="1">
                <a:solidFill>
                  <a:srgbClr val="FFFFFF"/>
                </a:solidFill>
                <a:latin typeface="Trebuchet MS" pitchFamily="34" charset="0"/>
              </a:defRPr>
            </a:lvl3pPr>
            <a:lvl4pPr algn="ctr" rtl="0" fontAlgn="base">
              <a:spcBef>
                <a:spcPct val="0"/>
              </a:spcBef>
              <a:spcAft>
                <a:spcPct val="0"/>
              </a:spcAft>
              <a:defRPr sz="4000" b="1">
                <a:solidFill>
                  <a:srgbClr val="FFFFFF"/>
                </a:solidFill>
                <a:latin typeface="Trebuchet MS" pitchFamily="34" charset="0"/>
              </a:defRPr>
            </a:lvl4pPr>
            <a:lvl5pPr algn="ctr" rtl="0" fontAlgn="base">
              <a:spcBef>
                <a:spcPct val="0"/>
              </a:spcBef>
              <a:spcAft>
                <a:spcPct val="0"/>
              </a:spcAft>
              <a:defRPr sz="4000" b="1">
                <a:solidFill>
                  <a:srgbClr val="FFFFFF"/>
                </a:solidFill>
                <a:latin typeface="Trebuchet MS" pitchFamily="34" charset="0"/>
              </a:defRPr>
            </a:lvl5pPr>
            <a:lvl6pPr marL="457200" algn="ctr" rtl="0" fontAlgn="base">
              <a:spcBef>
                <a:spcPct val="0"/>
              </a:spcBef>
              <a:spcAft>
                <a:spcPct val="0"/>
              </a:spcAft>
              <a:defRPr sz="4000" b="1">
                <a:solidFill>
                  <a:srgbClr val="FFFFFF"/>
                </a:solidFill>
                <a:latin typeface="Trebuchet MS" pitchFamily="34" charset="0"/>
              </a:defRPr>
            </a:lvl6pPr>
            <a:lvl7pPr marL="914400" algn="ctr" rtl="0" fontAlgn="base">
              <a:spcBef>
                <a:spcPct val="0"/>
              </a:spcBef>
              <a:spcAft>
                <a:spcPct val="0"/>
              </a:spcAft>
              <a:defRPr sz="4000" b="1">
                <a:solidFill>
                  <a:srgbClr val="FFFFFF"/>
                </a:solidFill>
                <a:latin typeface="Trebuchet MS" pitchFamily="34" charset="0"/>
              </a:defRPr>
            </a:lvl7pPr>
            <a:lvl8pPr marL="1371600" algn="ctr" rtl="0" fontAlgn="base">
              <a:spcBef>
                <a:spcPct val="0"/>
              </a:spcBef>
              <a:spcAft>
                <a:spcPct val="0"/>
              </a:spcAft>
              <a:defRPr sz="4000" b="1">
                <a:solidFill>
                  <a:srgbClr val="FFFFFF"/>
                </a:solidFill>
                <a:latin typeface="Trebuchet MS" pitchFamily="34" charset="0"/>
              </a:defRPr>
            </a:lvl8pPr>
            <a:lvl9pPr marL="1828800" algn="ctr" rtl="0" fontAlgn="base">
              <a:spcBef>
                <a:spcPct val="0"/>
              </a:spcBef>
              <a:spcAft>
                <a:spcPct val="0"/>
              </a:spcAft>
              <a:defRPr sz="4000" b="1">
                <a:solidFill>
                  <a:srgbClr val="FFFFFF"/>
                </a:solidFill>
                <a:latin typeface="Trebuchet MS" pitchFamily="34" charset="0"/>
              </a:defRPr>
            </a:lvl9pPr>
          </a:lstStyle>
          <a:p>
            <a:r>
              <a:rPr lang="en-US" altLang="en-US" kern="0" dirty="0" smtClean="0">
                <a:effectLst>
                  <a:outerShdw blurRad="38100" dist="38100" dir="2700000" algn="tl">
                    <a:srgbClr val="000000">
                      <a:alpha val="43137"/>
                    </a:srgbClr>
                  </a:outerShdw>
                </a:effectLst>
              </a:rPr>
              <a:t>NWS RAP/RUC Analyses/Forecasts</a:t>
            </a:r>
            <a:endParaRPr lang="en-US" altLang="en-US" kern="0" dirty="0">
              <a:effectLst>
                <a:outerShdw blurRad="38100" dist="38100" dir="2700000" algn="tl">
                  <a:srgbClr val="000000">
                    <a:alpha val="43137"/>
                  </a:srgbClr>
                </a:outerShdw>
              </a:effectLst>
            </a:endParaRPr>
          </a:p>
        </p:txBody>
      </p:sp>
      <p:sp>
        <p:nvSpPr>
          <p:cNvPr id="3" name="Rectangle 3"/>
          <p:cNvSpPr txBox="1">
            <a:spLocks noChangeArrowheads="1"/>
          </p:cNvSpPr>
          <p:nvPr/>
        </p:nvSpPr>
        <p:spPr bwMode="auto">
          <a:xfrm>
            <a:off x="685800" y="838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lvl1pPr marL="0" indent="0" algn="ctr" rtl="0" fontAlgn="base">
              <a:spcBef>
                <a:spcPct val="20000"/>
              </a:spcBef>
              <a:spcAft>
                <a:spcPct val="0"/>
              </a:spcAft>
              <a:buFontTx/>
              <a:buNone/>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pPr>
              <a:lnSpc>
                <a:spcPct val="90000"/>
              </a:lnSpc>
            </a:pPr>
            <a:r>
              <a:rPr lang="en-US" altLang="en-US" sz="2400" u="sng" kern="0" dirty="0">
                <a:solidFill>
                  <a:srgbClr val="FFFF00"/>
                </a:solidFill>
                <a:effectLst>
                  <a:outerShdw blurRad="38100" dist="38100" dir="2700000" algn="tl">
                    <a:srgbClr val="000000">
                      <a:alpha val="43137"/>
                    </a:srgbClr>
                  </a:outerShdw>
                </a:effectLst>
              </a:rPr>
              <a:t>http</a:t>
            </a:r>
            <a:r>
              <a:rPr lang="en-US" altLang="en-US" sz="2400" u="sng" kern="0" dirty="0" smtClean="0">
                <a:solidFill>
                  <a:srgbClr val="FFFF00"/>
                </a:solidFill>
                <a:effectLst>
                  <a:outerShdw blurRad="38100" dist="38100" dir="2700000" algn="tl">
                    <a:srgbClr val="000000">
                      <a:alpha val="43137"/>
                    </a:srgbClr>
                  </a:outerShdw>
                </a:effectLst>
              </a:rPr>
              <a:t>://ruc.noaa.gov/soundings/</a:t>
            </a:r>
            <a:endParaRPr lang="en-US" altLang="en-US" sz="2400" kern="0" dirty="0">
              <a:solidFill>
                <a:srgbClr val="FFFF00"/>
              </a:solidFill>
              <a:effectLst>
                <a:outerShdw blurRad="38100" dist="38100" dir="2700000" algn="tl">
                  <a:srgbClr val="000000">
                    <a:alpha val="43137"/>
                  </a:srgbClr>
                </a:outerShdw>
              </a:effectLst>
            </a:endParaRPr>
          </a:p>
        </p:txBody>
      </p:sp>
      <p:pic>
        <p:nvPicPr>
          <p:cNvPr id="5" name="Picture 5" descr="nw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noaa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4294967295"/>
          </p:nvPr>
        </p:nvSpPr>
        <p:spPr>
          <a:xfrm>
            <a:off x="8686800" y="6058834"/>
            <a:ext cx="457200" cy="457200"/>
          </a:xfrm>
          <a:prstGeom prst="rect">
            <a:avLst/>
          </a:prstGeom>
        </p:spPr>
        <p:txBody>
          <a:bodyPr anchor="b" anchorCtr="0"/>
          <a:lstStyle/>
          <a:p>
            <a:pPr algn="r"/>
            <a:fld id="{6FDE8F37-ED1E-43B7-BB67-D1890540E354}" type="slidenum">
              <a:rPr lang="en-US" altLang="en-US" sz="1200">
                <a:effectLst>
                  <a:outerShdw blurRad="38100" dist="38100" dir="2700000" algn="tl">
                    <a:srgbClr val="000000">
                      <a:alpha val="43137"/>
                    </a:srgbClr>
                  </a:outerShdw>
                </a:effectLst>
              </a:rPr>
              <a:pPr algn="r"/>
              <a:t>31</a:t>
            </a:fld>
            <a:endParaRPr lang="en-US" altLang="en-US" sz="1200" dirty="0">
              <a:effectLst>
                <a:outerShdw blurRad="38100" dist="38100" dir="2700000" algn="tl">
                  <a:srgbClr val="000000">
                    <a:alpha val="43137"/>
                  </a:srgbClr>
                </a:outerShdw>
              </a:effectLst>
            </a:endParaRPr>
          </a:p>
        </p:txBody>
      </p:sp>
      <p:sp>
        <p:nvSpPr>
          <p:cNvPr id="10"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69070" y="1676887"/>
            <a:ext cx="4293662" cy="4103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700960" y="1556319"/>
            <a:ext cx="4274820" cy="4442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bwMode="auto">
          <a:xfrm rot="1712850">
            <a:off x="6393495" y="3382425"/>
            <a:ext cx="669063" cy="1096353"/>
          </a:xfrm>
          <a:prstGeom prst="ellipse">
            <a:avLst/>
          </a:prstGeom>
          <a:noFill/>
          <a:ln w="22225" cap="flat" cmpd="sng" algn="ctr">
            <a:solidFill>
              <a:schemeClr val="accent2"/>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TextBox 7"/>
          <p:cNvSpPr txBox="1"/>
          <p:nvPr/>
        </p:nvSpPr>
        <p:spPr>
          <a:xfrm>
            <a:off x="6432550" y="5122453"/>
            <a:ext cx="2559050" cy="900246"/>
          </a:xfrm>
          <a:prstGeom prst="rect">
            <a:avLst/>
          </a:prstGeom>
          <a:solidFill>
            <a:srgbClr val="000000">
              <a:alpha val="85000"/>
            </a:srgbClr>
          </a:solidFill>
        </p:spPr>
        <p:txBody>
          <a:bodyPr wrap="square" rtlCol="0">
            <a:spAutoFit/>
          </a:bodyPr>
          <a:lstStyle/>
          <a:p>
            <a:r>
              <a:rPr lang="en-US" sz="1050" b="1" dirty="0" smtClean="0">
                <a:solidFill>
                  <a:schemeClr val="accent2"/>
                </a:solidFill>
                <a:effectLst>
                  <a:outerShdw blurRad="38100" dist="25400" dir="2700000" algn="tl">
                    <a:srgbClr val="000000">
                      <a:alpha val="43137"/>
                    </a:srgbClr>
                  </a:outerShdw>
                </a:effectLst>
              </a:rPr>
              <a:t>Saturated below 15,000ft</a:t>
            </a:r>
          </a:p>
          <a:p>
            <a:r>
              <a:rPr lang="en-US" sz="1050" b="1" dirty="0">
                <a:solidFill>
                  <a:schemeClr val="accent2"/>
                </a:solidFill>
                <a:effectLst>
                  <a:outerShdw blurRad="38100" dist="25400" dir="2700000" algn="tl">
                    <a:srgbClr val="000000">
                      <a:alpha val="43137"/>
                    </a:srgbClr>
                  </a:outerShdw>
                </a:effectLst>
              </a:rPr>
              <a:t>KILM 241653Z 01008KT 5SM -FZRA BR OVC009 M02/M04 A3014 AO2 UPB46E49FZRAE46B49 SLP204 P0005 I1006 T10221039</a:t>
            </a:r>
          </a:p>
        </p:txBody>
      </p:sp>
      <p:cxnSp>
        <p:nvCxnSpPr>
          <p:cNvPr id="11" name="Straight Arrow Connector 10"/>
          <p:cNvCxnSpPr/>
          <p:nvPr/>
        </p:nvCxnSpPr>
        <p:spPr bwMode="auto">
          <a:xfrm flipH="1" flipV="1">
            <a:off x="6840908" y="4372953"/>
            <a:ext cx="779092" cy="775638"/>
          </a:xfrm>
          <a:prstGeom prst="straightConnector1">
            <a:avLst/>
          </a:prstGeom>
          <a:solidFill>
            <a:schemeClr val="accent1"/>
          </a:solidFill>
          <a:ln w="19050" cap="flat" cmpd="sng" algn="ctr">
            <a:solidFill>
              <a:schemeClr val="accent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Box 21"/>
          <p:cNvSpPr txBox="1"/>
          <p:nvPr/>
        </p:nvSpPr>
        <p:spPr>
          <a:xfrm>
            <a:off x="7230454" y="1693492"/>
            <a:ext cx="1707071" cy="261610"/>
          </a:xfrm>
          <a:prstGeom prst="rect">
            <a:avLst/>
          </a:prstGeom>
          <a:noFill/>
        </p:spPr>
        <p:txBody>
          <a:bodyPr wrap="square" rtlCol="0">
            <a:spAutoFit/>
          </a:bodyPr>
          <a:lstStyle/>
          <a:p>
            <a:r>
              <a:rPr lang="en-US" sz="1100" b="1" dirty="0" smtClean="0">
                <a:solidFill>
                  <a:srgbClr val="C00000"/>
                </a:solidFill>
                <a:effectLst>
                  <a:outerShdw blurRad="38100" dist="25400" dir="2700000" algn="tl">
                    <a:srgbClr val="000000">
                      <a:alpha val="43137"/>
                    </a:srgbClr>
                  </a:outerShdw>
                </a:effectLst>
              </a:rPr>
              <a:t>Red: </a:t>
            </a:r>
            <a:r>
              <a:rPr lang="en-US" sz="1100" b="1" dirty="0">
                <a:solidFill>
                  <a:srgbClr val="C00000"/>
                </a:solidFill>
                <a:effectLst>
                  <a:outerShdw blurRad="38100" dist="25400" dir="2700000" algn="tl">
                    <a:srgbClr val="000000">
                      <a:alpha val="43137"/>
                    </a:srgbClr>
                  </a:outerShdw>
                </a:effectLst>
              </a:rPr>
              <a:t>Temperature (°C</a:t>
            </a:r>
            <a:r>
              <a:rPr lang="en-US" sz="1100" b="1" dirty="0" smtClean="0">
                <a:solidFill>
                  <a:srgbClr val="C00000"/>
                </a:solidFill>
                <a:effectLst>
                  <a:outerShdw blurRad="38100" dist="25400" dir="2700000" algn="tl">
                    <a:srgbClr val="000000">
                      <a:alpha val="43137"/>
                    </a:srgbClr>
                  </a:outerShdw>
                </a:effectLst>
              </a:rPr>
              <a:t>)</a:t>
            </a:r>
            <a:endParaRPr lang="en-US" sz="1100" b="1" dirty="0">
              <a:solidFill>
                <a:srgbClr val="C00000"/>
              </a:solidFill>
              <a:effectLst>
                <a:outerShdw blurRad="38100" dist="25400" dir="2700000" algn="tl">
                  <a:srgbClr val="000000">
                    <a:alpha val="43137"/>
                  </a:srgbClr>
                </a:outerShdw>
              </a:effectLst>
            </a:endParaRPr>
          </a:p>
        </p:txBody>
      </p:sp>
      <p:cxnSp>
        <p:nvCxnSpPr>
          <p:cNvPr id="23" name="Straight Arrow Connector 22"/>
          <p:cNvCxnSpPr/>
          <p:nvPr/>
        </p:nvCxnSpPr>
        <p:spPr bwMode="auto">
          <a:xfrm flipH="1">
            <a:off x="6781800" y="1920918"/>
            <a:ext cx="1066800" cy="441282"/>
          </a:xfrm>
          <a:prstGeom prst="straightConnector1">
            <a:avLst/>
          </a:prstGeom>
          <a:solidFill>
            <a:schemeClr val="accent1"/>
          </a:solidFill>
          <a:ln w="1905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26"/>
          <p:cNvSpPr txBox="1"/>
          <p:nvPr/>
        </p:nvSpPr>
        <p:spPr>
          <a:xfrm>
            <a:off x="4648200" y="1897168"/>
            <a:ext cx="1981200" cy="261610"/>
          </a:xfrm>
          <a:prstGeom prst="rect">
            <a:avLst/>
          </a:prstGeom>
          <a:noFill/>
        </p:spPr>
        <p:txBody>
          <a:bodyPr wrap="square" rtlCol="0">
            <a:spAutoFit/>
          </a:bodyPr>
          <a:lstStyle/>
          <a:p>
            <a:r>
              <a:rPr lang="en-US" sz="1100" b="1" dirty="0" smtClean="0">
                <a:solidFill>
                  <a:schemeClr val="bg1">
                    <a:lumMod val="50000"/>
                  </a:schemeClr>
                </a:solidFill>
                <a:effectLst>
                  <a:outerShdw blurRad="38100" dist="25400" dir="2700000" algn="tl">
                    <a:srgbClr val="000000">
                      <a:alpha val="43137"/>
                    </a:srgbClr>
                  </a:outerShdw>
                </a:effectLst>
              </a:rPr>
              <a:t>Blue: Dew Point </a:t>
            </a:r>
            <a:r>
              <a:rPr lang="en-US" sz="1100" b="1" dirty="0">
                <a:solidFill>
                  <a:schemeClr val="bg1">
                    <a:lumMod val="50000"/>
                  </a:schemeClr>
                </a:solidFill>
                <a:effectLst>
                  <a:outerShdw blurRad="38100" dist="25400" dir="2700000" algn="tl">
                    <a:srgbClr val="000000">
                      <a:alpha val="43137"/>
                    </a:srgbClr>
                  </a:outerShdw>
                </a:effectLst>
              </a:rPr>
              <a:t>Temp (°C</a:t>
            </a:r>
            <a:r>
              <a:rPr lang="en-US" sz="1100" b="1" dirty="0" smtClean="0">
                <a:solidFill>
                  <a:schemeClr val="bg1">
                    <a:lumMod val="50000"/>
                  </a:schemeClr>
                </a:solidFill>
                <a:effectLst>
                  <a:outerShdw blurRad="38100" dist="25400" dir="2700000" algn="tl">
                    <a:srgbClr val="000000">
                      <a:alpha val="43137"/>
                    </a:srgbClr>
                  </a:outerShdw>
                </a:effectLst>
              </a:rPr>
              <a:t>)</a:t>
            </a:r>
            <a:endParaRPr lang="en-US" sz="1100" b="1" dirty="0">
              <a:solidFill>
                <a:schemeClr val="bg1">
                  <a:lumMod val="50000"/>
                </a:schemeClr>
              </a:solidFill>
              <a:effectLst>
                <a:outerShdw blurRad="38100" dist="25400" dir="2700000" algn="tl">
                  <a:srgbClr val="000000">
                    <a:alpha val="43137"/>
                  </a:srgbClr>
                </a:outerShdw>
              </a:effectLst>
            </a:endParaRPr>
          </a:p>
        </p:txBody>
      </p:sp>
      <p:cxnSp>
        <p:nvCxnSpPr>
          <p:cNvPr id="28" name="Straight Arrow Connector 27"/>
          <p:cNvCxnSpPr/>
          <p:nvPr/>
        </p:nvCxnSpPr>
        <p:spPr bwMode="auto">
          <a:xfrm>
            <a:off x="5113942" y="2116048"/>
            <a:ext cx="1134458" cy="322352"/>
          </a:xfrm>
          <a:prstGeom prst="straightConnector1">
            <a:avLst/>
          </a:prstGeom>
          <a:solidFill>
            <a:schemeClr val="accent1"/>
          </a:solidFill>
          <a:ln w="19050" cap="flat" cmpd="sng" algn="ctr">
            <a:solidFill>
              <a:schemeClr val="bg1">
                <a:lumMod val="5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Box 29"/>
          <p:cNvSpPr txBox="1"/>
          <p:nvPr/>
        </p:nvSpPr>
        <p:spPr>
          <a:xfrm>
            <a:off x="7780942" y="4521438"/>
            <a:ext cx="1286858" cy="415498"/>
          </a:xfrm>
          <a:prstGeom prst="rect">
            <a:avLst/>
          </a:prstGeom>
          <a:noFill/>
        </p:spPr>
        <p:txBody>
          <a:bodyPr wrap="square" rtlCol="0">
            <a:spAutoFit/>
          </a:bodyPr>
          <a:lstStyle/>
          <a:p>
            <a:r>
              <a:rPr lang="en-US" sz="1050" b="1" dirty="0" smtClean="0">
                <a:solidFill>
                  <a:schemeClr val="tx1">
                    <a:lumMod val="75000"/>
                  </a:schemeClr>
                </a:solidFill>
                <a:effectLst>
                  <a:outerShdw blurRad="38100" dist="25400" dir="2700000" algn="tl">
                    <a:srgbClr val="000000">
                      <a:alpha val="43137"/>
                    </a:srgbClr>
                  </a:outerShdw>
                </a:effectLst>
              </a:rPr>
              <a:t>Altitude (</a:t>
            </a:r>
            <a:r>
              <a:rPr lang="en-US" sz="1050" b="1" dirty="0" err="1" smtClean="0">
                <a:solidFill>
                  <a:schemeClr val="tx1">
                    <a:lumMod val="75000"/>
                  </a:schemeClr>
                </a:solidFill>
                <a:effectLst>
                  <a:outerShdw blurRad="38100" dist="25400" dir="2700000" algn="tl">
                    <a:srgbClr val="000000">
                      <a:alpha val="43137"/>
                    </a:srgbClr>
                  </a:outerShdw>
                </a:effectLst>
              </a:rPr>
              <a:t>ft</a:t>
            </a:r>
            <a:r>
              <a:rPr lang="en-US" sz="1050" b="1" dirty="0" smtClean="0">
                <a:solidFill>
                  <a:schemeClr val="tx1">
                    <a:lumMod val="75000"/>
                  </a:schemeClr>
                </a:solidFill>
                <a:effectLst>
                  <a:outerShdw blurRad="38100" dist="25400" dir="2700000" algn="tl">
                    <a:srgbClr val="000000">
                      <a:alpha val="43137"/>
                    </a:srgbClr>
                  </a:outerShdw>
                </a:effectLst>
              </a:rPr>
              <a:t>)</a:t>
            </a:r>
          </a:p>
          <a:p>
            <a:r>
              <a:rPr lang="en-US" sz="1050" b="1" dirty="0" smtClean="0">
                <a:solidFill>
                  <a:srgbClr val="FF0000"/>
                </a:solidFill>
                <a:effectLst>
                  <a:outerShdw blurRad="38100" dist="25400" dir="2700000" algn="tl">
                    <a:srgbClr val="000000">
                      <a:alpha val="43137"/>
                    </a:srgbClr>
                  </a:outerShdw>
                </a:effectLst>
              </a:rPr>
              <a:t>Wind Speed (</a:t>
            </a:r>
            <a:r>
              <a:rPr lang="en-US" sz="1050" b="1" dirty="0" err="1" smtClean="0">
                <a:solidFill>
                  <a:srgbClr val="FF0000"/>
                </a:solidFill>
                <a:effectLst>
                  <a:outerShdw blurRad="38100" dist="25400" dir="2700000" algn="tl">
                    <a:srgbClr val="000000">
                      <a:alpha val="43137"/>
                    </a:srgbClr>
                  </a:outerShdw>
                </a:effectLst>
              </a:rPr>
              <a:t>kt</a:t>
            </a:r>
            <a:r>
              <a:rPr lang="en-US" sz="1050" b="1" dirty="0" smtClean="0">
                <a:solidFill>
                  <a:srgbClr val="FF0000"/>
                </a:solidFill>
                <a:effectLst>
                  <a:outerShdw blurRad="38100" dist="25400" dir="2700000" algn="tl">
                    <a:srgbClr val="000000">
                      <a:alpha val="43137"/>
                    </a:srgbClr>
                  </a:outerShdw>
                </a:effectLst>
              </a:rPr>
              <a:t>)</a:t>
            </a:r>
            <a:endParaRPr lang="en-US" sz="1050" b="1" dirty="0">
              <a:solidFill>
                <a:srgbClr val="FF0000"/>
              </a:solidFill>
              <a:effectLst>
                <a:outerShdw blurRad="38100" dist="25400" dir="2700000" algn="tl">
                  <a:srgbClr val="000000">
                    <a:alpha val="43137"/>
                  </a:srgbClr>
                </a:outerShdw>
              </a:effectLst>
            </a:endParaRPr>
          </a:p>
        </p:txBody>
      </p:sp>
      <p:cxnSp>
        <p:nvCxnSpPr>
          <p:cNvPr id="31" name="Straight Arrow Connector 30"/>
          <p:cNvCxnSpPr/>
          <p:nvPr/>
        </p:nvCxnSpPr>
        <p:spPr bwMode="auto">
          <a:xfrm flipH="1" flipV="1">
            <a:off x="7924800" y="3721670"/>
            <a:ext cx="228600" cy="850330"/>
          </a:xfrm>
          <a:prstGeom prst="straightConnector1">
            <a:avLst/>
          </a:prstGeom>
          <a:solidFill>
            <a:schemeClr val="accent1"/>
          </a:solidFill>
          <a:ln w="19050" cap="flat" cmpd="sng" algn="ctr">
            <a:solidFill>
              <a:schemeClr val="tx1">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Arrow Connector 33"/>
          <p:cNvCxnSpPr/>
          <p:nvPr/>
        </p:nvCxnSpPr>
        <p:spPr bwMode="auto">
          <a:xfrm flipH="1" flipV="1">
            <a:off x="8153400" y="3276600"/>
            <a:ext cx="654050" cy="1484172"/>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flipV="1">
            <a:off x="2521009" y="4146836"/>
            <a:ext cx="3651191" cy="23512"/>
          </a:xfrm>
          <a:prstGeom prst="straightConnector1">
            <a:avLst/>
          </a:prstGeom>
          <a:solidFill>
            <a:schemeClr val="accent1"/>
          </a:solidFill>
          <a:ln w="22225" cap="flat" cmpd="sng" algn="ctr">
            <a:solidFill>
              <a:schemeClr val="accent6"/>
            </a:solidFill>
            <a:prstDash val="solid"/>
            <a:round/>
            <a:headEnd type="arrow"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p:cNvSpPr txBox="1"/>
          <p:nvPr/>
        </p:nvSpPr>
        <p:spPr>
          <a:xfrm>
            <a:off x="1540378" y="5181600"/>
            <a:ext cx="1524000" cy="615553"/>
          </a:xfrm>
          <a:prstGeom prst="rect">
            <a:avLst/>
          </a:prstGeom>
          <a:solidFill>
            <a:schemeClr val="bg2">
              <a:lumMod val="20000"/>
              <a:lumOff val="80000"/>
              <a:alpha val="50000"/>
            </a:schemeClr>
          </a:solidFill>
        </p:spPr>
        <p:txBody>
          <a:bodyPr wrap="square" rtlCol="0">
            <a:spAutoFit/>
          </a:bodyPr>
          <a:lstStyle/>
          <a:p>
            <a:r>
              <a:rPr lang="en-US" sz="1700" b="1" dirty="0" smtClean="0">
                <a:solidFill>
                  <a:schemeClr val="tx1">
                    <a:lumMod val="10000"/>
                  </a:schemeClr>
                </a:solidFill>
                <a:effectLst>
                  <a:outerShdw blurRad="38100" dist="38100" dir="2700000" algn="tl">
                    <a:srgbClr val="000000">
                      <a:alpha val="43137"/>
                    </a:srgbClr>
                  </a:outerShdw>
                </a:effectLst>
              </a:rPr>
              <a:t>Icing SIGMET 120-FL180</a:t>
            </a:r>
            <a:endParaRPr lang="en-US" sz="1700" b="1" dirty="0">
              <a:solidFill>
                <a:schemeClr val="tx1">
                  <a:lumMod val="10000"/>
                </a:schemeClr>
              </a:solidFill>
              <a:effectLst>
                <a:outerShdw blurRad="38100" dist="38100" dir="2700000" algn="tl">
                  <a:srgbClr val="000000">
                    <a:alpha val="43137"/>
                  </a:srgbClr>
                </a:outerShdw>
              </a:effectLst>
            </a:endParaRPr>
          </a:p>
        </p:txBody>
      </p:sp>
      <p:cxnSp>
        <p:nvCxnSpPr>
          <p:cNvPr id="17" name="Straight Arrow Connector 16"/>
          <p:cNvCxnSpPr/>
          <p:nvPr/>
        </p:nvCxnSpPr>
        <p:spPr bwMode="auto">
          <a:xfrm flipH="1" flipV="1">
            <a:off x="2315902" y="4708022"/>
            <a:ext cx="46298" cy="533400"/>
          </a:xfrm>
          <a:prstGeom prst="straightConnector1">
            <a:avLst/>
          </a:prstGeom>
          <a:solidFill>
            <a:schemeClr val="accent1"/>
          </a:solidFill>
          <a:ln w="19050" cap="flat" cmpd="sng" algn="ctr">
            <a:solidFill>
              <a:schemeClr val="tx1">
                <a:lumMod val="1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TextBox 32"/>
          <p:cNvSpPr txBox="1"/>
          <p:nvPr/>
        </p:nvSpPr>
        <p:spPr>
          <a:xfrm>
            <a:off x="5105400" y="4572000"/>
            <a:ext cx="457200" cy="261610"/>
          </a:xfrm>
          <a:prstGeom prst="rect">
            <a:avLst/>
          </a:prstGeom>
          <a:noFill/>
        </p:spPr>
        <p:txBody>
          <a:bodyPr wrap="square" rtlCol="0">
            <a:spAutoFit/>
          </a:bodyPr>
          <a:lstStyle/>
          <a:p>
            <a:r>
              <a:rPr lang="en-US" sz="1100" b="1" dirty="0" smtClean="0">
                <a:solidFill>
                  <a:schemeClr val="accent6">
                    <a:lumMod val="50000"/>
                  </a:schemeClr>
                </a:solidFill>
                <a:effectLst>
                  <a:outerShdw blurRad="38100" dist="25400" dir="2700000" algn="tl">
                    <a:srgbClr val="000000">
                      <a:alpha val="43137"/>
                    </a:srgbClr>
                  </a:outerShdw>
                </a:effectLst>
              </a:rPr>
              <a:t>0°C</a:t>
            </a:r>
            <a:endParaRPr lang="en-US" sz="1100" b="1" dirty="0">
              <a:solidFill>
                <a:schemeClr val="accent6">
                  <a:lumMod val="50000"/>
                </a:schemeClr>
              </a:solidFill>
              <a:effectLst>
                <a:outerShdw blurRad="38100" dist="25400" dir="2700000" algn="tl">
                  <a:srgbClr val="000000">
                    <a:alpha val="43137"/>
                  </a:srgbClr>
                </a:outerShdw>
              </a:effectLst>
            </a:endParaRPr>
          </a:p>
        </p:txBody>
      </p:sp>
      <p:cxnSp>
        <p:nvCxnSpPr>
          <p:cNvPr id="35" name="Straight Arrow Connector 34"/>
          <p:cNvCxnSpPr/>
          <p:nvPr/>
        </p:nvCxnSpPr>
        <p:spPr bwMode="auto">
          <a:xfrm flipV="1">
            <a:off x="5332568" y="4409630"/>
            <a:ext cx="1239148" cy="203339"/>
          </a:xfrm>
          <a:prstGeom prst="straightConnector1">
            <a:avLst/>
          </a:prstGeom>
          <a:solidFill>
            <a:schemeClr val="accent1"/>
          </a:solidFill>
          <a:ln w="19050" cap="flat" cmpd="sng" algn="ctr">
            <a:solidFill>
              <a:schemeClr val="accent6">
                <a:lumMod val="5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Arrow Connector 35"/>
          <p:cNvCxnSpPr/>
          <p:nvPr/>
        </p:nvCxnSpPr>
        <p:spPr bwMode="auto">
          <a:xfrm flipV="1">
            <a:off x="5332568" y="3478138"/>
            <a:ext cx="2162094" cy="1134831"/>
          </a:xfrm>
          <a:prstGeom prst="straightConnector1">
            <a:avLst/>
          </a:prstGeom>
          <a:solidFill>
            <a:schemeClr val="accent1"/>
          </a:solidFill>
          <a:ln w="19050" cap="flat" cmpd="sng" algn="ctr">
            <a:solidFill>
              <a:schemeClr val="accent6">
                <a:lumMod val="5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Rectangle 36"/>
          <p:cNvSpPr/>
          <p:nvPr/>
        </p:nvSpPr>
        <p:spPr>
          <a:xfrm>
            <a:off x="169068" y="5802584"/>
            <a:ext cx="4293663" cy="707886"/>
          </a:xfrm>
          <a:prstGeom prst="rect">
            <a:avLst/>
          </a:prstGeom>
          <a:solidFill>
            <a:srgbClr val="F8F8F8">
              <a:alpha val="50000"/>
            </a:srgbClr>
          </a:solidFill>
        </p:spPr>
        <p:txBody>
          <a:bodyPr wrap="square">
            <a:spAutoFit/>
          </a:bodyPr>
          <a:lstStyle/>
          <a:p>
            <a:r>
              <a:rPr lang="en-US" sz="1000" b="1" dirty="0">
                <a:solidFill>
                  <a:srgbClr val="000000"/>
                </a:solidFill>
                <a:effectLst>
                  <a:outerShdw blurRad="38100" dist="38100" dir="2700000" algn="tl">
                    <a:srgbClr val="000000">
                      <a:alpha val="43137"/>
                    </a:srgbClr>
                  </a:outerShdw>
                </a:effectLst>
              </a:rPr>
              <a:t>WSUS02 KKCI 241629 WS2Y MIAY WS 241629 SIGMET YANKEE 1 VALID UNTIL 242029 NC SC AND CSTL WTRS FROM 20WNW ECG TO 70SE ECG TO 90ESE CHS TO 30SSW FLO TO 20WNW ECG OCNL SEV RIME/MXD ICGICIP BTN 120 AND FL180. CONDS CONTG BYD 2029Z.</a:t>
            </a:r>
          </a:p>
        </p:txBody>
      </p:sp>
      <p:sp>
        <p:nvSpPr>
          <p:cNvPr id="29" name="TextBox 28"/>
          <p:cNvSpPr txBox="1"/>
          <p:nvPr/>
        </p:nvSpPr>
        <p:spPr>
          <a:xfrm>
            <a:off x="-42016" y="6321623"/>
            <a:ext cx="261610" cy="307777"/>
          </a:xfrm>
          <a:prstGeom prst="rect">
            <a:avLst/>
          </a:prstGeom>
          <a:noFill/>
        </p:spPr>
        <p:txBody>
          <a:bodyPr wrap="none" rtlCol="0">
            <a:spAutoFit/>
          </a:bodyPr>
          <a:lstStyle/>
          <a:p>
            <a:r>
              <a:rPr lang="en-US" sz="1400" b="1" dirty="0" smtClean="0">
                <a:solidFill>
                  <a:srgbClr val="FFFF00"/>
                </a:solidFill>
                <a:hlinkClick r:id="rId8"/>
              </a:rPr>
              <a:t>*</a:t>
            </a:r>
            <a:endParaRPr lang="en-US" sz="1400" b="1" dirty="0">
              <a:solidFill>
                <a:srgbClr val="FFFF00"/>
              </a:solidFill>
            </a:endParaRPr>
          </a:p>
        </p:txBody>
      </p:sp>
    </p:spTree>
    <p:extLst>
      <p:ext uri="{BB962C8B-B14F-4D97-AF65-F5344CB8AC3E}">
        <p14:creationId xmlns:p14="http://schemas.microsoft.com/office/powerpoint/2010/main" val="10138350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28"/>
                                        </p:tgtEl>
                                        <p:attrNameLst>
                                          <p:attrName>style.visibility</p:attrName>
                                        </p:attrNameLst>
                                      </p:cBhvr>
                                      <p:to>
                                        <p:strVal val="visible"/>
                                      </p:to>
                                    </p:set>
                                    <p:animEffect transition="in" filter="fade">
                                      <p:cBhvr>
                                        <p:cTn id="36" dur="500"/>
                                        <p:tgtEl>
                                          <p:spTgt spid="102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10"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par>
                                <p:cTn id="58" presetID="10" presetClass="entr" presetSubtype="0" fill="hold"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par>
                                <p:cTn id="61" presetID="10" presetClass="entr" presetSubtype="0"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500"/>
                                        <p:tgtEl>
                                          <p:spTgt spid="3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500"/>
                                        <p:tgtEl>
                                          <p:spTgt spid="33"/>
                                        </p:tgtEl>
                                      </p:cBhvr>
                                    </p:animEffect>
                                  </p:childTnLst>
                                </p:cTn>
                              </p:par>
                              <p:par>
                                <p:cTn id="69" presetID="10" presetClass="entr" presetSubtype="0" fill="hold"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500"/>
                                        <p:tgtEl>
                                          <p:spTgt spid="35"/>
                                        </p:tgtEl>
                                      </p:cBhvr>
                                    </p:animEffect>
                                  </p:childTnLst>
                                </p:cTn>
                              </p:par>
                              <p:par>
                                <p:cTn id="72" presetID="10" presetClass="entr" presetSubtype="0" fill="hold"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par>
                                <p:cTn id="80" presetID="10" presetClass="entr" presetSubtype="0" fill="hold" nodeType="with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500"/>
                                        <p:tgtEl>
                                          <p:spTgt spid="1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fade">
                                      <p:cBhvr>
                                        <p:cTn id="85" dur="500"/>
                                        <p:tgtEl>
                                          <p:spTgt spid="4"/>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4" grpId="0" animBg="1"/>
      <p:bldP spid="8" grpId="0" animBg="1"/>
      <p:bldP spid="22" grpId="0"/>
      <p:bldP spid="27" grpId="0"/>
      <p:bldP spid="30" grpId="0"/>
      <p:bldP spid="15" grpId="0" animBg="1"/>
      <p:bldP spid="33" grpId="0"/>
      <p:bldP spid="37" grpId="0" animBg="1"/>
      <p:bldP spid="29"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85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ctr" rtl="0" fontAlgn="base">
              <a:spcBef>
                <a:spcPct val="0"/>
              </a:spcBef>
              <a:spcAft>
                <a:spcPct val="0"/>
              </a:spcAft>
              <a:defRPr sz="4000" b="1">
                <a:solidFill>
                  <a:srgbClr val="FFFFFF"/>
                </a:solidFill>
                <a:latin typeface="+mj-lt"/>
                <a:ea typeface="+mj-ea"/>
                <a:cs typeface="+mj-cs"/>
              </a:defRPr>
            </a:lvl1pPr>
            <a:lvl2pPr algn="ctr" rtl="0" fontAlgn="base">
              <a:spcBef>
                <a:spcPct val="0"/>
              </a:spcBef>
              <a:spcAft>
                <a:spcPct val="0"/>
              </a:spcAft>
              <a:defRPr sz="4000" b="1">
                <a:solidFill>
                  <a:srgbClr val="FFFFFF"/>
                </a:solidFill>
                <a:latin typeface="Trebuchet MS" pitchFamily="34" charset="0"/>
              </a:defRPr>
            </a:lvl2pPr>
            <a:lvl3pPr algn="ctr" rtl="0" fontAlgn="base">
              <a:spcBef>
                <a:spcPct val="0"/>
              </a:spcBef>
              <a:spcAft>
                <a:spcPct val="0"/>
              </a:spcAft>
              <a:defRPr sz="4000" b="1">
                <a:solidFill>
                  <a:srgbClr val="FFFFFF"/>
                </a:solidFill>
                <a:latin typeface="Trebuchet MS" pitchFamily="34" charset="0"/>
              </a:defRPr>
            </a:lvl3pPr>
            <a:lvl4pPr algn="ctr" rtl="0" fontAlgn="base">
              <a:spcBef>
                <a:spcPct val="0"/>
              </a:spcBef>
              <a:spcAft>
                <a:spcPct val="0"/>
              </a:spcAft>
              <a:defRPr sz="4000" b="1">
                <a:solidFill>
                  <a:srgbClr val="FFFFFF"/>
                </a:solidFill>
                <a:latin typeface="Trebuchet MS" pitchFamily="34" charset="0"/>
              </a:defRPr>
            </a:lvl4pPr>
            <a:lvl5pPr algn="ctr" rtl="0" fontAlgn="base">
              <a:spcBef>
                <a:spcPct val="0"/>
              </a:spcBef>
              <a:spcAft>
                <a:spcPct val="0"/>
              </a:spcAft>
              <a:defRPr sz="4000" b="1">
                <a:solidFill>
                  <a:srgbClr val="FFFFFF"/>
                </a:solidFill>
                <a:latin typeface="Trebuchet MS" pitchFamily="34" charset="0"/>
              </a:defRPr>
            </a:lvl5pPr>
            <a:lvl6pPr marL="457200" algn="ctr" rtl="0" fontAlgn="base">
              <a:spcBef>
                <a:spcPct val="0"/>
              </a:spcBef>
              <a:spcAft>
                <a:spcPct val="0"/>
              </a:spcAft>
              <a:defRPr sz="4000" b="1">
                <a:solidFill>
                  <a:srgbClr val="FFFFFF"/>
                </a:solidFill>
                <a:latin typeface="Trebuchet MS" pitchFamily="34" charset="0"/>
              </a:defRPr>
            </a:lvl6pPr>
            <a:lvl7pPr marL="914400" algn="ctr" rtl="0" fontAlgn="base">
              <a:spcBef>
                <a:spcPct val="0"/>
              </a:spcBef>
              <a:spcAft>
                <a:spcPct val="0"/>
              </a:spcAft>
              <a:defRPr sz="4000" b="1">
                <a:solidFill>
                  <a:srgbClr val="FFFFFF"/>
                </a:solidFill>
                <a:latin typeface="Trebuchet MS" pitchFamily="34" charset="0"/>
              </a:defRPr>
            </a:lvl7pPr>
            <a:lvl8pPr marL="1371600" algn="ctr" rtl="0" fontAlgn="base">
              <a:spcBef>
                <a:spcPct val="0"/>
              </a:spcBef>
              <a:spcAft>
                <a:spcPct val="0"/>
              </a:spcAft>
              <a:defRPr sz="4000" b="1">
                <a:solidFill>
                  <a:srgbClr val="FFFFFF"/>
                </a:solidFill>
                <a:latin typeface="Trebuchet MS" pitchFamily="34" charset="0"/>
              </a:defRPr>
            </a:lvl8pPr>
            <a:lvl9pPr marL="1828800" algn="ctr" rtl="0" fontAlgn="base">
              <a:spcBef>
                <a:spcPct val="0"/>
              </a:spcBef>
              <a:spcAft>
                <a:spcPct val="0"/>
              </a:spcAft>
              <a:defRPr sz="4000" b="1">
                <a:solidFill>
                  <a:srgbClr val="FFFFFF"/>
                </a:solidFill>
                <a:latin typeface="Trebuchet MS" pitchFamily="34" charset="0"/>
              </a:defRPr>
            </a:lvl9pPr>
          </a:lstStyle>
          <a:p>
            <a:r>
              <a:rPr lang="en-US" altLang="en-US" kern="0" dirty="0" smtClean="0">
                <a:effectLst>
                  <a:outerShdw blurRad="38100" dist="38100" dir="2700000" algn="tl">
                    <a:srgbClr val="000000">
                      <a:alpha val="43137"/>
                    </a:srgbClr>
                  </a:outerShdw>
                </a:effectLst>
              </a:rPr>
              <a:t>Aviation Weather Center</a:t>
            </a:r>
            <a:endParaRPr lang="en-US" altLang="en-US" kern="0" dirty="0">
              <a:effectLst>
                <a:outerShdw blurRad="38100" dist="38100" dir="2700000" algn="tl">
                  <a:srgbClr val="000000">
                    <a:alpha val="43137"/>
                  </a:srgbClr>
                </a:outerShdw>
              </a:effectLst>
            </a:endParaRPr>
          </a:p>
        </p:txBody>
      </p:sp>
      <p:sp>
        <p:nvSpPr>
          <p:cNvPr id="3" name="Rectangle 3"/>
          <p:cNvSpPr txBox="1">
            <a:spLocks noChangeArrowheads="1"/>
          </p:cNvSpPr>
          <p:nvPr/>
        </p:nvSpPr>
        <p:spPr bwMode="auto">
          <a:xfrm>
            <a:off x="685800" y="838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lvl1pPr marL="0" indent="0" algn="ctr" rtl="0" fontAlgn="base">
              <a:spcBef>
                <a:spcPct val="20000"/>
              </a:spcBef>
              <a:spcAft>
                <a:spcPct val="0"/>
              </a:spcAft>
              <a:buFontTx/>
              <a:buNone/>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pPr>
              <a:lnSpc>
                <a:spcPct val="90000"/>
              </a:lnSpc>
            </a:pPr>
            <a:r>
              <a:rPr lang="en-US" altLang="en-US" sz="2400" u="sng" kern="0" dirty="0">
                <a:solidFill>
                  <a:srgbClr val="FFFF00"/>
                </a:solidFill>
                <a:effectLst>
                  <a:outerShdw blurRad="38100" dist="38100" dir="2700000" algn="tl">
                    <a:srgbClr val="000000">
                      <a:alpha val="43137"/>
                    </a:srgbClr>
                  </a:outerShdw>
                </a:effectLst>
              </a:rPr>
              <a:t>http</a:t>
            </a:r>
            <a:r>
              <a:rPr lang="en-US" altLang="en-US" sz="2400" u="sng" kern="0" dirty="0" smtClean="0">
                <a:solidFill>
                  <a:srgbClr val="FFFF00"/>
                </a:solidFill>
                <a:effectLst>
                  <a:outerShdw blurRad="38100" dist="38100" dir="2700000" algn="tl">
                    <a:srgbClr val="000000">
                      <a:alpha val="43137"/>
                    </a:srgbClr>
                  </a:outerShdw>
                </a:effectLst>
              </a:rPr>
              <a:t>://www.aviationweather.gov/icing</a:t>
            </a:r>
            <a:endParaRPr lang="en-US" altLang="en-US" sz="2400" kern="0" dirty="0">
              <a:solidFill>
                <a:srgbClr val="FFFF00"/>
              </a:solidFill>
              <a:effectLst>
                <a:outerShdw blurRad="38100" dist="38100" dir="2700000" algn="tl">
                  <a:srgbClr val="000000">
                    <a:alpha val="43137"/>
                  </a:srgbClr>
                </a:outerShdw>
              </a:effectLst>
            </a:endParaRPr>
          </a:p>
        </p:txBody>
      </p:sp>
      <p:pic>
        <p:nvPicPr>
          <p:cNvPr id="5" name="Picture 5"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4294967295"/>
          </p:nvPr>
        </p:nvSpPr>
        <p:spPr>
          <a:xfrm>
            <a:off x="8686800" y="6058834"/>
            <a:ext cx="457200" cy="457200"/>
          </a:xfrm>
          <a:prstGeom prst="rect">
            <a:avLst/>
          </a:prstGeom>
        </p:spPr>
        <p:txBody>
          <a:bodyPr anchor="b" anchorCtr="0"/>
          <a:lstStyle/>
          <a:p>
            <a:pPr algn="r"/>
            <a:fld id="{6FDE8F37-ED1E-43B7-BB67-D1890540E354}" type="slidenum">
              <a:rPr lang="en-US" altLang="en-US" sz="1200">
                <a:effectLst>
                  <a:outerShdw blurRad="38100" dist="38100" dir="2700000" algn="tl">
                    <a:srgbClr val="000000">
                      <a:alpha val="43137"/>
                    </a:srgbClr>
                  </a:outerShdw>
                </a:effectLst>
              </a:rPr>
              <a:pPr algn="r"/>
              <a:t>32</a:t>
            </a:fld>
            <a:endParaRPr lang="en-US" altLang="en-US" sz="1200" dirty="0">
              <a:effectLst>
                <a:outerShdw blurRad="38100" dist="38100" dir="2700000" algn="tl">
                  <a:srgbClr val="000000">
                    <a:alpha val="43137"/>
                  </a:srgbClr>
                </a:outerShdw>
              </a:effectLst>
            </a:endParaRPr>
          </a:p>
        </p:txBody>
      </p:sp>
      <p:pic>
        <p:nvPicPr>
          <p:cNvPr id="92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61462" y="1905000"/>
            <a:ext cx="4301622" cy="3829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674102" y="1905000"/>
            <a:ext cx="4301622" cy="3829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954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fade">
                                      <p:cBhvr>
                                        <p:cTn id="10" dur="500"/>
                                        <p:tgtEl>
                                          <p:spTgt spid="9218"/>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9219"/>
                                        </p:tgtEl>
                                        <p:attrNameLst>
                                          <p:attrName>style.visibility</p:attrName>
                                        </p:attrNameLst>
                                      </p:cBhvr>
                                      <p:to>
                                        <p:strVal val="visible"/>
                                      </p:to>
                                    </p:set>
                                    <p:animEffect transition="in" filter="fade">
                                      <p:cBhvr>
                                        <p:cTn id="14"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85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ctr" rtl="0" fontAlgn="base">
              <a:spcBef>
                <a:spcPct val="0"/>
              </a:spcBef>
              <a:spcAft>
                <a:spcPct val="0"/>
              </a:spcAft>
              <a:defRPr sz="4000" b="1">
                <a:solidFill>
                  <a:srgbClr val="FFFFFF"/>
                </a:solidFill>
                <a:latin typeface="+mj-lt"/>
                <a:ea typeface="+mj-ea"/>
                <a:cs typeface="+mj-cs"/>
              </a:defRPr>
            </a:lvl1pPr>
            <a:lvl2pPr algn="ctr" rtl="0" fontAlgn="base">
              <a:spcBef>
                <a:spcPct val="0"/>
              </a:spcBef>
              <a:spcAft>
                <a:spcPct val="0"/>
              </a:spcAft>
              <a:defRPr sz="4000" b="1">
                <a:solidFill>
                  <a:srgbClr val="FFFFFF"/>
                </a:solidFill>
                <a:latin typeface="Trebuchet MS" pitchFamily="34" charset="0"/>
              </a:defRPr>
            </a:lvl2pPr>
            <a:lvl3pPr algn="ctr" rtl="0" fontAlgn="base">
              <a:spcBef>
                <a:spcPct val="0"/>
              </a:spcBef>
              <a:spcAft>
                <a:spcPct val="0"/>
              </a:spcAft>
              <a:defRPr sz="4000" b="1">
                <a:solidFill>
                  <a:srgbClr val="FFFFFF"/>
                </a:solidFill>
                <a:latin typeface="Trebuchet MS" pitchFamily="34" charset="0"/>
              </a:defRPr>
            </a:lvl3pPr>
            <a:lvl4pPr algn="ctr" rtl="0" fontAlgn="base">
              <a:spcBef>
                <a:spcPct val="0"/>
              </a:spcBef>
              <a:spcAft>
                <a:spcPct val="0"/>
              </a:spcAft>
              <a:defRPr sz="4000" b="1">
                <a:solidFill>
                  <a:srgbClr val="FFFFFF"/>
                </a:solidFill>
                <a:latin typeface="Trebuchet MS" pitchFamily="34" charset="0"/>
              </a:defRPr>
            </a:lvl4pPr>
            <a:lvl5pPr algn="ctr" rtl="0" fontAlgn="base">
              <a:spcBef>
                <a:spcPct val="0"/>
              </a:spcBef>
              <a:spcAft>
                <a:spcPct val="0"/>
              </a:spcAft>
              <a:defRPr sz="4000" b="1">
                <a:solidFill>
                  <a:srgbClr val="FFFFFF"/>
                </a:solidFill>
                <a:latin typeface="Trebuchet MS" pitchFamily="34" charset="0"/>
              </a:defRPr>
            </a:lvl5pPr>
            <a:lvl6pPr marL="457200" algn="ctr" rtl="0" fontAlgn="base">
              <a:spcBef>
                <a:spcPct val="0"/>
              </a:spcBef>
              <a:spcAft>
                <a:spcPct val="0"/>
              </a:spcAft>
              <a:defRPr sz="4000" b="1">
                <a:solidFill>
                  <a:srgbClr val="FFFFFF"/>
                </a:solidFill>
                <a:latin typeface="Trebuchet MS" pitchFamily="34" charset="0"/>
              </a:defRPr>
            </a:lvl6pPr>
            <a:lvl7pPr marL="914400" algn="ctr" rtl="0" fontAlgn="base">
              <a:spcBef>
                <a:spcPct val="0"/>
              </a:spcBef>
              <a:spcAft>
                <a:spcPct val="0"/>
              </a:spcAft>
              <a:defRPr sz="4000" b="1">
                <a:solidFill>
                  <a:srgbClr val="FFFFFF"/>
                </a:solidFill>
                <a:latin typeface="Trebuchet MS" pitchFamily="34" charset="0"/>
              </a:defRPr>
            </a:lvl7pPr>
            <a:lvl8pPr marL="1371600" algn="ctr" rtl="0" fontAlgn="base">
              <a:spcBef>
                <a:spcPct val="0"/>
              </a:spcBef>
              <a:spcAft>
                <a:spcPct val="0"/>
              </a:spcAft>
              <a:defRPr sz="4000" b="1">
                <a:solidFill>
                  <a:srgbClr val="FFFFFF"/>
                </a:solidFill>
                <a:latin typeface="Trebuchet MS" pitchFamily="34" charset="0"/>
              </a:defRPr>
            </a:lvl8pPr>
            <a:lvl9pPr marL="1828800" algn="ctr" rtl="0" fontAlgn="base">
              <a:spcBef>
                <a:spcPct val="0"/>
              </a:spcBef>
              <a:spcAft>
                <a:spcPct val="0"/>
              </a:spcAft>
              <a:defRPr sz="4000" b="1">
                <a:solidFill>
                  <a:srgbClr val="FFFFFF"/>
                </a:solidFill>
                <a:latin typeface="Trebuchet MS" pitchFamily="34" charset="0"/>
              </a:defRPr>
            </a:lvl9pPr>
          </a:lstStyle>
          <a:p>
            <a:r>
              <a:rPr lang="en-US" altLang="en-US" kern="0" dirty="0" smtClean="0">
                <a:effectLst>
                  <a:outerShdw blurRad="38100" dist="38100" dir="2700000" algn="tl">
                    <a:srgbClr val="000000">
                      <a:alpha val="43137"/>
                    </a:srgbClr>
                  </a:outerShdw>
                </a:effectLst>
              </a:rPr>
              <a:t>Aviation Weather Center</a:t>
            </a:r>
            <a:endParaRPr lang="en-US" altLang="en-US" kern="0" dirty="0">
              <a:effectLst>
                <a:outerShdw blurRad="38100" dist="38100" dir="2700000" algn="tl">
                  <a:srgbClr val="000000">
                    <a:alpha val="43137"/>
                  </a:srgbClr>
                </a:outerShdw>
              </a:effectLst>
            </a:endParaRPr>
          </a:p>
        </p:txBody>
      </p:sp>
      <p:sp>
        <p:nvSpPr>
          <p:cNvPr id="3" name="Rectangle 3"/>
          <p:cNvSpPr txBox="1">
            <a:spLocks noChangeArrowheads="1"/>
          </p:cNvSpPr>
          <p:nvPr/>
        </p:nvSpPr>
        <p:spPr bwMode="auto">
          <a:xfrm>
            <a:off x="685800" y="838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lvl1pPr marL="0" indent="0" algn="ctr" rtl="0" fontAlgn="base">
              <a:spcBef>
                <a:spcPct val="20000"/>
              </a:spcBef>
              <a:spcAft>
                <a:spcPct val="0"/>
              </a:spcAft>
              <a:buFontTx/>
              <a:buNone/>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pPr>
              <a:lnSpc>
                <a:spcPct val="90000"/>
              </a:lnSpc>
            </a:pPr>
            <a:r>
              <a:rPr lang="en-US" altLang="en-US" sz="2400" u="sng" kern="0" dirty="0">
                <a:solidFill>
                  <a:srgbClr val="FFFF00"/>
                </a:solidFill>
                <a:effectLst>
                  <a:outerShdw blurRad="38100" dist="38100" dir="2700000" algn="tl">
                    <a:srgbClr val="000000">
                      <a:alpha val="43137"/>
                    </a:srgbClr>
                  </a:outerShdw>
                </a:effectLst>
              </a:rPr>
              <a:t>http://www.aviationweather.gov</a:t>
            </a:r>
            <a:r>
              <a:rPr lang="en-US" altLang="en-US" sz="2400" u="sng" kern="0" dirty="0" smtClean="0">
                <a:solidFill>
                  <a:srgbClr val="FFFF00"/>
                </a:solidFill>
                <a:effectLst>
                  <a:outerShdw blurRad="38100" dist="38100" dir="2700000" algn="tl">
                    <a:srgbClr val="000000">
                      <a:alpha val="43137"/>
                    </a:srgbClr>
                  </a:outerShdw>
                </a:effectLst>
              </a:rPr>
              <a:t>/</a:t>
            </a:r>
          </a:p>
          <a:p>
            <a:pPr marL="342900" indent="-342900" algn="l">
              <a:lnSpc>
                <a:spcPct val="90000"/>
              </a:lnSpc>
              <a:buFont typeface="Arial" panose="020B0604020202020204" pitchFamily="34" charset="0"/>
              <a:buChar char="•"/>
            </a:pPr>
            <a:endParaRPr lang="en-US" altLang="en-US" sz="2400" u="sng" kern="0" dirty="0">
              <a:solidFill>
                <a:srgbClr val="FFFF00"/>
              </a:solidFill>
              <a:effectLst>
                <a:outerShdw blurRad="38100" dist="38100" dir="2700000" algn="tl">
                  <a:srgbClr val="000000">
                    <a:alpha val="43137"/>
                  </a:srgbClr>
                </a:outerShdw>
              </a:effectLst>
            </a:endParaRPr>
          </a:p>
        </p:txBody>
      </p:sp>
      <p:pic>
        <p:nvPicPr>
          <p:cNvPr id="5" name="Picture 5"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4294967295"/>
          </p:nvPr>
        </p:nvSpPr>
        <p:spPr>
          <a:xfrm>
            <a:off x="8686800" y="6058834"/>
            <a:ext cx="457200" cy="457200"/>
          </a:xfrm>
          <a:prstGeom prst="rect">
            <a:avLst/>
          </a:prstGeom>
        </p:spPr>
        <p:txBody>
          <a:bodyPr anchor="b" anchorCtr="0"/>
          <a:lstStyle/>
          <a:p>
            <a:pPr algn="r"/>
            <a:fld id="{6FDE8F37-ED1E-43B7-BB67-D1890540E354}" type="slidenum">
              <a:rPr lang="en-US" altLang="en-US" sz="1200">
                <a:effectLst>
                  <a:outerShdw blurRad="38100" dist="38100" dir="2700000" algn="tl">
                    <a:srgbClr val="000000">
                      <a:alpha val="43137"/>
                    </a:srgbClr>
                  </a:outerShdw>
                </a:effectLst>
              </a:rPr>
              <a:pPr algn="r"/>
              <a:t>33</a:t>
            </a:fld>
            <a:endParaRPr lang="en-US" altLang="en-US" sz="1200" dirty="0">
              <a:effectLst>
                <a:outerShdw blurRad="38100" dist="38100" dir="2700000" algn="tl">
                  <a:srgbClr val="000000">
                    <a:alpha val="43137"/>
                  </a:srgbClr>
                </a:outerShdw>
              </a:effectLst>
            </a:endParaRPr>
          </a:p>
        </p:txBody>
      </p:sp>
      <p:pic>
        <p:nvPicPr>
          <p:cNvPr id="92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981200" y="1447800"/>
            <a:ext cx="5139822" cy="4575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sp>
        <p:nvSpPr>
          <p:cNvPr id="10" name="TextBox 9"/>
          <p:cNvSpPr txBox="1"/>
          <p:nvPr/>
        </p:nvSpPr>
        <p:spPr>
          <a:xfrm>
            <a:off x="-42016" y="6321623"/>
            <a:ext cx="261610" cy="307777"/>
          </a:xfrm>
          <a:prstGeom prst="rect">
            <a:avLst/>
          </a:prstGeom>
          <a:noFill/>
        </p:spPr>
        <p:txBody>
          <a:bodyPr wrap="none" rtlCol="0">
            <a:spAutoFit/>
          </a:bodyPr>
          <a:lstStyle/>
          <a:p>
            <a:r>
              <a:rPr lang="en-US" sz="1400" b="1" dirty="0" smtClean="0">
                <a:solidFill>
                  <a:srgbClr val="FFFF00"/>
                </a:solidFill>
                <a:hlinkClick r:id="rId6"/>
              </a:rPr>
              <a:t>*</a:t>
            </a:r>
            <a:endParaRPr lang="en-US" sz="1400" b="1" dirty="0">
              <a:solidFill>
                <a:srgbClr val="FFFF00"/>
              </a:solidFill>
            </a:endParaRPr>
          </a:p>
        </p:txBody>
      </p:sp>
    </p:spTree>
    <p:extLst>
      <p:ext uri="{BB962C8B-B14F-4D97-AF65-F5344CB8AC3E}">
        <p14:creationId xmlns:p14="http://schemas.microsoft.com/office/powerpoint/2010/main" val="17497648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fade">
                                      <p:cBhvr>
                                        <p:cTn id="10" dur="500"/>
                                        <p:tgtEl>
                                          <p:spTgt spid="92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85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ctr" rtl="0" fontAlgn="base">
              <a:spcBef>
                <a:spcPct val="0"/>
              </a:spcBef>
              <a:spcAft>
                <a:spcPct val="0"/>
              </a:spcAft>
              <a:defRPr sz="4000" b="1">
                <a:solidFill>
                  <a:srgbClr val="FFFFFF"/>
                </a:solidFill>
                <a:latin typeface="+mj-lt"/>
                <a:ea typeface="+mj-ea"/>
                <a:cs typeface="+mj-cs"/>
              </a:defRPr>
            </a:lvl1pPr>
            <a:lvl2pPr algn="ctr" rtl="0" fontAlgn="base">
              <a:spcBef>
                <a:spcPct val="0"/>
              </a:spcBef>
              <a:spcAft>
                <a:spcPct val="0"/>
              </a:spcAft>
              <a:defRPr sz="4000" b="1">
                <a:solidFill>
                  <a:srgbClr val="FFFFFF"/>
                </a:solidFill>
                <a:latin typeface="Trebuchet MS" pitchFamily="34" charset="0"/>
              </a:defRPr>
            </a:lvl2pPr>
            <a:lvl3pPr algn="ctr" rtl="0" fontAlgn="base">
              <a:spcBef>
                <a:spcPct val="0"/>
              </a:spcBef>
              <a:spcAft>
                <a:spcPct val="0"/>
              </a:spcAft>
              <a:defRPr sz="4000" b="1">
                <a:solidFill>
                  <a:srgbClr val="FFFFFF"/>
                </a:solidFill>
                <a:latin typeface="Trebuchet MS" pitchFamily="34" charset="0"/>
              </a:defRPr>
            </a:lvl3pPr>
            <a:lvl4pPr algn="ctr" rtl="0" fontAlgn="base">
              <a:spcBef>
                <a:spcPct val="0"/>
              </a:spcBef>
              <a:spcAft>
                <a:spcPct val="0"/>
              </a:spcAft>
              <a:defRPr sz="4000" b="1">
                <a:solidFill>
                  <a:srgbClr val="FFFFFF"/>
                </a:solidFill>
                <a:latin typeface="Trebuchet MS" pitchFamily="34" charset="0"/>
              </a:defRPr>
            </a:lvl4pPr>
            <a:lvl5pPr algn="ctr" rtl="0" fontAlgn="base">
              <a:spcBef>
                <a:spcPct val="0"/>
              </a:spcBef>
              <a:spcAft>
                <a:spcPct val="0"/>
              </a:spcAft>
              <a:defRPr sz="4000" b="1">
                <a:solidFill>
                  <a:srgbClr val="FFFFFF"/>
                </a:solidFill>
                <a:latin typeface="Trebuchet MS" pitchFamily="34" charset="0"/>
              </a:defRPr>
            </a:lvl5pPr>
            <a:lvl6pPr marL="457200" algn="ctr" rtl="0" fontAlgn="base">
              <a:spcBef>
                <a:spcPct val="0"/>
              </a:spcBef>
              <a:spcAft>
                <a:spcPct val="0"/>
              </a:spcAft>
              <a:defRPr sz="4000" b="1">
                <a:solidFill>
                  <a:srgbClr val="FFFFFF"/>
                </a:solidFill>
                <a:latin typeface="Trebuchet MS" pitchFamily="34" charset="0"/>
              </a:defRPr>
            </a:lvl6pPr>
            <a:lvl7pPr marL="914400" algn="ctr" rtl="0" fontAlgn="base">
              <a:spcBef>
                <a:spcPct val="0"/>
              </a:spcBef>
              <a:spcAft>
                <a:spcPct val="0"/>
              </a:spcAft>
              <a:defRPr sz="4000" b="1">
                <a:solidFill>
                  <a:srgbClr val="FFFFFF"/>
                </a:solidFill>
                <a:latin typeface="Trebuchet MS" pitchFamily="34" charset="0"/>
              </a:defRPr>
            </a:lvl7pPr>
            <a:lvl8pPr marL="1371600" algn="ctr" rtl="0" fontAlgn="base">
              <a:spcBef>
                <a:spcPct val="0"/>
              </a:spcBef>
              <a:spcAft>
                <a:spcPct val="0"/>
              </a:spcAft>
              <a:defRPr sz="4000" b="1">
                <a:solidFill>
                  <a:srgbClr val="FFFFFF"/>
                </a:solidFill>
                <a:latin typeface="Trebuchet MS" pitchFamily="34" charset="0"/>
              </a:defRPr>
            </a:lvl8pPr>
            <a:lvl9pPr marL="1828800" algn="ctr" rtl="0" fontAlgn="base">
              <a:spcBef>
                <a:spcPct val="0"/>
              </a:spcBef>
              <a:spcAft>
                <a:spcPct val="0"/>
              </a:spcAft>
              <a:defRPr sz="4000" b="1">
                <a:solidFill>
                  <a:srgbClr val="FFFFFF"/>
                </a:solidFill>
                <a:latin typeface="Trebuchet MS" pitchFamily="34" charset="0"/>
              </a:defRPr>
            </a:lvl9pPr>
          </a:lstStyle>
          <a:p>
            <a:r>
              <a:rPr lang="en-US" altLang="en-US" kern="0" dirty="0" smtClean="0">
                <a:effectLst>
                  <a:outerShdw blurRad="38100" dist="38100" dir="2700000" algn="tl">
                    <a:srgbClr val="000000">
                      <a:alpha val="43137"/>
                    </a:srgbClr>
                  </a:outerShdw>
                </a:effectLst>
              </a:rPr>
              <a:t>Aviation Weather Center</a:t>
            </a:r>
            <a:endParaRPr lang="en-US" altLang="en-US" kern="0" dirty="0">
              <a:effectLst>
                <a:outerShdw blurRad="38100" dist="38100" dir="2700000" algn="tl">
                  <a:srgbClr val="000000">
                    <a:alpha val="43137"/>
                  </a:srgbClr>
                </a:outerShdw>
              </a:effectLst>
            </a:endParaRPr>
          </a:p>
        </p:txBody>
      </p:sp>
      <p:sp>
        <p:nvSpPr>
          <p:cNvPr id="3" name="Rectangle 3"/>
          <p:cNvSpPr txBox="1">
            <a:spLocks noChangeArrowheads="1"/>
          </p:cNvSpPr>
          <p:nvPr/>
        </p:nvSpPr>
        <p:spPr bwMode="auto">
          <a:xfrm>
            <a:off x="685800" y="838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lvl1pPr marL="0" indent="0" algn="ctr" rtl="0" fontAlgn="base">
              <a:spcBef>
                <a:spcPct val="20000"/>
              </a:spcBef>
              <a:spcAft>
                <a:spcPct val="0"/>
              </a:spcAft>
              <a:buFontTx/>
              <a:buNone/>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pPr>
              <a:lnSpc>
                <a:spcPct val="90000"/>
              </a:lnSpc>
            </a:pPr>
            <a:r>
              <a:rPr lang="en-US" altLang="en-US" sz="2400" u="sng" kern="0" dirty="0">
                <a:solidFill>
                  <a:srgbClr val="FFFF00"/>
                </a:solidFill>
                <a:effectLst>
                  <a:outerShdw blurRad="38100" dist="38100" dir="2700000" algn="tl">
                    <a:srgbClr val="000000">
                      <a:alpha val="43137"/>
                    </a:srgbClr>
                  </a:outerShdw>
                </a:effectLst>
              </a:rPr>
              <a:t>http://</a:t>
            </a:r>
            <a:r>
              <a:rPr lang="en-US" altLang="en-US" sz="2400" u="sng" kern="0" dirty="0" smtClean="0">
                <a:solidFill>
                  <a:srgbClr val="FFFF00"/>
                </a:solidFill>
                <a:effectLst>
                  <a:outerShdw blurRad="38100" dist="38100" dir="2700000" algn="tl">
                    <a:srgbClr val="000000">
                      <a:alpha val="43137"/>
                    </a:srgbClr>
                  </a:outerShdw>
                </a:effectLst>
              </a:rPr>
              <a:t>www.aviationweather.gov/flightpath</a:t>
            </a:r>
          </a:p>
          <a:p>
            <a:pPr marL="342900" indent="-342900" algn="l">
              <a:lnSpc>
                <a:spcPct val="90000"/>
              </a:lnSpc>
              <a:buFont typeface="Arial" panose="020B0604020202020204" pitchFamily="34" charset="0"/>
              <a:buChar char="•"/>
            </a:pPr>
            <a:endParaRPr lang="en-US" altLang="en-US" sz="2400" kern="0" dirty="0">
              <a:solidFill>
                <a:srgbClr val="FFFF00"/>
              </a:solidFill>
              <a:effectLst>
                <a:outerShdw blurRad="38100" dist="38100" dir="2700000" algn="tl">
                  <a:srgbClr val="000000">
                    <a:alpha val="43137"/>
                  </a:srgbClr>
                </a:outerShdw>
              </a:effectLst>
            </a:endParaRPr>
          </a:p>
        </p:txBody>
      </p:sp>
      <p:pic>
        <p:nvPicPr>
          <p:cNvPr id="5" name="Picture 5"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4294967295"/>
          </p:nvPr>
        </p:nvSpPr>
        <p:spPr>
          <a:xfrm>
            <a:off x="8686800" y="6058834"/>
            <a:ext cx="457200" cy="457200"/>
          </a:xfrm>
          <a:prstGeom prst="rect">
            <a:avLst/>
          </a:prstGeom>
        </p:spPr>
        <p:txBody>
          <a:bodyPr anchor="b" anchorCtr="0"/>
          <a:lstStyle/>
          <a:p>
            <a:pPr algn="r"/>
            <a:fld id="{6FDE8F37-ED1E-43B7-BB67-D1890540E354}" type="slidenum">
              <a:rPr lang="en-US" altLang="en-US" sz="1200">
                <a:effectLst>
                  <a:outerShdw blurRad="38100" dist="38100" dir="2700000" algn="tl">
                    <a:srgbClr val="000000">
                      <a:alpha val="43137"/>
                    </a:srgbClr>
                  </a:outerShdw>
                </a:effectLst>
              </a:rPr>
              <a:pPr algn="r"/>
              <a:t>34</a:t>
            </a:fld>
            <a:endParaRPr lang="en-US" altLang="en-US" sz="1200" dirty="0">
              <a:effectLst>
                <a:outerShdw blurRad="38100" dist="38100" dir="2700000" algn="tl">
                  <a:srgbClr val="000000">
                    <a:alpha val="43137"/>
                  </a:srgbClr>
                </a:outerShdw>
              </a:effectLst>
            </a:endParaRPr>
          </a:p>
        </p:txBody>
      </p:sp>
      <p:pic>
        <p:nvPicPr>
          <p:cNvPr id="92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61462" y="1905000"/>
            <a:ext cx="4301622"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674102" y="1905000"/>
            <a:ext cx="4301622"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bwMode="auto">
          <a:xfrm flipH="1">
            <a:off x="3226038" y="1202108"/>
            <a:ext cx="1295400" cy="1447800"/>
          </a:xfrm>
          <a:prstGeom prst="straightConnector1">
            <a:avLst/>
          </a:prstGeom>
          <a:solidFill>
            <a:schemeClr val="accent1"/>
          </a:solidFill>
          <a:ln w="22225" cap="flat" cmpd="sng" algn="ctr">
            <a:solidFill>
              <a:srgbClr val="92D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571777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fade">
                                      <p:cBhvr>
                                        <p:cTn id="10" dur="500"/>
                                        <p:tgtEl>
                                          <p:spTgt spid="9218"/>
                                        </p:tgtEl>
                                      </p:cBhvr>
                                    </p:animEffect>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9219"/>
                                        </p:tgtEl>
                                        <p:attrNameLst>
                                          <p:attrName>style.visibility</p:attrName>
                                        </p:attrNameLst>
                                      </p:cBhvr>
                                      <p:to>
                                        <p:strVal val="visible"/>
                                      </p:to>
                                    </p:set>
                                    <p:animEffect transition="in" filter="fade">
                                      <p:cBhvr>
                                        <p:cTn id="18"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85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ctr" rtl="0" fontAlgn="base">
              <a:spcBef>
                <a:spcPct val="0"/>
              </a:spcBef>
              <a:spcAft>
                <a:spcPct val="0"/>
              </a:spcAft>
              <a:defRPr sz="4000" b="1">
                <a:solidFill>
                  <a:srgbClr val="FFFFFF"/>
                </a:solidFill>
                <a:latin typeface="+mj-lt"/>
                <a:ea typeface="+mj-ea"/>
                <a:cs typeface="+mj-cs"/>
              </a:defRPr>
            </a:lvl1pPr>
            <a:lvl2pPr algn="ctr" rtl="0" fontAlgn="base">
              <a:spcBef>
                <a:spcPct val="0"/>
              </a:spcBef>
              <a:spcAft>
                <a:spcPct val="0"/>
              </a:spcAft>
              <a:defRPr sz="4000" b="1">
                <a:solidFill>
                  <a:srgbClr val="FFFFFF"/>
                </a:solidFill>
                <a:latin typeface="Trebuchet MS" pitchFamily="34" charset="0"/>
              </a:defRPr>
            </a:lvl2pPr>
            <a:lvl3pPr algn="ctr" rtl="0" fontAlgn="base">
              <a:spcBef>
                <a:spcPct val="0"/>
              </a:spcBef>
              <a:spcAft>
                <a:spcPct val="0"/>
              </a:spcAft>
              <a:defRPr sz="4000" b="1">
                <a:solidFill>
                  <a:srgbClr val="FFFFFF"/>
                </a:solidFill>
                <a:latin typeface="Trebuchet MS" pitchFamily="34" charset="0"/>
              </a:defRPr>
            </a:lvl3pPr>
            <a:lvl4pPr algn="ctr" rtl="0" fontAlgn="base">
              <a:spcBef>
                <a:spcPct val="0"/>
              </a:spcBef>
              <a:spcAft>
                <a:spcPct val="0"/>
              </a:spcAft>
              <a:defRPr sz="4000" b="1">
                <a:solidFill>
                  <a:srgbClr val="FFFFFF"/>
                </a:solidFill>
                <a:latin typeface="Trebuchet MS" pitchFamily="34" charset="0"/>
              </a:defRPr>
            </a:lvl4pPr>
            <a:lvl5pPr algn="ctr" rtl="0" fontAlgn="base">
              <a:spcBef>
                <a:spcPct val="0"/>
              </a:spcBef>
              <a:spcAft>
                <a:spcPct val="0"/>
              </a:spcAft>
              <a:defRPr sz="4000" b="1">
                <a:solidFill>
                  <a:srgbClr val="FFFFFF"/>
                </a:solidFill>
                <a:latin typeface="Trebuchet MS" pitchFamily="34" charset="0"/>
              </a:defRPr>
            </a:lvl5pPr>
            <a:lvl6pPr marL="457200" algn="ctr" rtl="0" fontAlgn="base">
              <a:spcBef>
                <a:spcPct val="0"/>
              </a:spcBef>
              <a:spcAft>
                <a:spcPct val="0"/>
              </a:spcAft>
              <a:defRPr sz="4000" b="1">
                <a:solidFill>
                  <a:srgbClr val="FFFFFF"/>
                </a:solidFill>
                <a:latin typeface="Trebuchet MS" pitchFamily="34" charset="0"/>
              </a:defRPr>
            </a:lvl6pPr>
            <a:lvl7pPr marL="914400" algn="ctr" rtl="0" fontAlgn="base">
              <a:spcBef>
                <a:spcPct val="0"/>
              </a:spcBef>
              <a:spcAft>
                <a:spcPct val="0"/>
              </a:spcAft>
              <a:defRPr sz="4000" b="1">
                <a:solidFill>
                  <a:srgbClr val="FFFFFF"/>
                </a:solidFill>
                <a:latin typeface="Trebuchet MS" pitchFamily="34" charset="0"/>
              </a:defRPr>
            </a:lvl7pPr>
            <a:lvl8pPr marL="1371600" algn="ctr" rtl="0" fontAlgn="base">
              <a:spcBef>
                <a:spcPct val="0"/>
              </a:spcBef>
              <a:spcAft>
                <a:spcPct val="0"/>
              </a:spcAft>
              <a:defRPr sz="4000" b="1">
                <a:solidFill>
                  <a:srgbClr val="FFFFFF"/>
                </a:solidFill>
                <a:latin typeface="Trebuchet MS" pitchFamily="34" charset="0"/>
              </a:defRPr>
            </a:lvl8pPr>
            <a:lvl9pPr marL="1828800" algn="ctr" rtl="0" fontAlgn="base">
              <a:spcBef>
                <a:spcPct val="0"/>
              </a:spcBef>
              <a:spcAft>
                <a:spcPct val="0"/>
              </a:spcAft>
              <a:defRPr sz="4000" b="1">
                <a:solidFill>
                  <a:srgbClr val="FFFFFF"/>
                </a:solidFill>
                <a:latin typeface="Trebuchet MS" pitchFamily="34" charset="0"/>
              </a:defRPr>
            </a:lvl9pPr>
          </a:lstStyle>
          <a:p>
            <a:r>
              <a:rPr lang="en-US" altLang="en-US" kern="0" dirty="0" smtClean="0">
                <a:effectLst>
                  <a:outerShdw blurRad="38100" dist="38100" dir="2700000" algn="tl">
                    <a:srgbClr val="000000">
                      <a:alpha val="43137"/>
                    </a:srgbClr>
                  </a:outerShdw>
                </a:effectLst>
              </a:rPr>
              <a:t>Aviation Weather Center</a:t>
            </a:r>
            <a:endParaRPr lang="en-US" altLang="en-US" kern="0" dirty="0">
              <a:effectLst>
                <a:outerShdw blurRad="38100" dist="38100" dir="2700000" algn="tl">
                  <a:srgbClr val="000000">
                    <a:alpha val="43137"/>
                  </a:srgbClr>
                </a:outerShdw>
              </a:effectLst>
            </a:endParaRPr>
          </a:p>
        </p:txBody>
      </p:sp>
      <p:sp>
        <p:nvSpPr>
          <p:cNvPr id="3" name="Rectangle 3"/>
          <p:cNvSpPr txBox="1">
            <a:spLocks noChangeArrowheads="1"/>
          </p:cNvSpPr>
          <p:nvPr/>
        </p:nvSpPr>
        <p:spPr bwMode="auto">
          <a:xfrm>
            <a:off x="685800" y="838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lvl1pPr marL="0" indent="0" algn="ctr" rtl="0" fontAlgn="base">
              <a:spcBef>
                <a:spcPct val="20000"/>
              </a:spcBef>
              <a:spcAft>
                <a:spcPct val="0"/>
              </a:spcAft>
              <a:buFontTx/>
              <a:buNone/>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pPr>
              <a:lnSpc>
                <a:spcPct val="90000"/>
              </a:lnSpc>
            </a:pPr>
            <a:r>
              <a:rPr lang="en-US" altLang="en-US" sz="2400" u="sng" kern="0" dirty="0">
                <a:solidFill>
                  <a:srgbClr val="FFFF00"/>
                </a:solidFill>
                <a:effectLst>
                  <a:outerShdw blurRad="38100" dist="38100" dir="2700000" algn="tl">
                    <a:srgbClr val="000000">
                      <a:alpha val="43137"/>
                    </a:srgbClr>
                  </a:outerShdw>
                </a:effectLst>
              </a:rPr>
              <a:t>http://</a:t>
            </a:r>
            <a:r>
              <a:rPr lang="en-US" altLang="en-US" sz="2400" u="sng" kern="0" dirty="0" smtClean="0">
                <a:solidFill>
                  <a:srgbClr val="FFFF00"/>
                </a:solidFill>
                <a:effectLst>
                  <a:outerShdw blurRad="38100" dist="38100" dir="2700000" algn="tl">
                    <a:srgbClr val="000000">
                      <a:alpha val="43137"/>
                    </a:srgbClr>
                  </a:outerShdw>
                </a:effectLst>
              </a:rPr>
              <a:t>www.aviationweather.gov/flightpath</a:t>
            </a:r>
          </a:p>
          <a:p>
            <a:pPr marL="342900" indent="-342900" algn="l">
              <a:lnSpc>
                <a:spcPct val="90000"/>
              </a:lnSpc>
              <a:buFont typeface="Arial" panose="020B0604020202020204" pitchFamily="34" charset="0"/>
              <a:buChar char="•"/>
            </a:pPr>
            <a:endParaRPr lang="en-US" altLang="en-US" sz="2400" kern="0" dirty="0">
              <a:solidFill>
                <a:srgbClr val="FFFF00"/>
              </a:solidFill>
              <a:effectLst>
                <a:outerShdw blurRad="38100" dist="38100" dir="2700000" algn="tl">
                  <a:srgbClr val="000000">
                    <a:alpha val="43137"/>
                  </a:srgbClr>
                </a:outerShdw>
              </a:effectLst>
            </a:endParaRPr>
          </a:p>
        </p:txBody>
      </p:sp>
      <p:pic>
        <p:nvPicPr>
          <p:cNvPr id="5" name="Picture 5"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4294967295"/>
          </p:nvPr>
        </p:nvSpPr>
        <p:spPr>
          <a:xfrm>
            <a:off x="8686800" y="6058834"/>
            <a:ext cx="457200" cy="457200"/>
          </a:xfrm>
          <a:prstGeom prst="rect">
            <a:avLst/>
          </a:prstGeom>
        </p:spPr>
        <p:txBody>
          <a:bodyPr anchor="b" anchorCtr="0"/>
          <a:lstStyle/>
          <a:p>
            <a:pPr algn="r"/>
            <a:fld id="{6FDE8F37-ED1E-43B7-BB67-D1890540E354}" type="slidenum">
              <a:rPr lang="en-US" altLang="en-US" sz="1200">
                <a:effectLst>
                  <a:outerShdw blurRad="38100" dist="38100" dir="2700000" algn="tl">
                    <a:srgbClr val="000000">
                      <a:alpha val="43137"/>
                    </a:srgbClr>
                  </a:outerShdw>
                </a:effectLst>
              </a:rPr>
              <a:pPr algn="r"/>
              <a:t>35</a:t>
            </a:fld>
            <a:endParaRPr lang="en-US" altLang="en-US" sz="1200" dirty="0">
              <a:effectLst>
                <a:outerShdw blurRad="38100" dist="38100" dir="2700000" algn="tl">
                  <a:srgbClr val="000000">
                    <a:alpha val="43137"/>
                  </a:srgbClr>
                </a:outerShdw>
              </a:effectLst>
            </a:endParaRPr>
          </a:p>
        </p:txBody>
      </p:sp>
      <p:sp>
        <p:nvSpPr>
          <p:cNvPr id="8" name="TextBox 7"/>
          <p:cNvSpPr txBox="1"/>
          <p:nvPr/>
        </p:nvSpPr>
        <p:spPr>
          <a:xfrm>
            <a:off x="1524000" y="1905000"/>
            <a:ext cx="6172200" cy="3970318"/>
          </a:xfrm>
          <a:prstGeom prst="rect">
            <a:avLst/>
          </a:prstGeom>
          <a:noFill/>
        </p:spPr>
        <p:txBody>
          <a:bodyPr wrap="square" rtlCol="0">
            <a:spAutoFit/>
          </a:bodyPr>
          <a:lstStyle/>
          <a:p>
            <a:pPr marL="342900" indent="-342900">
              <a:buFont typeface="Arial" panose="020B0604020202020204" pitchFamily="34" charset="0"/>
              <a:buChar char="•"/>
            </a:pPr>
            <a:r>
              <a:rPr lang="en-US" sz="2800" dirty="0" smtClean="0">
                <a:solidFill>
                  <a:srgbClr val="F8F8F8"/>
                </a:solidFill>
                <a:effectLst>
                  <a:outerShdw blurRad="38100" dist="38100" dir="2700000" algn="tl">
                    <a:srgbClr val="000000">
                      <a:alpha val="43137"/>
                    </a:srgbClr>
                  </a:outerShdw>
                </a:effectLst>
              </a:rPr>
              <a:t>Requires Java</a:t>
            </a:r>
          </a:p>
          <a:p>
            <a:pPr marL="342900" indent="-342900">
              <a:buFont typeface="Arial" panose="020B0604020202020204" pitchFamily="34" charset="0"/>
              <a:buChar char="•"/>
            </a:pPr>
            <a:endParaRPr lang="en-US" sz="2800" dirty="0" smtClean="0">
              <a:solidFill>
                <a:srgbClr val="F8F8F8"/>
              </a:solidFill>
              <a:effectLst>
                <a:outerShdw blurRad="38100" dist="38100" dir="2700000" algn="tl">
                  <a:srgbClr val="000000">
                    <a:alpha val="43137"/>
                  </a:srgbClr>
                </a:outerShdw>
              </a:effectLst>
            </a:endParaRPr>
          </a:p>
          <a:p>
            <a:pPr marL="800100" lvl="1" indent="-342900">
              <a:buFont typeface="Arial" panose="020B0604020202020204" pitchFamily="34" charset="0"/>
              <a:buChar char="•"/>
            </a:pPr>
            <a:r>
              <a:rPr lang="en-US" sz="2800" dirty="0" smtClean="0">
                <a:solidFill>
                  <a:srgbClr val="F8F8F8"/>
                </a:solidFill>
                <a:effectLst>
                  <a:outerShdw blurRad="38100" dist="38100" dir="2700000" algn="tl">
                    <a:srgbClr val="000000">
                      <a:alpha val="43137"/>
                    </a:srgbClr>
                  </a:outerShdw>
                </a:effectLst>
              </a:rPr>
              <a:t>Therefore smartphones and most tablets will not work</a:t>
            </a:r>
          </a:p>
          <a:p>
            <a:pPr marL="342900" indent="-342900">
              <a:buFont typeface="Arial" panose="020B0604020202020204" pitchFamily="34" charset="0"/>
              <a:buChar char="•"/>
            </a:pPr>
            <a:endParaRPr lang="en-US" sz="2800" dirty="0">
              <a:solidFill>
                <a:srgbClr val="F8F8F8"/>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800" dirty="0" smtClean="0">
                <a:solidFill>
                  <a:srgbClr val="F8F8F8"/>
                </a:solidFill>
                <a:effectLst>
                  <a:outerShdw blurRad="38100" dist="38100" dir="2700000" algn="tl">
                    <a:srgbClr val="000000">
                      <a:alpha val="43137"/>
                    </a:srgbClr>
                  </a:outerShdw>
                </a:effectLst>
              </a:rPr>
              <a:t>Resizable map</a:t>
            </a:r>
          </a:p>
          <a:p>
            <a:pPr marL="342900" indent="-342900">
              <a:buFont typeface="Arial" panose="020B0604020202020204" pitchFamily="34" charset="0"/>
              <a:buChar char="•"/>
            </a:pPr>
            <a:endParaRPr lang="en-US" sz="2800" dirty="0">
              <a:solidFill>
                <a:srgbClr val="F8F8F8"/>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800" dirty="0" smtClean="0">
                <a:solidFill>
                  <a:srgbClr val="F8F8F8"/>
                </a:solidFill>
                <a:effectLst>
                  <a:outerShdw blurRad="38100" dist="38100" dir="2700000" algn="tl">
                    <a:srgbClr val="000000">
                      <a:alpha val="43137"/>
                    </a:srgbClr>
                  </a:outerShdw>
                </a:effectLst>
              </a:rPr>
              <a:t>Customizable contour intervals</a:t>
            </a:r>
          </a:p>
          <a:p>
            <a:pPr marL="342900" indent="-342900">
              <a:buFont typeface="Arial" panose="020B0604020202020204" pitchFamily="34" charset="0"/>
              <a:buChar char="•"/>
            </a:pPr>
            <a:endParaRPr lang="en-US" sz="2800" dirty="0">
              <a:solidFill>
                <a:srgbClr val="F8F8F8"/>
              </a:solidFill>
              <a:effectLst>
                <a:outerShdw blurRad="38100" dist="38100" dir="2700000" algn="tl">
                  <a:srgbClr val="000000">
                    <a:alpha val="43137"/>
                  </a:srgbClr>
                </a:outerShdw>
              </a:effectLst>
            </a:endParaRPr>
          </a:p>
        </p:txBody>
      </p:sp>
      <p:sp>
        <p:nvSpPr>
          <p:cNvPr id="9"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46993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85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ctr" rtl="0" fontAlgn="base">
              <a:spcBef>
                <a:spcPct val="0"/>
              </a:spcBef>
              <a:spcAft>
                <a:spcPct val="0"/>
              </a:spcAft>
              <a:defRPr sz="4000" b="1">
                <a:solidFill>
                  <a:srgbClr val="FFFFFF"/>
                </a:solidFill>
                <a:latin typeface="+mj-lt"/>
                <a:ea typeface="+mj-ea"/>
                <a:cs typeface="+mj-cs"/>
              </a:defRPr>
            </a:lvl1pPr>
            <a:lvl2pPr algn="ctr" rtl="0" fontAlgn="base">
              <a:spcBef>
                <a:spcPct val="0"/>
              </a:spcBef>
              <a:spcAft>
                <a:spcPct val="0"/>
              </a:spcAft>
              <a:defRPr sz="4000" b="1">
                <a:solidFill>
                  <a:srgbClr val="FFFFFF"/>
                </a:solidFill>
                <a:latin typeface="Trebuchet MS" pitchFamily="34" charset="0"/>
              </a:defRPr>
            </a:lvl2pPr>
            <a:lvl3pPr algn="ctr" rtl="0" fontAlgn="base">
              <a:spcBef>
                <a:spcPct val="0"/>
              </a:spcBef>
              <a:spcAft>
                <a:spcPct val="0"/>
              </a:spcAft>
              <a:defRPr sz="4000" b="1">
                <a:solidFill>
                  <a:srgbClr val="FFFFFF"/>
                </a:solidFill>
                <a:latin typeface="Trebuchet MS" pitchFamily="34" charset="0"/>
              </a:defRPr>
            </a:lvl3pPr>
            <a:lvl4pPr algn="ctr" rtl="0" fontAlgn="base">
              <a:spcBef>
                <a:spcPct val="0"/>
              </a:spcBef>
              <a:spcAft>
                <a:spcPct val="0"/>
              </a:spcAft>
              <a:defRPr sz="4000" b="1">
                <a:solidFill>
                  <a:srgbClr val="FFFFFF"/>
                </a:solidFill>
                <a:latin typeface="Trebuchet MS" pitchFamily="34" charset="0"/>
              </a:defRPr>
            </a:lvl4pPr>
            <a:lvl5pPr algn="ctr" rtl="0" fontAlgn="base">
              <a:spcBef>
                <a:spcPct val="0"/>
              </a:spcBef>
              <a:spcAft>
                <a:spcPct val="0"/>
              </a:spcAft>
              <a:defRPr sz="4000" b="1">
                <a:solidFill>
                  <a:srgbClr val="FFFFFF"/>
                </a:solidFill>
                <a:latin typeface="Trebuchet MS" pitchFamily="34" charset="0"/>
              </a:defRPr>
            </a:lvl5pPr>
            <a:lvl6pPr marL="457200" algn="ctr" rtl="0" fontAlgn="base">
              <a:spcBef>
                <a:spcPct val="0"/>
              </a:spcBef>
              <a:spcAft>
                <a:spcPct val="0"/>
              </a:spcAft>
              <a:defRPr sz="4000" b="1">
                <a:solidFill>
                  <a:srgbClr val="FFFFFF"/>
                </a:solidFill>
                <a:latin typeface="Trebuchet MS" pitchFamily="34" charset="0"/>
              </a:defRPr>
            </a:lvl6pPr>
            <a:lvl7pPr marL="914400" algn="ctr" rtl="0" fontAlgn="base">
              <a:spcBef>
                <a:spcPct val="0"/>
              </a:spcBef>
              <a:spcAft>
                <a:spcPct val="0"/>
              </a:spcAft>
              <a:defRPr sz="4000" b="1">
                <a:solidFill>
                  <a:srgbClr val="FFFFFF"/>
                </a:solidFill>
                <a:latin typeface="Trebuchet MS" pitchFamily="34" charset="0"/>
              </a:defRPr>
            </a:lvl7pPr>
            <a:lvl8pPr marL="1371600" algn="ctr" rtl="0" fontAlgn="base">
              <a:spcBef>
                <a:spcPct val="0"/>
              </a:spcBef>
              <a:spcAft>
                <a:spcPct val="0"/>
              </a:spcAft>
              <a:defRPr sz="4000" b="1">
                <a:solidFill>
                  <a:srgbClr val="FFFFFF"/>
                </a:solidFill>
                <a:latin typeface="Trebuchet MS" pitchFamily="34" charset="0"/>
              </a:defRPr>
            </a:lvl8pPr>
            <a:lvl9pPr marL="1828800" algn="ctr" rtl="0" fontAlgn="base">
              <a:spcBef>
                <a:spcPct val="0"/>
              </a:spcBef>
              <a:spcAft>
                <a:spcPct val="0"/>
              </a:spcAft>
              <a:defRPr sz="4000" b="1">
                <a:solidFill>
                  <a:srgbClr val="FFFFFF"/>
                </a:solidFill>
                <a:latin typeface="Trebuchet MS" pitchFamily="34" charset="0"/>
              </a:defRPr>
            </a:lvl9pPr>
          </a:lstStyle>
          <a:p>
            <a:r>
              <a:rPr lang="en-US" altLang="en-US" kern="0" dirty="0" smtClean="0">
                <a:effectLst>
                  <a:outerShdw blurRad="38100" dist="38100" dir="2700000" algn="tl">
                    <a:srgbClr val="000000">
                      <a:alpha val="43137"/>
                    </a:srgbClr>
                  </a:outerShdw>
                </a:effectLst>
              </a:rPr>
              <a:t>Aviation Weather Center</a:t>
            </a:r>
            <a:endParaRPr lang="en-US" altLang="en-US" kern="0" dirty="0">
              <a:effectLst>
                <a:outerShdw blurRad="38100" dist="38100" dir="2700000" algn="tl">
                  <a:srgbClr val="000000">
                    <a:alpha val="43137"/>
                  </a:srgbClr>
                </a:outerShdw>
              </a:effectLst>
            </a:endParaRPr>
          </a:p>
        </p:txBody>
      </p:sp>
      <p:sp>
        <p:nvSpPr>
          <p:cNvPr id="3" name="Rectangle 3"/>
          <p:cNvSpPr txBox="1">
            <a:spLocks noChangeArrowheads="1"/>
          </p:cNvSpPr>
          <p:nvPr/>
        </p:nvSpPr>
        <p:spPr bwMode="auto">
          <a:xfrm>
            <a:off x="685800" y="838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lvl1pPr marL="0" indent="0" algn="ctr" rtl="0" fontAlgn="base">
              <a:spcBef>
                <a:spcPct val="20000"/>
              </a:spcBef>
              <a:spcAft>
                <a:spcPct val="0"/>
              </a:spcAft>
              <a:buFontTx/>
              <a:buNone/>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pPr>
              <a:lnSpc>
                <a:spcPct val="90000"/>
              </a:lnSpc>
            </a:pPr>
            <a:r>
              <a:rPr lang="en-US" altLang="en-US" sz="2400" u="sng" kern="0" dirty="0">
                <a:solidFill>
                  <a:srgbClr val="FFFF00"/>
                </a:solidFill>
                <a:effectLst>
                  <a:outerShdw blurRad="38100" dist="38100" dir="2700000" algn="tl">
                    <a:srgbClr val="000000">
                      <a:alpha val="43137"/>
                    </a:srgbClr>
                  </a:outerShdw>
                </a:effectLst>
              </a:rPr>
              <a:t>http://</a:t>
            </a:r>
            <a:r>
              <a:rPr lang="en-US" altLang="en-US" sz="2400" u="sng" kern="0" dirty="0" smtClean="0">
                <a:solidFill>
                  <a:srgbClr val="FFFF00"/>
                </a:solidFill>
                <a:effectLst>
                  <a:outerShdw blurRad="38100" dist="38100" dir="2700000" algn="tl">
                    <a:srgbClr val="000000">
                      <a:alpha val="43137"/>
                    </a:srgbClr>
                  </a:outerShdw>
                </a:effectLst>
              </a:rPr>
              <a:t>www.aviationweather.gov/flightpath</a:t>
            </a:r>
          </a:p>
          <a:p>
            <a:pPr marL="342900" indent="-342900" algn="l">
              <a:lnSpc>
                <a:spcPct val="90000"/>
              </a:lnSpc>
              <a:buFont typeface="Arial" panose="020B0604020202020204" pitchFamily="34" charset="0"/>
              <a:buChar char="•"/>
            </a:pPr>
            <a:endParaRPr lang="en-US" altLang="en-US" sz="2400" kern="0" dirty="0">
              <a:solidFill>
                <a:srgbClr val="FFFF00"/>
              </a:solidFill>
              <a:effectLst>
                <a:outerShdw blurRad="38100" dist="38100" dir="2700000" algn="tl">
                  <a:srgbClr val="000000">
                    <a:alpha val="43137"/>
                  </a:srgbClr>
                </a:outerShdw>
              </a:effectLst>
            </a:endParaRPr>
          </a:p>
        </p:txBody>
      </p:sp>
      <p:pic>
        <p:nvPicPr>
          <p:cNvPr id="5" name="Picture 5"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4294967295"/>
          </p:nvPr>
        </p:nvSpPr>
        <p:spPr>
          <a:xfrm>
            <a:off x="8686800" y="6058834"/>
            <a:ext cx="457200" cy="457200"/>
          </a:xfrm>
          <a:prstGeom prst="rect">
            <a:avLst/>
          </a:prstGeom>
        </p:spPr>
        <p:txBody>
          <a:bodyPr anchor="b" anchorCtr="0"/>
          <a:lstStyle/>
          <a:p>
            <a:pPr algn="r"/>
            <a:fld id="{6FDE8F37-ED1E-43B7-BB67-D1890540E354}" type="slidenum">
              <a:rPr lang="en-US" altLang="en-US" sz="1200">
                <a:effectLst>
                  <a:outerShdw blurRad="38100" dist="38100" dir="2700000" algn="tl">
                    <a:srgbClr val="000000">
                      <a:alpha val="43137"/>
                    </a:srgbClr>
                  </a:outerShdw>
                </a:effectLst>
              </a:rPr>
              <a:pPr algn="r"/>
              <a:t>36</a:t>
            </a:fld>
            <a:endParaRPr lang="en-US" altLang="en-US" sz="1200" dirty="0">
              <a:effectLst>
                <a:outerShdw blurRad="38100" dist="38100" dir="2700000" algn="tl">
                  <a:srgbClr val="000000">
                    <a:alpha val="43137"/>
                  </a:srgbClr>
                </a:outerShdw>
              </a:effectLst>
            </a:endParaRP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67717" y="1905000"/>
            <a:ext cx="4289111"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680357" y="1905000"/>
            <a:ext cx="4289111"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576374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fade">
                                      <p:cBhvr>
                                        <p:cTn id="10" dur="500"/>
                                        <p:tgtEl>
                                          <p:spTgt spid="9218"/>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9219"/>
                                        </p:tgtEl>
                                        <p:attrNameLst>
                                          <p:attrName>style.visibility</p:attrName>
                                        </p:attrNameLst>
                                      </p:cBhvr>
                                      <p:to>
                                        <p:strVal val="visible"/>
                                      </p:to>
                                    </p:set>
                                    <p:animEffect transition="in" filter="fade">
                                      <p:cBhvr>
                                        <p:cTn id="14"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7027" y="2262677"/>
            <a:ext cx="3938451"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33865" y="2262677"/>
            <a:ext cx="3924776"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27027" y="2266950"/>
            <a:ext cx="3924776"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5949" y="2262677"/>
            <a:ext cx="3740384" cy="2364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09600" y="3323562"/>
            <a:ext cx="3608164" cy="1535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6031" y="2262677"/>
            <a:ext cx="3938451"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17692" y="2262677"/>
            <a:ext cx="3726141" cy="2355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2"/>
          <p:cNvSpPr txBox="1">
            <a:spLocks noChangeArrowheads="1"/>
          </p:cNvSpPr>
          <p:nvPr/>
        </p:nvSpPr>
        <p:spPr bwMode="auto">
          <a:xfrm>
            <a:off x="685800" y="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ctr" rtl="0" fontAlgn="base">
              <a:spcBef>
                <a:spcPct val="0"/>
              </a:spcBef>
              <a:spcAft>
                <a:spcPct val="0"/>
              </a:spcAft>
              <a:defRPr sz="4000" b="1">
                <a:solidFill>
                  <a:srgbClr val="FFFFFF"/>
                </a:solidFill>
                <a:latin typeface="+mj-lt"/>
                <a:ea typeface="+mj-ea"/>
                <a:cs typeface="+mj-cs"/>
              </a:defRPr>
            </a:lvl1pPr>
            <a:lvl2pPr algn="ctr" rtl="0" fontAlgn="base">
              <a:spcBef>
                <a:spcPct val="0"/>
              </a:spcBef>
              <a:spcAft>
                <a:spcPct val="0"/>
              </a:spcAft>
              <a:defRPr sz="4000" b="1">
                <a:solidFill>
                  <a:srgbClr val="FFFFFF"/>
                </a:solidFill>
                <a:latin typeface="Trebuchet MS" pitchFamily="34" charset="0"/>
              </a:defRPr>
            </a:lvl2pPr>
            <a:lvl3pPr algn="ctr" rtl="0" fontAlgn="base">
              <a:spcBef>
                <a:spcPct val="0"/>
              </a:spcBef>
              <a:spcAft>
                <a:spcPct val="0"/>
              </a:spcAft>
              <a:defRPr sz="4000" b="1">
                <a:solidFill>
                  <a:srgbClr val="FFFFFF"/>
                </a:solidFill>
                <a:latin typeface="Trebuchet MS" pitchFamily="34" charset="0"/>
              </a:defRPr>
            </a:lvl3pPr>
            <a:lvl4pPr algn="ctr" rtl="0" fontAlgn="base">
              <a:spcBef>
                <a:spcPct val="0"/>
              </a:spcBef>
              <a:spcAft>
                <a:spcPct val="0"/>
              </a:spcAft>
              <a:defRPr sz="4000" b="1">
                <a:solidFill>
                  <a:srgbClr val="FFFFFF"/>
                </a:solidFill>
                <a:latin typeface="Trebuchet MS" pitchFamily="34" charset="0"/>
              </a:defRPr>
            </a:lvl4pPr>
            <a:lvl5pPr algn="ctr" rtl="0" fontAlgn="base">
              <a:spcBef>
                <a:spcPct val="0"/>
              </a:spcBef>
              <a:spcAft>
                <a:spcPct val="0"/>
              </a:spcAft>
              <a:defRPr sz="4000" b="1">
                <a:solidFill>
                  <a:srgbClr val="FFFFFF"/>
                </a:solidFill>
                <a:latin typeface="Trebuchet MS" pitchFamily="34" charset="0"/>
              </a:defRPr>
            </a:lvl5pPr>
            <a:lvl6pPr marL="457200" algn="ctr" rtl="0" fontAlgn="base">
              <a:spcBef>
                <a:spcPct val="0"/>
              </a:spcBef>
              <a:spcAft>
                <a:spcPct val="0"/>
              </a:spcAft>
              <a:defRPr sz="4000" b="1">
                <a:solidFill>
                  <a:srgbClr val="FFFFFF"/>
                </a:solidFill>
                <a:latin typeface="Trebuchet MS" pitchFamily="34" charset="0"/>
              </a:defRPr>
            </a:lvl6pPr>
            <a:lvl7pPr marL="914400" algn="ctr" rtl="0" fontAlgn="base">
              <a:spcBef>
                <a:spcPct val="0"/>
              </a:spcBef>
              <a:spcAft>
                <a:spcPct val="0"/>
              </a:spcAft>
              <a:defRPr sz="4000" b="1">
                <a:solidFill>
                  <a:srgbClr val="FFFFFF"/>
                </a:solidFill>
                <a:latin typeface="Trebuchet MS" pitchFamily="34" charset="0"/>
              </a:defRPr>
            </a:lvl7pPr>
            <a:lvl8pPr marL="1371600" algn="ctr" rtl="0" fontAlgn="base">
              <a:spcBef>
                <a:spcPct val="0"/>
              </a:spcBef>
              <a:spcAft>
                <a:spcPct val="0"/>
              </a:spcAft>
              <a:defRPr sz="4000" b="1">
                <a:solidFill>
                  <a:srgbClr val="FFFFFF"/>
                </a:solidFill>
                <a:latin typeface="Trebuchet MS" pitchFamily="34" charset="0"/>
              </a:defRPr>
            </a:lvl8pPr>
            <a:lvl9pPr marL="1828800" algn="ctr" rtl="0" fontAlgn="base">
              <a:spcBef>
                <a:spcPct val="0"/>
              </a:spcBef>
              <a:spcAft>
                <a:spcPct val="0"/>
              </a:spcAft>
              <a:defRPr sz="4000" b="1">
                <a:solidFill>
                  <a:srgbClr val="FFFFFF"/>
                </a:solidFill>
                <a:latin typeface="Trebuchet MS" pitchFamily="34" charset="0"/>
              </a:defRPr>
            </a:lvl9pPr>
          </a:lstStyle>
          <a:p>
            <a:r>
              <a:rPr lang="en-US" altLang="en-US" kern="0" dirty="0" smtClean="0">
                <a:effectLst>
                  <a:outerShdw blurRad="38100" dist="38100" dir="2700000" algn="tl">
                    <a:srgbClr val="000000">
                      <a:alpha val="43137"/>
                    </a:srgbClr>
                  </a:outerShdw>
                </a:effectLst>
              </a:rPr>
              <a:t>Aviation Weather Center</a:t>
            </a:r>
            <a:endParaRPr lang="en-US" altLang="en-US" kern="0" dirty="0">
              <a:effectLst>
                <a:outerShdw blurRad="38100" dist="38100" dir="2700000" algn="tl">
                  <a:srgbClr val="000000">
                    <a:alpha val="43137"/>
                  </a:srgbClr>
                </a:outerShdw>
              </a:effectLst>
            </a:endParaRPr>
          </a:p>
        </p:txBody>
      </p:sp>
      <p:sp>
        <p:nvSpPr>
          <p:cNvPr id="3" name="Rectangle 3"/>
          <p:cNvSpPr txBox="1">
            <a:spLocks noChangeArrowheads="1"/>
          </p:cNvSpPr>
          <p:nvPr/>
        </p:nvSpPr>
        <p:spPr bwMode="auto">
          <a:xfrm>
            <a:off x="685800" y="8382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lvl1pPr marL="0" indent="0" algn="ctr" rtl="0" fontAlgn="base">
              <a:spcBef>
                <a:spcPct val="20000"/>
              </a:spcBef>
              <a:spcAft>
                <a:spcPct val="0"/>
              </a:spcAft>
              <a:buFontTx/>
              <a:buNone/>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pPr>
              <a:lnSpc>
                <a:spcPct val="90000"/>
              </a:lnSpc>
            </a:pPr>
            <a:r>
              <a:rPr lang="en-US" altLang="en-US" sz="2400" u="sng" kern="0" dirty="0">
                <a:solidFill>
                  <a:srgbClr val="FFFF00"/>
                </a:solidFill>
                <a:effectLst>
                  <a:outerShdw blurRad="38100" dist="38100" dir="2700000" algn="tl">
                    <a:srgbClr val="000000">
                      <a:alpha val="43137"/>
                    </a:srgbClr>
                  </a:outerShdw>
                </a:effectLst>
              </a:rPr>
              <a:t>http://</a:t>
            </a:r>
            <a:r>
              <a:rPr lang="en-US" altLang="en-US" sz="2400" u="sng" kern="0" dirty="0" smtClean="0">
                <a:solidFill>
                  <a:srgbClr val="FFFF00"/>
                </a:solidFill>
                <a:effectLst>
                  <a:outerShdw blurRad="38100" dist="38100" dir="2700000" algn="tl">
                    <a:srgbClr val="000000">
                      <a:alpha val="43137"/>
                    </a:srgbClr>
                  </a:outerShdw>
                </a:effectLst>
              </a:rPr>
              <a:t>www.aviationweather.gov/flightpath</a:t>
            </a:r>
          </a:p>
          <a:p>
            <a:pPr marL="342900" indent="-342900" algn="l">
              <a:lnSpc>
                <a:spcPct val="90000"/>
              </a:lnSpc>
              <a:buFont typeface="Arial" panose="020B0604020202020204" pitchFamily="34" charset="0"/>
              <a:buChar char="•"/>
            </a:pPr>
            <a:endParaRPr lang="en-US" altLang="en-US" sz="2400" kern="0" dirty="0">
              <a:solidFill>
                <a:srgbClr val="FFFF00"/>
              </a:solidFill>
              <a:effectLst>
                <a:outerShdw blurRad="38100" dist="38100" dir="2700000" algn="tl">
                  <a:srgbClr val="000000">
                    <a:alpha val="43137"/>
                  </a:srgbClr>
                </a:outerShdw>
              </a:effectLst>
            </a:endParaRPr>
          </a:p>
        </p:txBody>
      </p:sp>
      <p:pic>
        <p:nvPicPr>
          <p:cNvPr id="5" name="Picture 5" descr="nws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noaa_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4294967295"/>
          </p:nvPr>
        </p:nvSpPr>
        <p:spPr>
          <a:xfrm>
            <a:off x="8686800" y="6058834"/>
            <a:ext cx="457200" cy="457200"/>
          </a:xfrm>
          <a:prstGeom prst="rect">
            <a:avLst/>
          </a:prstGeom>
        </p:spPr>
        <p:txBody>
          <a:bodyPr anchor="b" anchorCtr="0"/>
          <a:lstStyle/>
          <a:p>
            <a:pPr algn="r"/>
            <a:fld id="{6FDE8F37-ED1E-43B7-BB67-D1890540E354}" type="slidenum">
              <a:rPr lang="en-US" altLang="en-US" sz="1200">
                <a:effectLst>
                  <a:outerShdw blurRad="38100" dist="38100" dir="2700000" algn="tl">
                    <a:srgbClr val="000000">
                      <a:alpha val="43137"/>
                    </a:srgbClr>
                  </a:outerShdw>
                </a:effectLst>
              </a:rPr>
              <a:pPr algn="r"/>
              <a:t>37</a:t>
            </a:fld>
            <a:endParaRPr lang="en-US" altLang="en-US" sz="1200" dirty="0">
              <a:effectLst>
                <a:outerShdw blurRad="38100" dist="38100" dir="2700000" algn="tl">
                  <a:srgbClr val="000000">
                    <a:alpha val="43137"/>
                  </a:srgbClr>
                </a:outerShdw>
              </a:effectLst>
            </a:endParaRPr>
          </a:p>
        </p:txBody>
      </p:sp>
      <p:sp>
        <p:nvSpPr>
          <p:cNvPr id="10"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sp>
        <p:nvSpPr>
          <p:cNvPr id="4" name="TextBox 3"/>
          <p:cNvSpPr txBox="1"/>
          <p:nvPr/>
        </p:nvSpPr>
        <p:spPr>
          <a:xfrm>
            <a:off x="4743997" y="5149347"/>
            <a:ext cx="3866603" cy="923330"/>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The flight tool can help you avoid expected icing areas along your route.</a:t>
            </a:r>
            <a:endParaRPr lang="en-US" b="1" dirty="0">
              <a:effectLst>
                <a:outerShdw blurRad="38100" dist="38100" dir="2700000" algn="tl">
                  <a:srgbClr val="000000">
                    <a:alpha val="43137"/>
                  </a:srgbClr>
                </a:outerShdw>
              </a:effectLst>
            </a:endParaRPr>
          </a:p>
        </p:txBody>
      </p:sp>
      <p:sp>
        <p:nvSpPr>
          <p:cNvPr id="16" name="TextBox 15"/>
          <p:cNvSpPr txBox="1"/>
          <p:nvPr/>
        </p:nvSpPr>
        <p:spPr>
          <a:xfrm>
            <a:off x="0" y="1535668"/>
            <a:ext cx="9143999" cy="369332"/>
          </a:xfrm>
          <a:prstGeom prst="rect">
            <a:avLst/>
          </a:prstGeom>
          <a:noFill/>
        </p:spPr>
        <p:txBody>
          <a:bodyPr wrap="square" rtlCol="0">
            <a:spAutoFit/>
          </a:bodyPr>
          <a:lstStyle/>
          <a:p>
            <a:pPr algn="ctr"/>
            <a:r>
              <a:rPr lang="en-US" b="1" dirty="0" smtClean="0">
                <a:solidFill>
                  <a:srgbClr val="F8F8F8"/>
                </a:solidFill>
                <a:effectLst>
                  <a:outerShdw blurRad="38100" dist="38100" dir="2700000" algn="tl">
                    <a:srgbClr val="000000">
                      <a:alpha val="43137"/>
                    </a:srgbClr>
                  </a:outerShdw>
                </a:effectLst>
              </a:rPr>
              <a:t>Example over AZ-NM from Tuesday, 24 February 2015.</a:t>
            </a:r>
            <a:endParaRPr lang="en-US" b="1" dirty="0">
              <a:solidFill>
                <a:srgbClr val="F8F8F8"/>
              </a:solidFill>
              <a:effectLst>
                <a:outerShdw blurRad="38100" dist="38100" dir="2700000" algn="tl">
                  <a:srgbClr val="000000">
                    <a:alpha val="43137"/>
                  </a:srgbClr>
                </a:outerShdw>
              </a:effectLst>
            </a:endParaRPr>
          </a:p>
        </p:txBody>
      </p:sp>
      <p:sp>
        <p:nvSpPr>
          <p:cNvPr id="17" name="TextBox 16"/>
          <p:cNvSpPr txBox="1"/>
          <p:nvPr/>
        </p:nvSpPr>
        <p:spPr>
          <a:xfrm>
            <a:off x="-42016" y="6321623"/>
            <a:ext cx="261610" cy="307777"/>
          </a:xfrm>
          <a:prstGeom prst="rect">
            <a:avLst/>
          </a:prstGeom>
          <a:noFill/>
        </p:spPr>
        <p:txBody>
          <a:bodyPr wrap="none" rtlCol="0">
            <a:spAutoFit/>
          </a:bodyPr>
          <a:lstStyle/>
          <a:p>
            <a:r>
              <a:rPr lang="en-US" sz="1400" b="1" dirty="0" smtClean="0">
                <a:solidFill>
                  <a:srgbClr val="FFFF00"/>
                </a:solidFill>
                <a:hlinkClick r:id="rId12"/>
              </a:rPr>
              <a:t>*</a:t>
            </a:r>
            <a:endParaRPr lang="en-US" sz="1400" b="1" dirty="0">
              <a:solidFill>
                <a:srgbClr val="FFFF00"/>
              </a:solidFill>
            </a:endParaRPr>
          </a:p>
        </p:txBody>
      </p:sp>
    </p:spTree>
    <p:extLst>
      <p:ext uri="{BB962C8B-B14F-4D97-AF65-F5344CB8AC3E}">
        <p14:creationId xmlns:p14="http://schemas.microsoft.com/office/powerpoint/2010/main" val="16588224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fade">
                                      <p:cBhvr>
                                        <p:cTn id="10" dur="500"/>
                                        <p:tgtEl>
                                          <p:spTgt spid="9218"/>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219"/>
                                        </p:tgtEl>
                                        <p:attrNameLst>
                                          <p:attrName>style.visibility</p:attrName>
                                        </p:attrNameLst>
                                      </p:cBhvr>
                                      <p:to>
                                        <p:strVal val="visible"/>
                                      </p:to>
                                    </p:set>
                                    <p:animEffect transition="in" filter="fade">
                                      <p:cBhvr>
                                        <p:cTn id="19" dur="500"/>
                                        <p:tgtEl>
                                          <p:spTgt spid="92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fade">
                                      <p:cBhvr>
                                        <p:cTn id="24" dur="500"/>
                                        <p:tgtEl>
                                          <p:spTgt spid="307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075"/>
                                        </p:tgtEl>
                                        <p:attrNameLst>
                                          <p:attrName>style.visibility</p:attrName>
                                        </p:attrNameLst>
                                      </p:cBhvr>
                                      <p:to>
                                        <p:strVal val="visible"/>
                                      </p:to>
                                    </p:set>
                                    <p:animEffect transition="in" filter="fade">
                                      <p:cBhvr>
                                        <p:cTn id="29" dur="500"/>
                                        <p:tgtEl>
                                          <p:spTgt spid="307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76"/>
                                        </p:tgtEl>
                                        <p:attrNameLst>
                                          <p:attrName>style.visibility</p:attrName>
                                        </p:attrNameLst>
                                      </p:cBhvr>
                                      <p:to>
                                        <p:strVal val="visible"/>
                                      </p:to>
                                    </p:set>
                                    <p:animEffect transition="in" filter="fade">
                                      <p:cBhvr>
                                        <p:cTn id="34" dur="500"/>
                                        <p:tgtEl>
                                          <p:spTgt spid="307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077"/>
                                        </p:tgtEl>
                                        <p:attrNameLst>
                                          <p:attrName>style.visibility</p:attrName>
                                        </p:attrNameLst>
                                      </p:cBhvr>
                                      <p:to>
                                        <p:strVal val="visible"/>
                                      </p:to>
                                    </p:set>
                                    <p:animEffect transition="in" filter="fade">
                                      <p:cBhvr>
                                        <p:cTn id="39" dur="500"/>
                                        <p:tgtEl>
                                          <p:spTgt spid="307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078"/>
                                        </p:tgtEl>
                                        <p:attrNameLst>
                                          <p:attrName>style.visibility</p:attrName>
                                        </p:attrNameLst>
                                      </p:cBhvr>
                                      <p:to>
                                        <p:strVal val="visible"/>
                                      </p:to>
                                    </p:set>
                                    <p:animEffect transition="in" filter="fade">
                                      <p:cBhvr>
                                        <p:cTn id="44" dur="500"/>
                                        <p:tgtEl>
                                          <p:spTgt spid="307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4" grpId="0"/>
      <p:bldP spid="16"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5"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4294967295"/>
          </p:nvPr>
        </p:nvSpPr>
        <p:spPr>
          <a:xfrm>
            <a:off x="8686800" y="6058834"/>
            <a:ext cx="457200" cy="457200"/>
          </a:xfrm>
          <a:prstGeom prst="rect">
            <a:avLst/>
          </a:prstGeom>
        </p:spPr>
        <p:txBody>
          <a:bodyPr anchor="b" anchorCtr="0"/>
          <a:lstStyle/>
          <a:p>
            <a:pPr algn="r"/>
            <a:fld id="{6FDE8F37-ED1E-43B7-BB67-D1890540E354}" type="slidenum">
              <a:rPr lang="en-US" altLang="en-US" sz="1200">
                <a:effectLst>
                  <a:outerShdw blurRad="38100" dist="38100" dir="2700000" algn="tl">
                    <a:srgbClr val="000000">
                      <a:alpha val="43137"/>
                    </a:srgbClr>
                  </a:outerShdw>
                </a:effectLst>
              </a:rPr>
              <a:pPr algn="r"/>
              <a:t>38</a:t>
            </a:fld>
            <a:endParaRPr lang="en-US" altLang="en-US" sz="1200" dirty="0">
              <a:effectLst>
                <a:outerShdw blurRad="38100" dist="38100" dir="2700000" algn="tl">
                  <a:srgbClr val="000000">
                    <a:alpha val="43137"/>
                  </a:srgbClr>
                </a:outerShdw>
              </a:effectLst>
            </a:endParaRPr>
          </a:p>
        </p:txBody>
      </p:sp>
      <p:sp>
        <p:nvSpPr>
          <p:cNvPr id="10" name="Rectangle 1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sp>
        <p:nvSpPr>
          <p:cNvPr id="3" name="TextBox 2"/>
          <p:cNvSpPr txBox="1"/>
          <p:nvPr/>
        </p:nvSpPr>
        <p:spPr>
          <a:xfrm>
            <a:off x="67654" y="579700"/>
            <a:ext cx="8991600" cy="5893921"/>
          </a:xfrm>
          <a:prstGeom prst="rect">
            <a:avLst/>
          </a:prstGeom>
          <a:noFill/>
        </p:spPr>
        <p:txBody>
          <a:bodyPr wrap="square" rtlCol="0">
            <a:spAutoFit/>
          </a:bodyPr>
          <a:lstStyle/>
          <a:p>
            <a:r>
              <a:rPr lang="en-US" sz="1300" u="sng" dirty="0">
                <a:solidFill>
                  <a:srgbClr val="F8F8F8"/>
                </a:solidFill>
              </a:rPr>
              <a:t>http://www.aviationweather.gov/icing/fip</a:t>
            </a:r>
            <a:r>
              <a:rPr lang="en-US" sz="1300" dirty="0">
                <a:solidFill>
                  <a:srgbClr val="F8F8F8"/>
                </a:solidFill>
              </a:rPr>
              <a:t>  Current/forecast icing from AWC (Aviation Weather Center)</a:t>
            </a:r>
          </a:p>
          <a:p>
            <a:endParaRPr lang="en-US" sz="1300" dirty="0">
              <a:solidFill>
                <a:srgbClr val="F8F8F8"/>
              </a:solidFill>
            </a:endParaRPr>
          </a:p>
          <a:p>
            <a:r>
              <a:rPr lang="en-US" sz="1300" u="sng" dirty="0">
                <a:solidFill>
                  <a:srgbClr val="F8F8F8"/>
                </a:solidFill>
              </a:rPr>
              <a:t>http://www.wrh.noaa.gov/zse/</a:t>
            </a:r>
            <a:r>
              <a:rPr lang="en-US" sz="1300" dirty="0">
                <a:solidFill>
                  <a:srgbClr val="F8F8F8"/>
                </a:solidFill>
              </a:rPr>
              <a:t>  Seattle CWSU home page, includes customizable map where you can add </a:t>
            </a:r>
            <a:r>
              <a:rPr lang="en-US" sz="1300" dirty="0" err="1">
                <a:solidFill>
                  <a:srgbClr val="F8F8F8"/>
                </a:solidFill>
              </a:rPr>
              <a:t>pireps</a:t>
            </a:r>
            <a:r>
              <a:rPr lang="en-US" sz="1300" dirty="0">
                <a:solidFill>
                  <a:srgbClr val="F8F8F8"/>
                </a:solidFill>
              </a:rPr>
              <a:t>, AIRMETs, CWAs, highest freezing level, radar, satellite, </a:t>
            </a:r>
            <a:r>
              <a:rPr lang="en-US" sz="1300" dirty="0" err="1">
                <a:solidFill>
                  <a:srgbClr val="F8F8F8"/>
                </a:solidFill>
              </a:rPr>
              <a:t>etc</a:t>
            </a:r>
            <a:endParaRPr lang="en-US" sz="1300" dirty="0">
              <a:solidFill>
                <a:srgbClr val="F8F8F8"/>
              </a:solidFill>
            </a:endParaRPr>
          </a:p>
          <a:p>
            <a:endParaRPr lang="en-US" sz="1300" dirty="0">
              <a:solidFill>
                <a:srgbClr val="F8F8F8"/>
              </a:solidFill>
            </a:endParaRPr>
          </a:p>
          <a:p>
            <a:r>
              <a:rPr lang="en-US" sz="1300" u="sng" dirty="0">
                <a:solidFill>
                  <a:srgbClr val="F8F8F8"/>
                </a:solidFill>
              </a:rPr>
              <a:t>http://www.wrh.noaa.gov/zse/icing_fcst.php</a:t>
            </a:r>
            <a:r>
              <a:rPr lang="en-US" sz="1300" dirty="0">
                <a:solidFill>
                  <a:srgbClr val="F8F8F8"/>
                </a:solidFill>
              </a:rPr>
              <a:t>  Icing page from the Seattle CWSU, includes current/forecast icing graphics, highest freezing level current/forecast, link to AWC icing page</a:t>
            </a:r>
          </a:p>
          <a:p>
            <a:endParaRPr lang="en-US" sz="1300" dirty="0">
              <a:solidFill>
                <a:srgbClr val="F8F8F8"/>
              </a:solidFill>
            </a:endParaRPr>
          </a:p>
          <a:p>
            <a:r>
              <a:rPr lang="en-US" sz="1300" u="sng" dirty="0">
                <a:solidFill>
                  <a:srgbClr val="F8F8F8"/>
                </a:solidFill>
              </a:rPr>
              <a:t>http://www.wrh.noaa.gov/zse/mobile.php</a:t>
            </a:r>
            <a:r>
              <a:rPr lang="en-US" sz="1300" dirty="0">
                <a:solidFill>
                  <a:srgbClr val="F8F8F8"/>
                </a:solidFill>
              </a:rPr>
              <a:t>  Seattle CWSU mobile page includes Pacific NW links for radar, satellite, TAF/METARs, PIREPs, AIRMETs/SIGMETs, CWA/MIS, area hazards, other images, links to other NWS mobile pages</a:t>
            </a:r>
          </a:p>
          <a:p>
            <a:endParaRPr lang="en-US" sz="1300" dirty="0">
              <a:solidFill>
                <a:srgbClr val="F8F8F8"/>
              </a:solidFill>
            </a:endParaRPr>
          </a:p>
          <a:p>
            <a:r>
              <a:rPr lang="en-US" sz="1300" u="sng" dirty="0">
                <a:solidFill>
                  <a:srgbClr val="F8F8F8"/>
                </a:solidFill>
              </a:rPr>
              <a:t>http://www.wrh.noaa.gov/zse/swipe.php</a:t>
            </a:r>
            <a:r>
              <a:rPr lang="en-US" sz="1300" dirty="0">
                <a:solidFill>
                  <a:srgbClr val="F8F8F8"/>
                </a:solidFill>
              </a:rPr>
              <a:t>  Seattle CWSU "swipe" page, optimized for mobile devices, shows local radar, satellite, TAF/METARs, Vertical Wind Profile, local forecast, AIRMETs/SIGMETs, sunrise/sunset, local station plot map, local model text data</a:t>
            </a:r>
          </a:p>
          <a:p>
            <a:endParaRPr lang="en-US" sz="1300" dirty="0">
              <a:solidFill>
                <a:srgbClr val="F8F8F8"/>
              </a:solidFill>
            </a:endParaRPr>
          </a:p>
          <a:p>
            <a:r>
              <a:rPr lang="en-US" sz="1300" u="sng" dirty="0">
                <a:solidFill>
                  <a:srgbClr val="F8F8F8"/>
                </a:solidFill>
              </a:rPr>
              <a:t>http://www.wrh.noaa.gov/zoa/MOBILE/ZOA2.htm</a:t>
            </a:r>
            <a:r>
              <a:rPr lang="en-US" sz="1300" dirty="0">
                <a:solidFill>
                  <a:srgbClr val="F8F8F8"/>
                </a:solidFill>
              </a:rPr>
              <a:t>  Oakland CWSU mobile page has links including aviation text, hazards, radar, satellite, discussions, winds aloft, ADDS wind graphics, TAF/METAR, PIREPs, </a:t>
            </a:r>
            <a:r>
              <a:rPr lang="en-US" sz="1300" dirty="0" err="1">
                <a:solidFill>
                  <a:srgbClr val="F8F8F8"/>
                </a:solidFill>
              </a:rPr>
              <a:t>etc</a:t>
            </a:r>
            <a:endParaRPr lang="en-US" sz="1300" dirty="0">
              <a:solidFill>
                <a:srgbClr val="F8F8F8"/>
              </a:solidFill>
            </a:endParaRPr>
          </a:p>
          <a:p>
            <a:endParaRPr lang="en-US" sz="1300" dirty="0">
              <a:solidFill>
                <a:srgbClr val="F8F8F8"/>
              </a:solidFill>
            </a:endParaRPr>
          </a:p>
          <a:p>
            <a:r>
              <a:rPr lang="en-US" sz="1300" u="sng" dirty="0">
                <a:solidFill>
                  <a:srgbClr val="F8F8F8"/>
                </a:solidFill>
              </a:rPr>
              <a:t>http://mobile.weather.gov/</a:t>
            </a:r>
            <a:r>
              <a:rPr lang="en-US" sz="1300" dirty="0">
                <a:solidFill>
                  <a:srgbClr val="F8F8F8"/>
                </a:solidFill>
              </a:rPr>
              <a:t>  The NWS mobile page for basic local forecasts,  radar, discussions, forecast graphics, </a:t>
            </a:r>
            <a:r>
              <a:rPr lang="en-US" sz="1300" dirty="0" err="1">
                <a:solidFill>
                  <a:srgbClr val="F8F8F8"/>
                </a:solidFill>
              </a:rPr>
              <a:t>etc</a:t>
            </a:r>
            <a:endParaRPr lang="en-US" sz="1300" dirty="0">
              <a:solidFill>
                <a:srgbClr val="F8F8F8"/>
              </a:solidFill>
            </a:endParaRPr>
          </a:p>
          <a:p>
            <a:endParaRPr lang="en-US" sz="1300" dirty="0">
              <a:solidFill>
                <a:srgbClr val="F8F8F8"/>
              </a:solidFill>
            </a:endParaRPr>
          </a:p>
          <a:p>
            <a:r>
              <a:rPr lang="en-US" sz="1300" u="sng" dirty="0">
                <a:solidFill>
                  <a:srgbClr val="F8F8F8"/>
                </a:solidFill>
              </a:rPr>
              <a:t>http://ruc.noaa.gov/soundings/</a:t>
            </a:r>
            <a:r>
              <a:rPr lang="en-US" sz="1300" dirty="0">
                <a:solidFill>
                  <a:srgbClr val="F8F8F8"/>
                </a:solidFill>
              </a:rPr>
              <a:t>  RAP (formerly RUC) vertical analyses and forecasts.  These are Skew-T log-P soundings meteorologists use which display vertical moisture, temperature, winds, </a:t>
            </a:r>
            <a:r>
              <a:rPr lang="en-US" sz="1300" dirty="0" err="1">
                <a:solidFill>
                  <a:srgbClr val="F8F8F8"/>
                </a:solidFill>
              </a:rPr>
              <a:t>etc</a:t>
            </a:r>
            <a:r>
              <a:rPr lang="en-US" sz="1300" dirty="0">
                <a:solidFill>
                  <a:srgbClr val="F8F8F8"/>
                </a:solidFill>
              </a:rPr>
              <a:t> over a desired location.</a:t>
            </a:r>
          </a:p>
          <a:p>
            <a:endParaRPr lang="en-US" sz="1300" dirty="0">
              <a:solidFill>
                <a:srgbClr val="F8F8F8"/>
              </a:solidFill>
            </a:endParaRPr>
          </a:p>
          <a:p>
            <a:r>
              <a:rPr lang="en-US" sz="1300" u="sng" dirty="0">
                <a:solidFill>
                  <a:srgbClr val="F8F8F8"/>
                </a:solidFill>
              </a:rPr>
              <a:t>http://www.aviationweather.gov/icing</a:t>
            </a:r>
            <a:r>
              <a:rPr lang="en-US" sz="1300" dirty="0">
                <a:solidFill>
                  <a:srgbClr val="F8F8F8"/>
                </a:solidFill>
              </a:rPr>
              <a:t>  AWC icing page, including Icing SIGMETs, forecast icing, freezing levels, icing PIREPs, </a:t>
            </a:r>
            <a:r>
              <a:rPr lang="en-US" sz="1300" dirty="0" err="1">
                <a:solidFill>
                  <a:srgbClr val="F8F8F8"/>
                </a:solidFill>
              </a:rPr>
              <a:t>etc</a:t>
            </a:r>
            <a:endParaRPr lang="en-US" sz="1300" dirty="0">
              <a:solidFill>
                <a:srgbClr val="F8F8F8"/>
              </a:solidFill>
            </a:endParaRPr>
          </a:p>
          <a:p>
            <a:endParaRPr lang="en-US" sz="1300" dirty="0">
              <a:solidFill>
                <a:srgbClr val="F8F8F8"/>
              </a:solidFill>
            </a:endParaRPr>
          </a:p>
          <a:p>
            <a:r>
              <a:rPr lang="en-US" sz="1300" u="sng" dirty="0">
                <a:solidFill>
                  <a:srgbClr val="F8F8F8"/>
                </a:solidFill>
              </a:rPr>
              <a:t>http://www.aviationweather.gov/flightpath</a:t>
            </a:r>
            <a:r>
              <a:rPr lang="en-US" sz="1300" dirty="0">
                <a:solidFill>
                  <a:srgbClr val="F8F8F8"/>
                </a:solidFill>
              </a:rPr>
              <a:t>  AWC Flight Path tool (requires Java) which can help a pilot determine the best path to avoid icing.  It is customizable (both zooming into areas and showing what is along a specific path and altitude).</a:t>
            </a:r>
          </a:p>
        </p:txBody>
      </p:sp>
      <p:sp>
        <p:nvSpPr>
          <p:cNvPr id="4" name="TextBox 3"/>
          <p:cNvSpPr txBox="1"/>
          <p:nvPr/>
        </p:nvSpPr>
        <p:spPr>
          <a:xfrm>
            <a:off x="2453771" y="0"/>
            <a:ext cx="3794629" cy="461665"/>
          </a:xfrm>
          <a:prstGeom prst="rect">
            <a:avLst/>
          </a:prstGeom>
          <a:noFill/>
        </p:spPr>
        <p:txBody>
          <a:bodyPr wrap="none" rtlCol="0">
            <a:spAutoFit/>
          </a:bodyPr>
          <a:lstStyle/>
          <a:p>
            <a:r>
              <a:rPr lang="en-US" sz="2400" b="1" dirty="0" smtClean="0">
                <a:solidFill>
                  <a:srgbClr val="F8F8F8"/>
                </a:solidFill>
              </a:rPr>
              <a:t>Links in the Presentation</a:t>
            </a:r>
            <a:endParaRPr lang="en-US" sz="2400" b="1" dirty="0">
              <a:solidFill>
                <a:srgbClr val="F8F8F8"/>
              </a:solidFill>
            </a:endParaRPr>
          </a:p>
        </p:txBody>
      </p:sp>
    </p:spTree>
    <p:extLst>
      <p:ext uri="{BB962C8B-B14F-4D97-AF65-F5344CB8AC3E}">
        <p14:creationId xmlns:p14="http://schemas.microsoft.com/office/powerpoint/2010/main" val="2285361817"/>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6563" name="Picture 3" descr="PLNTON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3429000"/>
            <a:ext cx="2590800" cy="2651125"/>
          </a:xfrm>
          <a:prstGeom prst="rect">
            <a:avLst/>
          </a:prstGeom>
          <a:noFill/>
          <a:extLst>
            <a:ext uri="{909E8E84-426E-40DD-AFC4-6F175D3DCCD1}">
              <a14:hiddenFill xmlns:a14="http://schemas.microsoft.com/office/drawing/2010/main">
                <a:solidFill>
                  <a:srgbClr val="FFFFFF"/>
                </a:solidFill>
              </a14:hiddenFill>
            </a:ext>
          </a:extLst>
        </p:spPr>
      </p:pic>
      <p:pic>
        <p:nvPicPr>
          <p:cNvPr id="66564" name="Picture 4" descr="PLNTOND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381000"/>
            <a:ext cx="2767013" cy="1728788"/>
          </a:xfrm>
          <a:prstGeom prst="rect">
            <a:avLst/>
          </a:prstGeom>
          <a:noFill/>
          <a:extLst>
            <a:ext uri="{909E8E84-426E-40DD-AFC4-6F175D3DCCD1}">
              <a14:hiddenFill xmlns:a14="http://schemas.microsoft.com/office/drawing/2010/main">
                <a:solidFill>
                  <a:srgbClr val="FFFFFF"/>
                </a:solidFill>
              </a14:hiddenFill>
            </a:ext>
          </a:extLst>
        </p:spPr>
      </p:pic>
      <p:sp>
        <p:nvSpPr>
          <p:cNvPr id="66567" name="Text Box 7"/>
          <p:cNvSpPr txBox="1">
            <a:spLocks noChangeArrowheads="1"/>
          </p:cNvSpPr>
          <p:nvPr/>
        </p:nvSpPr>
        <p:spPr bwMode="auto">
          <a:xfrm>
            <a:off x="1171575" y="1166813"/>
            <a:ext cx="420687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3600" b="1">
                <a:solidFill>
                  <a:srgbClr val="CBE4FB"/>
                </a:solidFill>
                <a:effectLst>
                  <a:outerShdw blurRad="38100" dist="38100" dir="2700000" algn="tl">
                    <a:srgbClr val="000000">
                      <a:alpha val="43137"/>
                    </a:srgbClr>
                  </a:outerShdw>
                </a:effectLst>
              </a:rPr>
              <a:t>Thank you for</a:t>
            </a:r>
          </a:p>
          <a:p>
            <a:pPr algn="ctr" fontAlgn="base">
              <a:spcBef>
                <a:spcPct val="0"/>
              </a:spcBef>
              <a:spcAft>
                <a:spcPct val="0"/>
              </a:spcAft>
            </a:pPr>
            <a:r>
              <a:rPr lang="en-US" altLang="en-US" sz="3600" b="1">
                <a:solidFill>
                  <a:srgbClr val="CBE4FB"/>
                </a:solidFill>
                <a:effectLst>
                  <a:outerShdw blurRad="38100" dist="38100" dir="2700000" algn="tl">
                    <a:srgbClr val="000000">
                      <a:alpha val="43137"/>
                    </a:srgbClr>
                  </a:outerShdw>
                </a:effectLst>
              </a:rPr>
              <a:t>your participation!</a:t>
            </a:r>
          </a:p>
          <a:p>
            <a:pPr algn="ctr" fontAlgn="base">
              <a:spcBef>
                <a:spcPct val="0"/>
              </a:spcBef>
              <a:spcAft>
                <a:spcPct val="0"/>
              </a:spcAft>
            </a:pPr>
            <a:endParaRPr lang="en-US" altLang="en-US" sz="3600" b="1">
              <a:solidFill>
                <a:srgbClr val="CBE4FB"/>
              </a:solidFill>
              <a:effectLst>
                <a:outerShdw blurRad="38100" dist="38100" dir="2700000" algn="tl">
                  <a:srgbClr val="000000">
                    <a:alpha val="43137"/>
                  </a:srgbClr>
                </a:outerShdw>
              </a:effectLst>
            </a:endParaRPr>
          </a:p>
        </p:txBody>
      </p:sp>
      <p:sp>
        <p:nvSpPr>
          <p:cNvPr id="66568" name="Text Box 8"/>
          <p:cNvSpPr txBox="1">
            <a:spLocks noChangeArrowheads="1"/>
          </p:cNvSpPr>
          <p:nvPr/>
        </p:nvSpPr>
        <p:spPr bwMode="auto">
          <a:xfrm>
            <a:off x="3806825" y="4038600"/>
            <a:ext cx="526097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dirty="0">
                <a:solidFill>
                  <a:srgbClr val="CBE4FB"/>
                </a:solidFill>
                <a:effectLst>
                  <a:outerShdw blurRad="38100" dist="38100" dir="2700000" algn="tl">
                    <a:srgbClr val="000000">
                      <a:alpha val="43137"/>
                    </a:srgbClr>
                  </a:outerShdw>
                </a:effectLst>
              </a:rPr>
              <a:t>Further questions can be directed to </a:t>
            </a:r>
            <a:r>
              <a:rPr lang="en-US" altLang="en-US" sz="2400" dirty="0" smtClean="0">
                <a:solidFill>
                  <a:srgbClr val="CBE4FB"/>
                </a:solidFill>
                <a:effectLst>
                  <a:outerShdw blurRad="38100" dist="38100" dir="2700000" algn="tl">
                    <a:srgbClr val="000000">
                      <a:alpha val="43137"/>
                    </a:srgbClr>
                  </a:outerShdw>
                </a:effectLst>
              </a:rPr>
              <a:t>the Center </a:t>
            </a:r>
            <a:r>
              <a:rPr lang="en-US" altLang="en-US" sz="2400" dirty="0">
                <a:solidFill>
                  <a:srgbClr val="CBE4FB"/>
                </a:solidFill>
                <a:effectLst>
                  <a:outerShdw blurRad="38100" dist="38100" dir="2700000" algn="tl">
                    <a:srgbClr val="000000">
                      <a:alpha val="43137"/>
                    </a:srgbClr>
                  </a:outerShdw>
                </a:effectLst>
              </a:rPr>
              <a:t>Weather Service Unit in</a:t>
            </a:r>
          </a:p>
          <a:p>
            <a:pPr fontAlgn="base">
              <a:spcBef>
                <a:spcPct val="0"/>
              </a:spcBef>
              <a:spcAft>
                <a:spcPct val="0"/>
              </a:spcAft>
            </a:pPr>
            <a:r>
              <a:rPr lang="en-US" altLang="en-US" sz="2400" dirty="0" smtClean="0">
                <a:solidFill>
                  <a:srgbClr val="CBE4FB"/>
                </a:solidFill>
                <a:effectLst>
                  <a:outerShdw blurRad="38100" dist="38100" dir="2700000" algn="tl">
                    <a:srgbClr val="000000">
                      <a:alpha val="43137"/>
                    </a:srgbClr>
                  </a:outerShdw>
                </a:effectLst>
              </a:rPr>
              <a:t>Auburn, Washington</a:t>
            </a:r>
          </a:p>
          <a:p>
            <a:pPr fontAlgn="base">
              <a:spcBef>
                <a:spcPct val="0"/>
              </a:spcBef>
              <a:spcAft>
                <a:spcPct val="0"/>
              </a:spcAft>
            </a:pPr>
            <a:endParaRPr lang="en-US" altLang="en-US" sz="2400" dirty="0" smtClean="0">
              <a:solidFill>
                <a:srgbClr val="CBE4FB"/>
              </a:solidFill>
              <a:effectLst>
                <a:outerShdw blurRad="38100" dist="38100" dir="2700000" algn="tl">
                  <a:srgbClr val="000000">
                    <a:alpha val="43137"/>
                  </a:srgbClr>
                </a:outerShdw>
              </a:effectLst>
            </a:endParaRPr>
          </a:p>
          <a:p>
            <a:pPr fontAlgn="base">
              <a:spcBef>
                <a:spcPct val="0"/>
              </a:spcBef>
              <a:spcAft>
                <a:spcPct val="0"/>
              </a:spcAft>
            </a:pPr>
            <a:r>
              <a:rPr lang="en-US" altLang="en-US" sz="2400" i="1" dirty="0" smtClean="0">
                <a:solidFill>
                  <a:srgbClr val="CBE4FB"/>
                </a:solidFill>
                <a:effectLst>
                  <a:outerShdw blurRad="38100" dist="38100" dir="2700000" algn="tl">
                    <a:srgbClr val="000000">
                      <a:alpha val="43137"/>
                    </a:srgbClr>
                  </a:outerShdw>
                </a:effectLst>
              </a:rPr>
              <a:t>James.Vasilj@noaa.gov</a:t>
            </a:r>
            <a:r>
              <a:rPr lang="en-US" altLang="en-US" sz="2400" dirty="0" smtClean="0">
                <a:solidFill>
                  <a:srgbClr val="CBE4FB"/>
                </a:solidFill>
                <a:effectLst>
                  <a:outerShdw blurRad="38100" dist="38100" dir="2700000" algn="tl">
                    <a:srgbClr val="000000">
                      <a:alpha val="43137"/>
                    </a:srgbClr>
                  </a:outerShdw>
                </a:effectLst>
              </a:rPr>
              <a:t> </a:t>
            </a:r>
            <a:endParaRPr lang="en-US" altLang="en-US" sz="2400" dirty="0">
              <a:solidFill>
                <a:srgbClr val="CBE4FB"/>
              </a:solidFill>
              <a:effectLst>
                <a:outerShdw blurRad="38100" dist="38100" dir="2700000" algn="tl">
                  <a:srgbClr val="000000">
                    <a:alpha val="43137"/>
                  </a:srgbClr>
                </a:outerShdw>
              </a:effectLst>
            </a:endParaRPr>
          </a:p>
          <a:p>
            <a:pPr fontAlgn="base">
              <a:spcBef>
                <a:spcPct val="0"/>
              </a:spcBef>
              <a:spcAft>
                <a:spcPct val="0"/>
              </a:spcAft>
            </a:pPr>
            <a:endParaRPr lang="en-US" altLang="en-US" sz="2400" dirty="0">
              <a:solidFill>
                <a:srgbClr val="CBE4FB"/>
              </a:solidFill>
              <a:effectLst>
                <a:outerShdw blurRad="38100" dist="38100" dir="2700000" algn="tl">
                  <a:srgbClr val="000000">
                    <a:alpha val="43137"/>
                  </a:srgbClr>
                </a:outerShdw>
              </a:effectLst>
            </a:endParaRPr>
          </a:p>
        </p:txBody>
      </p:sp>
      <p:sp>
        <p:nvSpPr>
          <p:cNvPr id="66569" name="Rectangle 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66570" name="Picture 10" descr="nws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66571" name="Picture 11" descr="noaa_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5"/>
          <p:cNvSpPr>
            <a:spLocks noGrp="1"/>
          </p:cNvSpPr>
          <p:nvPr>
            <p:ph type="sldNum" sz="quarter" idx="12"/>
          </p:nvPr>
        </p:nvSpPr>
        <p:spPr>
          <a:xfrm>
            <a:off x="6553200" y="6248400"/>
            <a:ext cx="1905000" cy="457200"/>
          </a:xfrm>
        </p:spPr>
        <p:txBody>
          <a:bodyPr/>
          <a:lstStyle/>
          <a:p>
            <a:fld id="{6FDE8F37-ED1E-43B7-BB67-D1890540E354}" type="slidenum">
              <a:rPr lang="en-US" altLang="en-US"/>
              <a:pPr/>
              <a:t>39</a:t>
            </a:fld>
            <a:endParaRPr lang="en-US" altLang="en-US" dirty="0"/>
          </a:p>
        </p:txBody>
      </p:sp>
    </p:spTree>
    <p:extLst>
      <p:ext uri="{BB962C8B-B14F-4D97-AF65-F5344CB8AC3E}">
        <p14:creationId xmlns:p14="http://schemas.microsoft.com/office/powerpoint/2010/main" val="1011429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nodeType="afterEffect">
                                  <p:stCondLst>
                                    <p:cond delay="0"/>
                                  </p:stCondLst>
                                  <p:childTnLst>
                                    <p:set>
                                      <p:cBhvr>
                                        <p:cTn id="6" dur="1" fill="hold">
                                          <p:stCondLst>
                                            <p:cond delay="0"/>
                                          </p:stCondLst>
                                        </p:cTn>
                                        <p:tgtEl>
                                          <p:spTgt spid="66563"/>
                                        </p:tgtEl>
                                        <p:attrNameLst>
                                          <p:attrName>style.visibility</p:attrName>
                                        </p:attrNameLst>
                                      </p:cBhvr>
                                      <p:to>
                                        <p:strVal val="visible"/>
                                      </p:to>
                                    </p:set>
                                    <p:anim calcmode="lin" valueType="num">
                                      <p:cBhvr additive="base">
                                        <p:cTn id="7" dur="500" fill="hold"/>
                                        <p:tgtEl>
                                          <p:spTgt spid="66563"/>
                                        </p:tgtEl>
                                        <p:attrNameLst>
                                          <p:attrName>ppt_x</p:attrName>
                                        </p:attrNameLst>
                                      </p:cBhvr>
                                      <p:tavLst>
                                        <p:tav tm="0">
                                          <p:val>
                                            <p:strVal val="1+#ppt_w/2"/>
                                          </p:val>
                                        </p:tav>
                                        <p:tav tm="100000">
                                          <p:val>
                                            <p:strVal val="#ppt_x"/>
                                          </p:val>
                                        </p:tav>
                                      </p:tavLst>
                                    </p:anim>
                                    <p:anim calcmode="lin" valueType="num">
                                      <p:cBhvr additive="base">
                                        <p:cTn id="8" dur="500" fill="hold"/>
                                        <p:tgtEl>
                                          <p:spTgt spid="6656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driveby.wav"/>
                                        </p:tgtEl>
                                      </p:cMediaNode>
                                    </p:audio>
                                  </p:sub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66564"/>
                                        </p:tgtEl>
                                        <p:attrNameLst>
                                          <p:attrName>style.visibility</p:attrName>
                                        </p:attrNameLst>
                                      </p:cBhvr>
                                      <p:to>
                                        <p:strVal val="visible"/>
                                      </p:to>
                                    </p:set>
                                    <p:anim calcmode="lin" valueType="num">
                                      <p:cBhvr additive="base">
                                        <p:cTn id="12" dur="500" fill="hold"/>
                                        <p:tgtEl>
                                          <p:spTgt spid="66564"/>
                                        </p:tgtEl>
                                        <p:attrNameLst>
                                          <p:attrName>ppt_x</p:attrName>
                                        </p:attrNameLst>
                                      </p:cBhvr>
                                      <p:tavLst>
                                        <p:tav tm="0">
                                          <p:val>
                                            <p:strVal val="0-#ppt_w/2"/>
                                          </p:val>
                                        </p:tav>
                                        <p:tav tm="100000">
                                          <p:val>
                                            <p:strVal val="#ppt_x"/>
                                          </p:val>
                                        </p:tav>
                                      </p:tavLst>
                                    </p:anim>
                                    <p:anim calcmode="lin" valueType="num">
                                      <p:cBhvr additive="base">
                                        <p:cTn id="13" dur="500" fill="hold"/>
                                        <p:tgtEl>
                                          <p:spTgt spid="6656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4EDBF3C6-13C1-47C6-A1F6-8E2E2AEBACD1}" type="slidenum">
              <a:rPr lang="en-US" altLang="en-US"/>
              <a:pPr/>
              <a:t>4</a:t>
            </a:fld>
            <a:endParaRPr lang="en-US" altLang="en-US"/>
          </a:p>
        </p:txBody>
      </p:sp>
      <p:sp>
        <p:nvSpPr>
          <p:cNvPr id="52226" name="Rectangle 2"/>
          <p:cNvSpPr>
            <a:spLocks noGrp="1" noChangeArrowheads="1"/>
          </p:cNvSpPr>
          <p:nvPr>
            <p:ph type="body" idx="1"/>
          </p:nvPr>
        </p:nvSpPr>
        <p:spPr>
          <a:xfrm>
            <a:off x="685800" y="1066800"/>
            <a:ext cx="7772400" cy="4724400"/>
          </a:xfrm>
        </p:spPr>
        <p:txBody>
          <a:bodyPr/>
          <a:lstStyle/>
          <a:p>
            <a:pPr>
              <a:lnSpc>
                <a:spcPct val="150000"/>
              </a:lnSpc>
              <a:spcBef>
                <a:spcPts val="0"/>
              </a:spcBef>
            </a:pPr>
            <a:r>
              <a:rPr lang="en-US" altLang="en-US" dirty="0">
                <a:effectLst>
                  <a:outerShdw blurRad="38100" dist="38100" dir="2700000" algn="tl">
                    <a:srgbClr val="000000">
                      <a:alpha val="43137"/>
                    </a:srgbClr>
                  </a:outerShdw>
                </a:effectLst>
              </a:rPr>
              <a:t>Liquid water content (LWC)</a:t>
            </a:r>
          </a:p>
          <a:p>
            <a:pPr>
              <a:lnSpc>
                <a:spcPct val="150000"/>
              </a:lnSpc>
              <a:spcBef>
                <a:spcPts val="0"/>
              </a:spcBef>
            </a:pPr>
            <a:r>
              <a:rPr lang="en-US" altLang="en-US" dirty="0">
                <a:effectLst>
                  <a:outerShdw blurRad="38100" dist="38100" dir="2700000" algn="tl">
                    <a:srgbClr val="000000">
                      <a:alpha val="43137"/>
                    </a:srgbClr>
                  </a:outerShdw>
                </a:effectLst>
              </a:rPr>
              <a:t>Temperature</a:t>
            </a:r>
          </a:p>
          <a:p>
            <a:pPr>
              <a:lnSpc>
                <a:spcPct val="150000"/>
              </a:lnSpc>
              <a:spcBef>
                <a:spcPts val="0"/>
              </a:spcBef>
            </a:pPr>
            <a:r>
              <a:rPr lang="en-US" altLang="en-US" dirty="0">
                <a:effectLst>
                  <a:outerShdw blurRad="38100" dist="38100" dir="2700000" algn="tl">
                    <a:srgbClr val="000000">
                      <a:alpha val="43137"/>
                    </a:srgbClr>
                  </a:outerShdw>
                </a:effectLst>
              </a:rPr>
              <a:t>Droplet size</a:t>
            </a:r>
          </a:p>
          <a:p>
            <a:pPr>
              <a:lnSpc>
                <a:spcPct val="150000"/>
              </a:lnSpc>
              <a:spcBef>
                <a:spcPts val="0"/>
              </a:spcBef>
            </a:pPr>
            <a:r>
              <a:rPr lang="en-US" altLang="en-US" dirty="0">
                <a:effectLst>
                  <a:outerShdw blurRad="38100" dist="38100" dir="2700000" algn="tl">
                    <a:srgbClr val="000000">
                      <a:alpha val="43137"/>
                    </a:srgbClr>
                  </a:outerShdw>
                </a:effectLst>
              </a:rPr>
              <a:t>Cloud </a:t>
            </a:r>
            <a:r>
              <a:rPr lang="en-US" altLang="en-US" dirty="0" smtClean="0">
                <a:effectLst>
                  <a:outerShdw blurRad="38100" dist="38100" dir="2700000" algn="tl">
                    <a:srgbClr val="000000">
                      <a:alpha val="43137"/>
                    </a:srgbClr>
                  </a:outerShdw>
                </a:effectLst>
              </a:rPr>
              <a:t>type</a:t>
            </a:r>
          </a:p>
          <a:p>
            <a:pPr>
              <a:lnSpc>
                <a:spcPct val="150000"/>
              </a:lnSpc>
              <a:spcBef>
                <a:spcPts val="0"/>
              </a:spcBef>
            </a:pPr>
            <a:r>
              <a:rPr lang="en-US" altLang="en-US" dirty="0">
                <a:effectLst>
                  <a:outerShdw blurRad="38100" dist="38100" dir="2700000" algn="tl">
                    <a:srgbClr val="000000">
                      <a:alpha val="43137"/>
                    </a:srgbClr>
                  </a:outerShdw>
                </a:effectLst>
              </a:rPr>
              <a:t>Airfoil geometry</a:t>
            </a:r>
          </a:p>
          <a:p>
            <a:pPr>
              <a:lnSpc>
                <a:spcPct val="150000"/>
              </a:lnSpc>
              <a:spcBef>
                <a:spcPts val="0"/>
              </a:spcBef>
            </a:pPr>
            <a:r>
              <a:rPr lang="en-US" altLang="en-US" dirty="0">
                <a:effectLst>
                  <a:outerShdw blurRad="38100" dist="38100" dir="2700000" algn="tl">
                    <a:srgbClr val="000000">
                      <a:alpha val="43137"/>
                    </a:srgbClr>
                  </a:outerShdw>
                </a:effectLst>
              </a:rPr>
              <a:t>Airspeed</a:t>
            </a:r>
          </a:p>
          <a:p>
            <a:pPr>
              <a:lnSpc>
                <a:spcPct val="150000"/>
              </a:lnSpc>
              <a:spcBef>
                <a:spcPts val="0"/>
              </a:spcBef>
            </a:pPr>
            <a:r>
              <a:rPr lang="en-US" altLang="en-US" dirty="0">
                <a:effectLst>
                  <a:outerShdw blurRad="38100" dist="38100" dir="2700000" algn="tl">
                    <a:srgbClr val="000000">
                      <a:alpha val="43137"/>
                    </a:srgbClr>
                  </a:outerShdw>
                </a:effectLst>
              </a:rPr>
              <a:t>Duration of exposure</a:t>
            </a:r>
          </a:p>
          <a:p>
            <a:pPr marL="0" indent="0">
              <a:lnSpc>
                <a:spcPct val="150000"/>
              </a:lnSpc>
              <a:spcBef>
                <a:spcPts val="0"/>
              </a:spcBef>
              <a:buNone/>
            </a:pPr>
            <a:endParaRPr lang="en-US" altLang="en-US" dirty="0">
              <a:effectLst>
                <a:outerShdw blurRad="38100" dist="38100" dir="2700000" algn="tl">
                  <a:srgbClr val="000000">
                    <a:alpha val="43137"/>
                  </a:srgbClr>
                </a:outerShdw>
              </a:effectLst>
            </a:endParaRPr>
          </a:p>
        </p:txBody>
      </p:sp>
      <p:sp>
        <p:nvSpPr>
          <p:cNvPr id="52227" name="Rectangle 3"/>
          <p:cNvSpPr>
            <a:spLocks noGrp="1" noChangeArrowheads="1"/>
          </p:cNvSpPr>
          <p:nvPr>
            <p:ph type="title"/>
          </p:nvPr>
        </p:nvSpPr>
        <p:spPr>
          <a:xfrm>
            <a:off x="685800" y="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a:lstStyle/>
          <a:p>
            <a:r>
              <a:rPr lang="en-US" altLang="en-US" sz="3600" dirty="0">
                <a:effectLst>
                  <a:outerShdw blurRad="38100" dist="38100" dir="2700000" algn="tl">
                    <a:srgbClr val="000000">
                      <a:alpha val="43137"/>
                    </a:srgbClr>
                  </a:outerShdw>
                </a:effectLst>
              </a:rPr>
              <a:t>Icing Severity Factors</a:t>
            </a:r>
            <a:endParaRPr lang="en-US" altLang="en-US" sz="2000" dirty="0">
              <a:effectLst>
                <a:outerShdw blurRad="38100" dist="38100" dir="2700000" algn="tl">
                  <a:srgbClr val="000000">
                    <a:alpha val="43137"/>
                  </a:srgbClr>
                </a:outerShdw>
              </a:effectLst>
            </a:endParaRPr>
          </a:p>
        </p:txBody>
      </p:sp>
      <p:sp>
        <p:nvSpPr>
          <p:cNvPr id="52228" name="Rectangle 4"/>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52229" name="Picture 5"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52230" name="Picture 6"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047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226">
                                            <p:txEl>
                                              <p:pRg st="0" end="0"/>
                                            </p:txEl>
                                          </p:spTgt>
                                        </p:tgtEl>
                                        <p:attrNameLst>
                                          <p:attrName>style.visibility</p:attrName>
                                        </p:attrNameLst>
                                      </p:cBhvr>
                                      <p:to>
                                        <p:strVal val="visible"/>
                                      </p:to>
                                    </p:set>
                                    <p:animEffect transition="in" filter="fade">
                                      <p:cBhvr>
                                        <p:cTn id="7" dur="500"/>
                                        <p:tgtEl>
                                          <p:spTgt spid="522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226">
                                            <p:txEl>
                                              <p:pRg st="1" end="1"/>
                                            </p:txEl>
                                          </p:spTgt>
                                        </p:tgtEl>
                                        <p:attrNameLst>
                                          <p:attrName>style.visibility</p:attrName>
                                        </p:attrNameLst>
                                      </p:cBhvr>
                                      <p:to>
                                        <p:strVal val="visible"/>
                                      </p:to>
                                    </p:set>
                                    <p:animEffect transition="in" filter="fade">
                                      <p:cBhvr>
                                        <p:cTn id="12" dur="500"/>
                                        <p:tgtEl>
                                          <p:spTgt spid="5222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226">
                                            <p:txEl>
                                              <p:pRg st="2" end="2"/>
                                            </p:txEl>
                                          </p:spTgt>
                                        </p:tgtEl>
                                        <p:attrNameLst>
                                          <p:attrName>style.visibility</p:attrName>
                                        </p:attrNameLst>
                                      </p:cBhvr>
                                      <p:to>
                                        <p:strVal val="visible"/>
                                      </p:to>
                                    </p:set>
                                    <p:animEffect transition="in" filter="fade">
                                      <p:cBhvr>
                                        <p:cTn id="17" dur="500"/>
                                        <p:tgtEl>
                                          <p:spTgt spid="5222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2226">
                                            <p:txEl>
                                              <p:pRg st="3" end="3"/>
                                            </p:txEl>
                                          </p:spTgt>
                                        </p:tgtEl>
                                        <p:attrNameLst>
                                          <p:attrName>style.visibility</p:attrName>
                                        </p:attrNameLst>
                                      </p:cBhvr>
                                      <p:to>
                                        <p:strVal val="visible"/>
                                      </p:to>
                                    </p:set>
                                    <p:animEffect transition="in" filter="fade">
                                      <p:cBhvr>
                                        <p:cTn id="22" dur="500"/>
                                        <p:tgtEl>
                                          <p:spTgt spid="5222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2226">
                                            <p:txEl>
                                              <p:pRg st="4" end="4"/>
                                            </p:txEl>
                                          </p:spTgt>
                                        </p:tgtEl>
                                        <p:attrNameLst>
                                          <p:attrName>style.visibility</p:attrName>
                                        </p:attrNameLst>
                                      </p:cBhvr>
                                      <p:to>
                                        <p:strVal val="visible"/>
                                      </p:to>
                                    </p:set>
                                    <p:animEffect transition="in" filter="fade">
                                      <p:cBhvr>
                                        <p:cTn id="27" dur="500"/>
                                        <p:tgtEl>
                                          <p:spTgt spid="5222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2226">
                                            <p:txEl>
                                              <p:pRg st="5" end="5"/>
                                            </p:txEl>
                                          </p:spTgt>
                                        </p:tgtEl>
                                        <p:attrNameLst>
                                          <p:attrName>style.visibility</p:attrName>
                                        </p:attrNameLst>
                                      </p:cBhvr>
                                      <p:to>
                                        <p:strVal val="visible"/>
                                      </p:to>
                                    </p:set>
                                    <p:animEffect transition="in" filter="fade">
                                      <p:cBhvr>
                                        <p:cTn id="32" dur="500"/>
                                        <p:tgtEl>
                                          <p:spTgt spid="5222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2226">
                                            <p:txEl>
                                              <p:pRg st="6" end="6"/>
                                            </p:txEl>
                                          </p:spTgt>
                                        </p:tgtEl>
                                        <p:attrNameLst>
                                          <p:attrName>style.visibility</p:attrName>
                                        </p:attrNameLst>
                                      </p:cBhvr>
                                      <p:to>
                                        <p:strVal val="visible"/>
                                      </p:to>
                                    </p:set>
                                    <p:animEffect transition="in" filter="fade">
                                      <p:cBhvr>
                                        <p:cTn id="37" dur="500"/>
                                        <p:tgtEl>
                                          <p:spTgt spid="5222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build="p" bldLvl="3"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6FDE8F37-ED1E-43B7-BB67-D1890540E354}" type="slidenum">
              <a:rPr lang="en-US" altLang="en-US"/>
              <a:pPr/>
              <a:t>5</a:t>
            </a:fld>
            <a:endParaRPr lang="en-US" altLang="en-US" dirty="0"/>
          </a:p>
        </p:txBody>
      </p:sp>
      <p:sp>
        <p:nvSpPr>
          <p:cNvPr id="10243" name="Rectangle 3"/>
          <p:cNvSpPr>
            <a:spLocks noGrp="1" noChangeArrowheads="1"/>
          </p:cNvSpPr>
          <p:nvPr>
            <p:ph type="body" idx="1"/>
          </p:nvPr>
        </p:nvSpPr>
        <p:spPr>
          <a:xfrm>
            <a:off x="5029200" y="990600"/>
            <a:ext cx="3778250" cy="5257800"/>
          </a:xfrm>
        </p:spPr>
        <p:txBody>
          <a:bodyPr/>
          <a:lstStyle/>
          <a:p>
            <a:pPr marL="0" indent="0">
              <a:lnSpc>
                <a:spcPct val="150000"/>
              </a:lnSpc>
              <a:buNone/>
            </a:pPr>
            <a:r>
              <a:rPr lang="en-US" altLang="en-US" sz="2000" b="1" dirty="0" smtClean="0">
                <a:effectLst>
                  <a:outerShdw blurRad="38100" dist="38100" dir="2700000" algn="tl">
                    <a:srgbClr val="000000">
                      <a:alpha val="43137"/>
                    </a:srgbClr>
                  </a:outerShdw>
                </a:effectLst>
              </a:rPr>
              <a:t>Ice formation requires both water drops below freezing </a:t>
            </a:r>
            <a:r>
              <a:rPr lang="en-US" altLang="en-US" sz="2000" b="1" dirty="0">
                <a:effectLst>
                  <a:outerShdw blurRad="38100" dist="38100" dir="2700000" algn="tl">
                    <a:srgbClr val="000000">
                      <a:alpha val="43137"/>
                    </a:srgbClr>
                  </a:outerShdw>
                </a:effectLst>
              </a:rPr>
              <a:t>(0°C </a:t>
            </a:r>
            <a:r>
              <a:rPr lang="en-US" altLang="en-US" sz="2000" b="1" dirty="0" smtClean="0">
                <a:effectLst>
                  <a:outerShdw blurRad="38100" dist="38100" dir="2700000" algn="tl">
                    <a:srgbClr val="000000">
                      <a:alpha val="43137"/>
                    </a:srgbClr>
                  </a:outerShdw>
                </a:effectLst>
              </a:rPr>
              <a:t>to </a:t>
            </a:r>
            <a:r>
              <a:rPr lang="en-US" altLang="en-US" sz="2000" b="1" dirty="0">
                <a:effectLst>
                  <a:outerShdw blurRad="38100" dist="38100" dir="2700000" algn="tl">
                    <a:srgbClr val="000000">
                      <a:alpha val="43137"/>
                    </a:srgbClr>
                  </a:outerShdw>
                </a:effectLst>
              </a:rPr>
              <a:t>-40°C</a:t>
            </a:r>
            <a:r>
              <a:rPr lang="en-US" altLang="en-US" sz="2000" b="1" dirty="0" smtClean="0">
                <a:effectLst>
                  <a:outerShdw blurRad="38100" dist="38100" dir="2700000" algn="tl">
                    <a:srgbClr val="000000">
                      <a:alpha val="43137"/>
                    </a:srgbClr>
                  </a:outerShdw>
                </a:effectLst>
              </a:rPr>
              <a:t>) and a </a:t>
            </a:r>
            <a:r>
              <a:rPr lang="en-US" altLang="en-US" sz="2000" b="1" u="sng" dirty="0" smtClean="0">
                <a:effectLst>
                  <a:outerShdw blurRad="38100" dist="38100" dir="2700000" algn="tl">
                    <a:srgbClr val="000000">
                      <a:alpha val="43137"/>
                    </a:srgbClr>
                  </a:outerShdw>
                </a:effectLst>
              </a:rPr>
              <a:t>nucleation point</a:t>
            </a:r>
            <a:r>
              <a:rPr lang="en-US" altLang="en-US" sz="2000" b="1" dirty="0" smtClean="0">
                <a:effectLst>
                  <a:outerShdw blurRad="38100" dist="38100" dir="2700000" algn="tl">
                    <a:srgbClr val="000000">
                      <a:alpha val="43137"/>
                    </a:srgbClr>
                  </a:outerShdw>
                </a:effectLst>
              </a:rPr>
              <a:t>.</a:t>
            </a:r>
          </a:p>
          <a:p>
            <a:pPr>
              <a:lnSpc>
                <a:spcPct val="150000"/>
              </a:lnSpc>
            </a:pPr>
            <a:r>
              <a:rPr lang="en-US" altLang="en-US" sz="2000" b="1" dirty="0" smtClean="0">
                <a:effectLst>
                  <a:outerShdw blurRad="38100" dist="38100" dir="2700000" algn="tl">
                    <a:srgbClr val="000000">
                      <a:alpha val="43137"/>
                    </a:srgbClr>
                  </a:outerShdw>
                </a:effectLst>
              </a:rPr>
              <a:t>This can be an impurity in the water (</a:t>
            </a:r>
            <a:r>
              <a:rPr lang="en-US" altLang="en-US" sz="2000" b="1" dirty="0" err="1" smtClean="0">
                <a:effectLst>
                  <a:outerShdw blurRad="38100" dist="38100" dir="2700000" algn="tl">
                    <a:srgbClr val="000000">
                      <a:alpha val="43137"/>
                    </a:srgbClr>
                  </a:outerShdw>
                </a:effectLst>
              </a:rPr>
              <a:t>eg</a:t>
            </a:r>
            <a:r>
              <a:rPr lang="en-US" altLang="en-US" sz="2000" b="1" dirty="0" smtClean="0">
                <a:effectLst>
                  <a:outerShdw blurRad="38100" dist="38100" dir="2700000" algn="tl">
                    <a:srgbClr val="000000">
                      <a:alpha val="43137"/>
                    </a:srgbClr>
                  </a:outerShdw>
                </a:effectLst>
              </a:rPr>
              <a:t>, dust or minerals) or ice crystals.</a:t>
            </a:r>
          </a:p>
          <a:p>
            <a:pPr>
              <a:lnSpc>
                <a:spcPct val="150000"/>
              </a:lnSpc>
            </a:pPr>
            <a:r>
              <a:rPr lang="en-US" altLang="en-US" sz="2000" b="1" dirty="0" smtClean="0">
                <a:effectLst>
                  <a:outerShdw blurRad="38100" dist="38100" dir="2700000" algn="tl">
                    <a:srgbClr val="000000">
                      <a:alpha val="43137"/>
                    </a:srgbClr>
                  </a:outerShdw>
                </a:effectLst>
              </a:rPr>
              <a:t>When the molecules align properly (this could be due to a jolt), ice will begin to form.</a:t>
            </a:r>
            <a:endParaRPr lang="en-US" altLang="en-US" sz="2000" b="1" dirty="0">
              <a:effectLst>
                <a:outerShdw blurRad="38100" dist="38100" dir="2700000" algn="tl">
                  <a:srgbClr val="000000">
                    <a:alpha val="43137"/>
                  </a:srgbClr>
                </a:outerShdw>
              </a:effectLst>
            </a:endParaRPr>
          </a:p>
        </p:txBody>
      </p:sp>
      <p:sp>
        <p:nvSpPr>
          <p:cNvPr id="10244" name="Rectangle 4"/>
          <p:cNvSpPr>
            <a:spLocks noGrp="1" noChangeArrowheads="1"/>
          </p:cNvSpPr>
          <p:nvPr>
            <p:ph type="title"/>
          </p:nvPr>
        </p:nvSpPr>
        <p:spPr>
          <a:xfrm>
            <a:off x="696913" y="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a:lstStyle/>
          <a:p>
            <a:r>
              <a:rPr lang="en-US" altLang="en-US" sz="3200" dirty="0">
                <a:effectLst>
                  <a:outerShdw blurRad="38100" dist="38100" dir="2700000" algn="tl">
                    <a:srgbClr val="000000">
                      <a:alpha val="43137"/>
                    </a:srgbClr>
                  </a:outerShdw>
                </a:effectLst>
              </a:rPr>
              <a:t>“Super-Cooled”  Water Formation</a:t>
            </a:r>
          </a:p>
        </p:txBody>
      </p:sp>
      <p:sp>
        <p:nvSpPr>
          <p:cNvPr id="10245" name="Rectangle 5"/>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10246" name="Picture 6" descr="nw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noaa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1600200"/>
            <a:ext cx="4315608" cy="3600450"/>
          </a:xfrm>
          <a:prstGeom prst="rect">
            <a:avLst/>
          </a:prstGeom>
        </p:spPr>
      </p:pic>
      <p:sp>
        <p:nvSpPr>
          <p:cNvPr id="9" name="Rectangle 3"/>
          <p:cNvSpPr txBox="1">
            <a:spLocks noChangeArrowheads="1"/>
          </p:cNvSpPr>
          <p:nvPr/>
        </p:nvSpPr>
        <p:spPr bwMode="auto">
          <a:xfrm>
            <a:off x="381000" y="5200650"/>
            <a:ext cx="4315608"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42900" indent="-342900" algn="l" rtl="0" fontAlgn="base">
              <a:spcBef>
                <a:spcPct val="20000"/>
              </a:spcBef>
              <a:spcAft>
                <a:spcPct val="0"/>
              </a:spcAft>
              <a:buChar char="•"/>
              <a:defRPr sz="2800">
                <a:solidFill>
                  <a:srgbClr val="FFFFFF"/>
                </a:solidFill>
                <a:latin typeface="+mn-lt"/>
                <a:ea typeface="+mn-ea"/>
                <a:cs typeface="+mn-cs"/>
              </a:defRPr>
            </a:lvl1pPr>
            <a:lvl2pPr marL="742950" indent="-285750" algn="l" rtl="0" fontAlgn="base">
              <a:spcBef>
                <a:spcPct val="20000"/>
              </a:spcBef>
              <a:spcAft>
                <a:spcPct val="0"/>
              </a:spcAft>
              <a:buChar char="–"/>
              <a:defRPr sz="2400">
                <a:solidFill>
                  <a:srgbClr val="FFFFFF"/>
                </a:solidFill>
                <a:latin typeface="+mn-lt"/>
              </a:defRPr>
            </a:lvl2pPr>
            <a:lvl3pPr marL="1143000" indent="-228600" algn="l" rtl="0" fontAlgn="base">
              <a:spcBef>
                <a:spcPct val="20000"/>
              </a:spcBef>
              <a:spcAft>
                <a:spcPct val="0"/>
              </a:spcAft>
              <a:buChar char="•"/>
              <a:defRPr sz="2000">
                <a:solidFill>
                  <a:srgbClr val="FFFFFF"/>
                </a:solidFill>
                <a:latin typeface="+mn-lt"/>
              </a:defRPr>
            </a:lvl3pPr>
            <a:lvl4pPr marL="1600200" indent="-228600" algn="l" rtl="0" fontAlgn="base">
              <a:spcBef>
                <a:spcPct val="20000"/>
              </a:spcBef>
              <a:spcAft>
                <a:spcPct val="0"/>
              </a:spcAft>
              <a:buChar char="–"/>
              <a:defRPr sz="1600">
                <a:solidFill>
                  <a:srgbClr val="FFFFFF"/>
                </a:solidFill>
                <a:latin typeface="+mn-lt"/>
              </a:defRPr>
            </a:lvl4pPr>
            <a:lvl5pPr marL="2057400" indent="-228600" algn="l" rtl="0" fontAlgn="base">
              <a:spcBef>
                <a:spcPct val="20000"/>
              </a:spcBef>
              <a:spcAft>
                <a:spcPct val="0"/>
              </a:spcAft>
              <a:buChar char="»"/>
              <a:defRPr sz="1200">
                <a:solidFill>
                  <a:srgbClr val="FFFFFF"/>
                </a:solidFill>
                <a:latin typeface="+mn-lt"/>
              </a:defRPr>
            </a:lvl5pPr>
            <a:lvl6pPr marL="2514600" indent="-228600" algn="l" rtl="0" fontAlgn="base">
              <a:spcBef>
                <a:spcPct val="20000"/>
              </a:spcBef>
              <a:spcAft>
                <a:spcPct val="0"/>
              </a:spcAft>
              <a:buChar char="»"/>
              <a:defRPr sz="1200">
                <a:solidFill>
                  <a:srgbClr val="FFFFFF"/>
                </a:solidFill>
                <a:latin typeface="+mn-lt"/>
              </a:defRPr>
            </a:lvl6pPr>
            <a:lvl7pPr marL="2971800" indent="-228600" algn="l" rtl="0" fontAlgn="base">
              <a:spcBef>
                <a:spcPct val="20000"/>
              </a:spcBef>
              <a:spcAft>
                <a:spcPct val="0"/>
              </a:spcAft>
              <a:buChar char="»"/>
              <a:defRPr sz="1200">
                <a:solidFill>
                  <a:srgbClr val="FFFFFF"/>
                </a:solidFill>
                <a:latin typeface="+mn-lt"/>
              </a:defRPr>
            </a:lvl7pPr>
            <a:lvl8pPr marL="3429000" indent="-228600" algn="l" rtl="0" fontAlgn="base">
              <a:spcBef>
                <a:spcPct val="20000"/>
              </a:spcBef>
              <a:spcAft>
                <a:spcPct val="0"/>
              </a:spcAft>
              <a:buChar char="»"/>
              <a:defRPr sz="1200">
                <a:solidFill>
                  <a:srgbClr val="FFFFFF"/>
                </a:solidFill>
                <a:latin typeface="+mn-lt"/>
              </a:defRPr>
            </a:lvl8pPr>
            <a:lvl9pPr marL="3886200" indent="-228600" algn="l" rtl="0" fontAlgn="base">
              <a:spcBef>
                <a:spcPct val="20000"/>
              </a:spcBef>
              <a:spcAft>
                <a:spcPct val="0"/>
              </a:spcAft>
              <a:buChar char="»"/>
              <a:defRPr sz="1200">
                <a:solidFill>
                  <a:srgbClr val="FFFFFF"/>
                </a:solidFill>
                <a:latin typeface="+mn-lt"/>
              </a:defRPr>
            </a:lvl9pPr>
          </a:lstStyle>
          <a:p>
            <a:pPr marL="0" indent="0" algn="ctr">
              <a:lnSpc>
                <a:spcPct val="150000"/>
              </a:lnSpc>
              <a:buFontTx/>
              <a:buNone/>
            </a:pPr>
            <a:r>
              <a:rPr lang="en-US" altLang="en-US" sz="1400" i="1" kern="0" dirty="0" smtClean="0">
                <a:effectLst>
                  <a:outerShdw blurRad="38100" dist="38100" dir="2700000" algn="tl">
                    <a:srgbClr val="000000">
                      <a:alpha val="43137"/>
                    </a:srgbClr>
                  </a:outerShdw>
                </a:effectLst>
              </a:rPr>
              <a:t>Source:  www.gifbay.com via giphy.com</a:t>
            </a:r>
            <a:endParaRPr lang="en-US" altLang="en-US" sz="1400" i="1"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90827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500"/>
                                        <p:tgtEl>
                                          <p:spTgt spid="10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fade">
                                      <p:cBhvr>
                                        <p:cTn id="12" dur="500"/>
                                        <p:tgtEl>
                                          <p:spTgt spid="102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fade">
                                      <p:cBhvr>
                                        <p:cTn id="17" dur="500"/>
                                        <p:tgtEl>
                                          <p:spTgt spid="102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9">
                                            <p:txEl>
                                              <p:pRg st="0" end="0"/>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P spid="9" grpId="0" build="p" bldLvl="3"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6"/>
          <p:cNvSpPr>
            <a:spLocks noGrp="1"/>
          </p:cNvSpPr>
          <p:nvPr>
            <p:ph type="sldNum" sz="quarter" idx="12"/>
          </p:nvPr>
        </p:nvSpPr>
        <p:spPr/>
        <p:txBody>
          <a:bodyPr/>
          <a:lstStyle/>
          <a:p>
            <a:fld id="{BB31541E-88F2-404F-B18C-B1820F299452}" type="slidenum">
              <a:rPr lang="en-US" altLang="en-US"/>
              <a:pPr/>
              <a:t>6</a:t>
            </a:fld>
            <a:endParaRPr lang="en-US" altLang="en-US"/>
          </a:p>
        </p:txBody>
      </p:sp>
      <p:sp>
        <p:nvSpPr>
          <p:cNvPr id="179205" name="Rectangle 5"/>
          <p:cNvSpPr>
            <a:spLocks noGrp="1" noChangeArrowheads="1"/>
          </p:cNvSpPr>
          <p:nvPr>
            <p:ph type="title"/>
          </p:nvPr>
        </p:nvSpPr>
        <p:spPr>
          <a:xfrm>
            <a:off x="685800" y="0"/>
            <a:ext cx="7772400" cy="1143000"/>
          </a:xfrm>
        </p:spPr>
        <p:txBody>
          <a:bodyPr/>
          <a:lstStyle/>
          <a:p>
            <a:r>
              <a:rPr lang="en-US" altLang="en-US" dirty="0">
                <a:effectLst>
                  <a:outerShdw blurRad="38100" dist="38100" dir="2700000" algn="tl">
                    <a:srgbClr val="000000">
                      <a:alpha val="43137"/>
                    </a:srgbClr>
                  </a:outerShdw>
                </a:effectLst>
              </a:rPr>
              <a:t>Temperature</a:t>
            </a:r>
          </a:p>
        </p:txBody>
      </p:sp>
      <p:sp>
        <p:nvSpPr>
          <p:cNvPr id="179203" name="Rectangle 3"/>
          <p:cNvSpPr>
            <a:spLocks noGrp="1" noChangeArrowheads="1"/>
          </p:cNvSpPr>
          <p:nvPr>
            <p:ph type="body" sz="half" idx="1"/>
          </p:nvPr>
        </p:nvSpPr>
        <p:spPr>
          <a:xfrm>
            <a:off x="2266950" y="6046787"/>
            <a:ext cx="5505450" cy="277813"/>
          </a:xfrm>
        </p:spPr>
        <p:txBody>
          <a:bodyPr/>
          <a:lstStyle/>
          <a:p>
            <a:pPr algn="ctr">
              <a:buFontTx/>
              <a:buNone/>
            </a:pPr>
            <a:r>
              <a:rPr lang="en-US" altLang="en-US" sz="1200" u="sng" dirty="0" smtClean="0">
                <a:solidFill>
                  <a:srgbClr val="FFFF00"/>
                </a:solidFill>
              </a:rPr>
              <a:t>http://www.casa.gov.au/fsa/2006/apr/26-33.pdf</a:t>
            </a:r>
            <a:endParaRPr lang="en-US" altLang="en-US" sz="1200" u="sng" dirty="0">
              <a:solidFill>
                <a:srgbClr val="FFFF00"/>
              </a:solidFill>
            </a:endParaRPr>
          </a:p>
        </p:txBody>
      </p:sp>
      <p:pic>
        <p:nvPicPr>
          <p:cNvPr id="179204"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282824" y="1143000"/>
            <a:ext cx="5489575" cy="48786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9207" name="Text Box 7"/>
          <p:cNvSpPr txBox="1">
            <a:spLocks noChangeArrowheads="1"/>
          </p:cNvSpPr>
          <p:nvPr/>
        </p:nvSpPr>
        <p:spPr bwMode="auto">
          <a:xfrm>
            <a:off x="185738" y="3355975"/>
            <a:ext cx="174759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b="1" dirty="0">
                <a:solidFill>
                  <a:srgbClr val="FFFF00"/>
                </a:solidFill>
                <a:effectLst>
                  <a:outerShdw blurRad="38100" dist="38100" dir="2700000" algn="tl">
                    <a:srgbClr val="002060">
                      <a:alpha val="43000"/>
                    </a:srgbClr>
                  </a:outerShdw>
                </a:effectLst>
              </a:rPr>
              <a:t>Most icing </a:t>
            </a:r>
          </a:p>
          <a:p>
            <a:pPr fontAlgn="base">
              <a:spcBef>
                <a:spcPct val="0"/>
              </a:spcBef>
              <a:spcAft>
                <a:spcPct val="0"/>
              </a:spcAft>
            </a:pPr>
            <a:r>
              <a:rPr lang="en-US" altLang="en-US" sz="2000" b="1" dirty="0">
                <a:solidFill>
                  <a:srgbClr val="FFFF00"/>
                </a:solidFill>
                <a:effectLst>
                  <a:outerShdw blurRad="38100" dist="38100" dir="2700000" algn="tl">
                    <a:srgbClr val="002060">
                      <a:alpha val="43000"/>
                    </a:srgbClr>
                  </a:outerShdw>
                </a:effectLst>
              </a:rPr>
              <a:t>occurs </a:t>
            </a:r>
          </a:p>
          <a:p>
            <a:pPr fontAlgn="base">
              <a:spcBef>
                <a:spcPct val="0"/>
              </a:spcBef>
              <a:spcAft>
                <a:spcPct val="0"/>
              </a:spcAft>
            </a:pPr>
            <a:r>
              <a:rPr lang="en-US" altLang="en-US" sz="2000" b="1" dirty="0">
                <a:solidFill>
                  <a:srgbClr val="FFFF00"/>
                </a:solidFill>
                <a:effectLst>
                  <a:outerShdw blurRad="38100" dist="38100" dir="2700000" algn="tl">
                    <a:srgbClr val="002060">
                      <a:alpha val="43000"/>
                    </a:srgbClr>
                  </a:outerShdw>
                </a:effectLst>
              </a:rPr>
              <a:t>between</a:t>
            </a:r>
          </a:p>
          <a:p>
            <a:pPr fontAlgn="base">
              <a:spcBef>
                <a:spcPct val="0"/>
              </a:spcBef>
              <a:spcAft>
                <a:spcPct val="0"/>
              </a:spcAft>
            </a:pPr>
            <a:r>
              <a:rPr lang="en-US" altLang="en-US" sz="2000" b="1" dirty="0" smtClean="0">
                <a:solidFill>
                  <a:srgbClr val="FFFF00"/>
                </a:solidFill>
                <a:effectLst>
                  <a:outerShdw blurRad="38100" dist="38100" dir="2700000" algn="tl">
                    <a:srgbClr val="002060">
                      <a:alpha val="43000"/>
                    </a:srgbClr>
                  </a:outerShdw>
                </a:effectLst>
              </a:rPr>
              <a:t>0</a:t>
            </a:r>
            <a:r>
              <a:rPr lang="en-US" altLang="en-US" sz="2000" dirty="0">
                <a:solidFill>
                  <a:srgbClr val="FFFF00"/>
                </a:solidFill>
                <a:effectLst>
                  <a:outerShdw blurRad="38100" dist="38100" dir="2700000" algn="tl">
                    <a:srgbClr val="002060">
                      <a:alpha val="43000"/>
                    </a:srgbClr>
                  </a:outerShdw>
                </a:effectLst>
              </a:rPr>
              <a:t>°</a:t>
            </a:r>
            <a:r>
              <a:rPr lang="en-US" altLang="en-US" sz="2000" b="1" dirty="0" smtClean="0">
                <a:solidFill>
                  <a:srgbClr val="FFFF00"/>
                </a:solidFill>
                <a:effectLst>
                  <a:outerShdw blurRad="38100" dist="38100" dir="2700000" algn="tl">
                    <a:srgbClr val="002060">
                      <a:alpha val="43000"/>
                    </a:srgbClr>
                  </a:outerShdw>
                </a:effectLst>
              </a:rPr>
              <a:t> </a:t>
            </a:r>
            <a:r>
              <a:rPr lang="en-US" altLang="en-US" sz="2000" b="1" dirty="0">
                <a:solidFill>
                  <a:srgbClr val="FFFF00"/>
                </a:solidFill>
                <a:effectLst>
                  <a:outerShdw blurRad="38100" dist="38100" dir="2700000" algn="tl">
                    <a:srgbClr val="002060">
                      <a:alpha val="43000"/>
                    </a:srgbClr>
                  </a:outerShdw>
                </a:effectLst>
              </a:rPr>
              <a:t>and -</a:t>
            </a:r>
            <a:r>
              <a:rPr lang="en-US" altLang="en-US" sz="2000" b="1" dirty="0" smtClean="0">
                <a:solidFill>
                  <a:srgbClr val="FFFF00"/>
                </a:solidFill>
                <a:effectLst>
                  <a:outerShdw blurRad="38100" dist="38100" dir="2700000" algn="tl">
                    <a:srgbClr val="002060">
                      <a:alpha val="43000"/>
                    </a:srgbClr>
                  </a:outerShdw>
                </a:effectLst>
              </a:rPr>
              <a:t>20</a:t>
            </a:r>
            <a:r>
              <a:rPr lang="en-US" altLang="en-US" sz="2000" dirty="0" smtClean="0">
                <a:solidFill>
                  <a:srgbClr val="FFFF00"/>
                </a:solidFill>
                <a:effectLst>
                  <a:outerShdw blurRad="38100" dist="38100" dir="2700000" algn="tl">
                    <a:srgbClr val="002060">
                      <a:alpha val="43000"/>
                    </a:srgbClr>
                  </a:outerShdw>
                </a:effectLst>
              </a:rPr>
              <a:t>°</a:t>
            </a:r>
            <a:r>
              <a:rPr lang="en-US" altLang="en-US" sz="2000" b="1" dirty="0" smtClean="0">
                <a:solidFill>
                  <a:srgbClr val="FFFF00"/>
                </a:solidFill>
                <a:effectLst>
                  <a:outerShdw blurRad="38100" dist="38100" dir="2700000" algn="tl">
                    <a:srgbClr val="002060">
                      <a:alpha val="43000"/>
                    </a:srgbClr>
                  </a:outerShdw>
                </a:effectLst>
              </a:rPr>
              <a:t>C</a:t>
            </a:r>
            <a:endParaRPr lang="en-US" altLang="en-US" sz="2000" b="1" dirty="0">
              <a:solidFill>
                <a:srgbClr val="FFFF00"/>
              </a:solidFill>
              <a:effectLst>
                <a:outerShdw blurRad="38100" dist="38100" dir="2700000" algn="tl">
                  <a:srgbClr val="002060">
                    <a:alpha val="43000"/>
                  </a:srgbClr>
                </a:outerShdw>
              </a:effectLst>
            </a:endParaRPr>
          </a:p>
        </p:txBody>
      </p:sp>
      <p:sp>
        <p:nvSpPr>
          <p:cNvPr id="179208" name="Line 8"/>
          <p:cNvSpPr>
            <a:spLocks noChangeShapeType="1"/>
          </p:cNvSpPr>
          <p:nvPr/>
        </p:nvSpPr>
        <p:spPr bwMode="auto">
          <a:xfrm flipV="1">
            <a:off x="1460500" y="3276600"/>
            <a:ext cx="825500" cy="784225"/>
          </a:xfrm>
          <a:prstGeom prst="line">
            <a:avLst/>
          </a:prstGeom>
          <a:noFill/>
          <a:ln w="44450">
            <a:gradFill flip="none" rotWithShape="1">
              <a:gsLst>
                <a:gs pos="0">
                  <a:srgbClr val="FFFF00"/>
                </a:gs>
                <a:gs pos="100000">
                  <a:schemeClr val="accent1">
                    <a:lumMod val="75000"/>
                  </a:schemeClr>
                </a:gs>
              </a:gsLst>
              <a:lin ang="2700000" scaled="1"/>
              <a:tileRect/>
            </a:gra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sp>
        <p:nvSpPr>
          <p:cNvPr id="179209" name="Rectangle 9"/>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179210" name="Picture 10" descr="nw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179211" name="Picture 11" descr="noaa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
        <p:nvSpPr>
          <p:cNvPr id="14" name="Line 8"/>
          <p:cNvSpPr>
            <a:spLocks noChangeShapeType="1"/>
          </p:cNvSpPr>
          <p:nvPr/>
        </p:nvSpPr>
        <p:spPr bwMode="auto">
          <a:xfrm>
            <a:off x="1460500" y="4060825"/>
            <a:ext cx="825500" cy="376193"/>
          </a:xfrm>
          <a:prstGeom prst="line">
            <a:avLst/>
          </a:prstGeom>
          <a:noFill/>
          <a:ln w="44450">
            <a:gradFill flip="none" rotWithShape="1">
              <a:gsLst>
                <a:gs pos="0">
                  <a:srgbClr val="FFFF00"/>
                </a:gs>
                <a:gs pos="100000">
                  <a:schemeClr val="accent1">
                    <a:lumMod val="75000"/>
                  </a:schemeClr>
                </a:gs>
              </a:gsLst>
              <a:lin ang="2700000" scaled="1"/>
              <a:tileRect/>
            </a:gra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latin typeface="Times New Roman" pitchFamily="18" charset="0"/>
            </a:endParaRPr>
          </a:p>
        </p:txBody>
      </p:sp>
    </p:spTree>
    <p:extLst>
      <p:ext uri="{BB962C8B-B14F-4D97-AF65-F5344CB8AC3E}">
        <p14:creationId xmlns:p14="http://schemas.microsoft.com/office/powerpoint/2010/main" val="1207891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9208"/>
                                        </p:tgtEl>
                                        <p:attrNameLst>
                                          <p:attrName>style.visibility</p:attrName>
                                        </p:attrNameLst>
                                      </p:cBhvr>
                                      <p:to>
                                        <p:strVal val="visible"/>
                                      </p:to>
                                    </p:set>
                                    <p:animEffect transition="in" filter="wipe(down)">
                                      <p:cBhvr>
                                        <p:cTn id="7" dur="500"/>
                                        <p:tgtEl>
                                          <p:spTgt spid="17920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8"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 name="Slide Number Placeholder 7"/>
          <p:cNvSpPr>
            <a:spLocks noGrp="1"/>
          </p:cNvSpPr>
          <p:nvPr>
            <p:ph type="sldNum" sz="quarter" idx="12"/>
          </p:nvPr>
        </p:nvSpPr>
        <p:spPr/>
        <p:txBody>
          <a:bodyPr/>
          <a:lstStyle/>
          <a:p>
            <a:fld id="{2A010AF2-0999-4A0B-A490-F0B631A946F6}" type="slidenum">
              <a:rPr lang="en-US" altLang="en-US">
                <a:effectLst>
                  <a:outerShdw blurRad="38100" dist="38100" dir="2700000" algn="tl">
                    <a:srgbClr val="000000">
                      <a:alpha val="43137"/>
                    </a:srgbClr>
                  </a:outerShdw>
                </a:effectLst>
              </a:rPr>
              <a:pPr/>
              <a:t>7</a:t>
            </a:fld>
            <a:endParaRPr lang="en-US" altLang="en-US">
              <a:effectLst>
                <a:outerShdw blurRad="38100" dist="38100" dir="2700000" algn="tl">
                  <a:srgbClr val="000000">
                    <a:alpha val="43137"/>
                  </a:srgbClr>
                </a:outerShdw>
              </a:effectLst>
            </a:endParaRPr>
          </a:p>
        </p:txBody>
      </p:sp>
      <p:sp>
        <p:nvSpPr>
          <p:cNvPr id="19458" name="Rectangle 2"/>
          <p:cNvSpPr>
            <a:spLocks noGrp="1" noChangeArrowheads="1"/>
          </p:cNvSpPr>
          <p:nvPr>
            <p:ph type="title"/>
          </p:nvPr>
        </p:nvSpPr>
        <p:spPr>
          <a:xfrm>
            <a:off x="439738" y="-76200"/>
            <a:ext cx="7772400" cy="1143000"/>
          </a:xfrm>
        </p:spPr>
        <p:txBody>
          <a:bodyPr/>
          <a:lstStyle/>
          <a:p>
            <a:r>
              <a:rPr lang="en-US" altLang="en-US" dirty="0">
                <a:effectLst>
                  <a:outerShdw blurRad="38100" dist="38100" dir="2700000" algn="tl">
                    <a:srgbClr val="000000">
                      <a:alpha val="43137"/>
                    </a:srgbClr>
                  </a:outerShdw>
                </a:effectLst>
              </a:rPr>
              <a:t>Types of Icing</a:t>
            </a:r>
          </a:p>
        </p:txBody>
      </p:sp>
      <p:sp>
        <p:nvSpPr>
          <p:cNvPr id="19459" name="Rectangle 3"/>
          <p:cNvSpPr>
            <a:spLocks noGrp="1" noChangeArrowheads="1"/>
          </p:cNvSpPr>
          <p:nvPr>
            <p:ph type="body" sz="half" idx="1"/>
          </p:nvPr>
        </p:nvSpPr>
        <p:spPr>
          <a:xfrm>
            <a:off x="933450" y="1343025"/>
            <a:ext cx="2206625" cy="2116138"/>
          </a:xfrm>
        </p:spPr>
        <p:txBody>
          <a:bodyPr/>
          <a:lstStyle/>
          <a:p>
            <a:pPr>
              <a:lnSpc>
                <a:spcPct val="150000"/>
              </a:lnSpc>
            </a:pPr>
            <a:r>
              <a:rPr lang="en-US" altLang="en-US" sz="2400" dirty="0">
                <a:solidFill>
                  <a:srgbClr val="FFAFAF"/>
                </a:solidFill>
                <a:effectLst>
                  <a:outerShdw blurRad="38100" dist="38100" dir="2700000" algn="tl">
                    <a:srgbClr val="000000">
                      <a:alpha val="43137"/>
                    </a:srgbClr>
                  </a:outerShdw>
                </a:effectLst>
              </a:rPr>
              <a:t>Clear</a:t>
            </a:r>
          </a:p>
          <a:p>
            <a:pPr>
              <a:lnSpc>
                <a:spcPct val="150000"/>
              </a:lnSpc>
            </a:pPr>
            <a:r>
              <a:rPr lang="en-US" altLang="en-US" sz="2400" dirty="0">
                <a:solidFill>
                  <a:srgbClr val="AFFFAF"/>
                </a:solidFill>
                <a:effectLst>
                  <a:outerShdw blurRad="38100" dist="38100" dir="2700000" algn="tl">
                    <a:srgbClr val="000000">
                      <a:alpha val="43137"/>
                    </a:srgbClr>
                  </a:outerShdw>
                </a:effectLst>
              </a:rPr>
              <a:t>Mixed</a:t>
            </a:r>
          </a:p>
          <a:p>
            <a:pPr>
              <a:lnSpc>
                <a:spcPct val="150000"/>
              </a:lnSpc>
            </a:pPr>
            <a:r>
              <a:rPr lang="en-US" altLang="en-US" sz="2400" dirty="0">
                <a:solidFill>
                  <a:srgbClr val="C8C8C8"/>
                </a:solidFill>
                <a:effectLst>
                  <a:outerShdw blurRad="38100" dist="38100" dir="2700000" algn="tl">
                    <a:srgbClr val="000000">
                      <a:alpha val="43137"/>
                    </a:srgbClr>
                  </a:outerShdw>
                </a:effectLst>
              </a:rPr>
              <a:t>Rime</a:t>
            </a:r>
          </a:p>
        </p:txBody>
      </p:sp>
      <p:graphicFrame>
        <p:nvGraphicFramePr>
          <p:cNvPr id="19490" name="Group 34"/>
          <p:cNvGraphicFramePr>
            <a:graphicFrameLocks noGrp="1"/>
          </p:cNvGraphicFramePr>
          <p:nvPr>
            <p:ph sz="quarter" idx="2"/>
            <p:extLst>
              <p:ext uri="{D42A27DB-BD31-4B8C-83A1-F6EECF244321}">
                <p14:modId xmlns:p14="http://schemas.microsoft.com/office/powerpoint/2010/main" val="2651612011"/>
              </p:ext>
            </p:extLst>
          </p:nvPr>
        </p:nvGraphicFramePr>
        <p:xfrm>
          <a:off x="442913" y="4260850"/>
          <a:ext cx="2822575" cy="1773936"/>
        </p:xfrm>
        <a:graphic>
          <a:graphicData uri="http://schemas.openxmlformats.org/drawingml/2006/table">
            <a:tbl>
              <a:tblPr/>
              <a:tblGrid>
                <a:gridCol w="773112"/>
                <a:gridCol w="2049463"/>
              </a:tblGrid>
              <a:tr h="508000">
                <a:tc>
                  <a:txBody>
                    <a:bodyPr/>
                    <a:lstStyle>
                      <a:lvl1pPr>
                        <a:spcBef>
                          <a:spcPct val="20000"/>
                        </a:spcBef>
                        <a:defRPr sz="2400">
                          <a:solidFill>
                            <a:srgbClr val="FFFFFF"/>
                          </a:solidFill>
                          <a:latin typeface="Trebuchet MS" pitchFamily="34" charset="0"/>
                        </a:defRPr>
                      </a:lvl1pPr>
                      <a:lvl2pPr>
                        <a:spcBef>
                          <a:spcPct val="20000"/>
                        </a:spcBef>
                        <a:defRPr sz="2000">
                          <a:solidFill>
                            <a:srgbClr val="FFFFFF"/>
                          </a:solidFill>
                          <a:latin typeface="Trebuchet MS" pitchFamily="34" charset="0"/>
                        </a:defRPr>
                      </a:lvl2pPr>
                      <a:lvl3pPr>
                        <a:spcBef>
                          <a:spcPct val="20000"/>
                        </a:spcBef>
                        <a:defRPr>
                          <a:solidFill>
                            <a:srgbClr val="FFFFFF"/>
                          </a:solidFill>
                          <a:latin typeface="Trebuchet MS" pitchFamily="34" charset="0"/>
                        </a:defRPr>
                      </a:lvl3pPr>
                      <a:lvl4pPr>
                        <a:spcBef>
                          <a:spcPct val="20000"/>
                        </a:spcBef>
                        <a:defRPr sz="1400">
                          <a:solidFill>
                            <a:srgbClr val="FFFFFF"/>
                          </a:solidFill>
                          <a:latin typeface="Trebuchet MS" pitchFamily="34" charset="0"/>
                        </a:defRPr>
                      </a:lvl4pPr>
                      <a:lvl5pPr>
                        <a:spcBef>
                          <a:spcPct val="20000"/>
                        </a:spcBef>
                        <a:defRPr sz="1000">
                          <a:solidFill>
                            <a:srgbClr val="FFFFFF"/>
                          </a:solidFill>
                          <a:latin typeface="Trebuchet MS" pitchFamily="34" charset="0"/>
                        </a:defRPr>
                      </a:lvl5pPr>
                      <a:lvl6pPr fontAlgn="base">
                        <a:spcBef>
                          <a:spcPct val="20000"/>
                        </a:spcBef>
                        <a:spcAft>
                          <a:spcPct val="0"/>
                        </a:spcAft>
                        <a:defRPr sz="1000">
                          <a:solidFill>
                            <a:srgbClr val="FFFFFF"/>
                          </a:solidFill>
                          <a:latin typeface="Trebuchet MS" pitchFamily="34" charset="0"/>
                        </a:defRPr>
                      </a:lvl6pPr>
                      <a:lvl7pPr fontAlgn="base">
                        <a:spcBef>
                          <a:spcPct val="20000"/>
                        </a:spcBef>
                        <a:spcAft>
                          <a:spcPct val="0"/>
                        </a:spcAft>
                        <a:defRPr sz="1000">
                          <a:solidFill>
                            <a:srgbClr val="FFFFFF"/>
                          </a:solidFill>
                          <a:latin typeface="Trebuchet MS" pitchFamily="34" charset="0"/>
                        </a:defRPr>
                      </a:lvl7pPr>
                      <a:lvl8pPr fontAlgn="base">
                        <a:spcBef>
                          <a:spcPct val="20000"/>
                        </a:spcBef>
                        <a:spcAft>
                          <a:spcPct val="0"/>
                        </a:spcAft>
                        <a:defRPr sz="1000">
                          <a:solidFill>
                            <a:srgbClr val="FFFFFF"/>
                          </a:solidFill>
                          <a:latin typeface="Trebuchet MS" pitchFamily="34" charset="0"/>
                        </a:defRPr>
                      </a:lvl8pPr>
                      <a:lvl9pPr fontAlgn="base">
                        <a:spcBef>
                          <a:spcPct val="20000"/>
                        </a:spcBef>
                        <a:spcAft>
                          <a:spcPct val="0"/>
                        </a:spcAft>
                        <a:defRPr sz="1000">
                          <a:solidFill>
                            <a:srgbClr val="FFFFFF"/>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1" u="none" strike="noStrike" cap="none" normalizeH="0" baseline="0" dirty="0" smtClean="0">
                          <a:ln>
                            <a:noFill/>
                          </a:ln>
                          <a:solidFill>
                            <a:srgbClr val="FFAFAF"/>
                          </a:solidFill>
                          <a:effectLst>
                            <a:outerShdw blurRad="38100" dist="38100" dir="2700000" algn="tl">
                              <a:srgbClr val="000000">
                                <a:alpha val="43137"/>
                              </a:srgbClr>
                            </a:outerShdw>
                          </a:effectLst>
                          <a:latin typeface="Trebuchet MS" pitchFamily="34" charset="0"/>
                        </a:rPr>
                        <a:t>Clear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10000"/>
                        <a:alpha val="80000"/>
                      </a:schemeClr>
                    </a:solidFill>
                  </a:tcPr>
                </a:tc>
                <a:tc>
                  <a:txBody>
                    <a:bodyPr/>
                    <a:lstStyle>
                      <a:lvl1pPr>
                        <a:spcBef>
                          <a:spcPct val="20000"/>
                        </a:spcBef>
                        <a:defRPr sz="2400">
                          <a:solidFill>
                            <a:srgbClr val="FFFFFF"/>
                          </a:solidFill>
                          <a:latin typeface="Trebuchet MS" pitchFamily="34" charset="0"/>
                        </a:defRPr>
                      </a:lvl1pPr>
                      <a:lvl2pPr>
                        <a:spcBef>
                          <a:spcPct val="20000"/>
                        </a:spcBef>
                        <a:defRPr sz="2000">
                          <a:solidFill>
                            <a:srgbClr val="FFFFFF"/>
                          </a:solidFill>
                          <a:latin typeface="Trebuchet MS" pitchFamily="34" charset="0"/>
                        </a:defRPr>
                      </a:lvl2pPr>
                      <a:lvl3pPr>
                        <a:spcBef>
                          <a:spcPct val="20000"/>
                        </a:spcBef>
                        <a:defRPr>
                          <a:solidFill>
                            <a:srgbClr val="FFFFFF"/>
                          </a:solidFill>
                          <a:latin typeface="Trebuchet MS" pitchFamily="34" charset="0"/>
                        </a:defRPr>
                      </a:lvl3pPr>
                      <a:lvl4pPr>
                        <a:spcBef>
                          <a:spcPct val="20000"/>
                        </a:spcBef>
                        <a:defRPr sz="1400">
                          <a:solidFill>
                            <a:srgbClr val="FFFFFF"/>
                          </a:solidFill>
                          <a:latin typeface="Trebuchet MS" pitchFamily="34" charset="0"/>
                        </a:defRPr>
                      </a:lvl4pPr>
                      <a:lvl5pPr>
                        <a:spcBef>
                          <a:spcPct val="20000"/>
                        </a:spcBef>
                        <a:defRPr sz="1000">
                          <a:solidFill>
                            <a:srgbClr val="FFFFFF"/>
                          </a:solidFill>
                          <a:latin typeface="Trebuchet MS" pitchFamily="34" charset="0"/>
                        </a:defRPr>
                      </a:lvl5pPr>
                      <a:lvl6pPr fontAlgn="base">
                        <a:spcBef>
                          <a:spcPct val="20000"/>
                        </a:spcBef>
                        <a:spcAft>
                          <a:spcPct val="0"/>
                        </a:spcAft>
                        <a:defRPr sz="1000">
                          <a:solidFill>
                            <a:srgbClr val="FFFFFF"/>
                          </a:solidFill>
                          <a:latin typeface="Trebuchet MS" pitchFamily="34" charset="0"/>
                        </a:defRPr>
                      </a:lvl6pPr>
                      <a:lvl7pPr fontAlgn="base">
                        <a:spcBef>
                          <a:spcPct val="20000"/>
                        </a:spcBef>
                        <a:spcAft>
                          <a:spcPct val="0"/>
                        </a:spcAft>
                        <a:defRPr sz="1000">
                          <a:solidFill>
                            <a:srgbClr val="FFFFFF"/>
                          </a:solidFill>
                          <a:latin typeface="Trebuchet MS" pitchFamily="34" charset="0"/>
                        </a:defRPr>
                      </a:lvl7pPr>
                      <a:lvl8pPr fontAlgn="base">
                        <a:spcBef>
                          <a:spcPct val="20000"/>
                        </a:spcBef>
                        <a:spcAft>
                          <a:spcPct val="0"/>
                        </a:spcAft>
                        <a:defRPr sz="1000">
                          <a:solidFill>
                            <a:srgbClr val="FFFFFF"/>
                          </a:solidFill>
                          <a:latin typeface="Trebuchet MS" pitchFamily="34" charset="0"/>
                        </a:defRPr>
                      </a:lvl8pPr>
                      <a:lvl9pPr fontAlgn="base">
                        <a:spcBef>
                          <a:spcPct val="20000"/>
                        </a:spcBef>
                        <a:spcAft>
                          <a:spcPct val="0"/>
                        </a:spcAft>
                        <a:defRPr sz="1000">
                          <a:solidFill>
                            <a:srgbClr val="FFFFFF"/>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1" u="none" strike="noStrike" cap="none" normalizeH="0" baseline="0" dirty="0" smtClean="0">
                          <a:ln>
                            <a:noFill/>
                          </a:ln>
                          <a:solidFill>
                            <a:srgbClr val="FFAFAF"/>
                          </a:solidFill>
                          <a:effectLst>
                            <a:outerShdw blurRad="38100" dist="38100" dir="2700000" algn="tl">
                              <a:srgbClr val="000000">
                                <a:alpha val="43137"/>
                              </a:srgbClr>
                            </a:outerShdw>
                          </a:effectLst>
                          <a:latin typeface="Trebuchet MS" pitchFamily="34" charset="0"/>
                        </a:rPr>
                        <a:t>0° to -10°C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1" u="none" strike="noStrike" cap="none" normalizeH="0" baseline="0" dirty="0" smtClean="0">
                          <a:ln>
                            <a:noFill/>
                          </a:ln>
                          <a:solidFill>
                            <a:srgbClr val="FFAFAF"/>
                          </a:solidFill>
                          <a:effectLst>
                            <a:outerShdw blurRad="38100" dist="38100" dir="2700000" algn="tl">
                              <a:srgbClr val="000000">
                                <a:alpha val="43137"/>
                              </a:srgbClr>
                            </a:outerShdw>
                          </a:effectLst>
                          <a:latin typeface="Trebuchet MS" pitchFamily="34" charset="0"/>
                        </a:rPr>
                        <a:t>(32° to 14°F)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10000"/>
                        <a:alpha val="80000"/>
                      </a:schemeClr>
                    </a:solidFill>
                  </a:tcPr>
                </a:tc>
              </a:tr>
              <a:tr h="504825">
                <a:tc>
                  <a:txBody>
                    <a:bodyPr/>
                    <a:lstStyle>
                      <a:lvl1pPr>
                        <a:spcBef>
                          <a:spcPct val="20000"/>
                        </a:spcBef>
                        <a:defRPr sz="2400">
                          <a:solidFill>
                            <a:srgbClr val="FFFFFF"/>
                          </a:solidFill>
                          <a:latin typeface="Trebuchet MS" pitchFamily="34" charset="0"/>
                        </a:defRPr>
                      </a:lvl1pPr>
                      <a:lvl2pPr>
                        <a:spcBef>
                          <a:spcPct val="20000"/>
                        </a:spcBef>
                        <a:defRPr sz="2000">
                          <a:solidFill>
                            <a:srgbClr val="FFFFFF"/>
                          </a:solidFill>
                          <a:latin typeface="Trebuchet MS" pitchFamily="34" charset="0"/>
                        </a:defRPr>
                      </a:lvl2pPr>
                      <a:lvl3pPr>
                        <a:spcBef>
                          <a:spcPct val="20000"/>
                        </a:spcBef>
                        <a:defRPr>
                          <a:solidFill>
                            <a:srgbClr val="FFFFFF"/>
                          </a:solidFill>
                          <a:latin typeface="Trebuchet MS" pitchFamily="34" charset="0"/>
                        </a:defRPr>
                      </a:lvl3pPr>
                      <a:lvl4pPr>
                        <a:spcBef>
                          <a:spcPct val="20000"/>
                        </a:spcBef>
                        <a:defRPr sz="1400">
                          <a:solidFill>
                            <a:srgbClr val="FFFFFF"/>
                          </a:solidFill>
                          <a:latin typeface="Trebuchet MS" pitchFamily="34" charset="0"/>
                        </a:defRPr>
                      </a:lvl4pPr>
                      <a:lvl5pPr>
                        <a:spcBef>
                          <a:spcPct val="20000"/>
                        </a:spcBef>
                        <a:defRPr sz="1000">
                          <a:solidFill>
                            <a:srgbClr val="FFFFFF"/>
                          </a:solidFill>
                          <a:latin typeface="Trebuchet MS" pitchFamily="34" charset="0"/>
                        </a:defRPr>
                      </a:lvl5pPr>
                      <a:lvl6pPr fontAlgn="base">
                        <a:spcBef>
                          <a:spcPct val="20000"/>
                        </a:spcBef>
                        <a:spcAft>
                          <a:spcPct val="0"/>
                        </a:spcAft>
                        <a:defRPr sz="1000">
                          <a:solidFill>
                            <a:srgbClr val="FFFFFF"/>
                          </a:solidFill>
                          <a:latin typeface="Trebuchet MS" pitchFamily="34" charset="0"/>
                        </a:defRPr>
                      </a:lvl6pPr>
                      <a:lvl7pPr fontAlgn="base">
                        <a:spcBef>
                          <a:spcPct val="20000"/>
                        </a:spcBef>
                        <a:spcAft>
                          <a:spcPct val="0"/>
                        </a:spcAft>
                        <a:defRPr sz="1000">
                          <a:solidFill>
                            <a:srgbClr val="FFFFFF"/>
                          </a:solidFill>
                          <a:latin typeface="Trebuchet MS" pitchFamily="34" charset="0"/>
                        </a:defRPr>
                      </a:lvl7pPr>
                      <a:lvl8pPr fontAlgn="base">
                        <a:spcBef>
                          <a:spcPct val="20000"/>
                        </a:spcBef>
                        <a:spcAft>
                          <a:spcPct val="0"/>
                        </a:spcAft>
                        <a:defRPr sz="1000">
                          <a:solidFill>
                            <a:srgbClr val="FFFFFF"/>
                          </a:solidFill>
                          <a:latin typeface="Trebuchet MS" pitchFamily="34" charset="0"/>
                        </a:defRPr>
                      </a:lvl8pPr>
                      <a:lvl9pPr fontAlgn="base">
                        <a:spcBef>
                          <a:spcPct val="20000"/>
                        </a:spcBef>
                        <a:spcAft>
                          <a:spcPct val="0"/>
                        </a:spcAft>
                        <a:defRPr sz="1000">
                          <a:solidFill>
                            <a:srgbClr val="FFFFFF"/>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1" u="none" strike="noStrike" cap="none" normalizeH="0" baseline="0" smtClean="0">
                          <a:ln>
                            <a:noFill/>
                          </a:ln>
                          <a:solidFill>
                            <a:srgbClr val="AFFFAF"/>
                          </a:solidFill>
                          <a:effectLst>
                            <a:outerShdw blurRad="38100" dist="38100" dir="2700000" algn="tl">
                              <a:srgbClr val="000000">
                                <a:alpha val="43137"/>
                              </a:srgbClr>
                            </a:outerShdw>
                          </a:effectLst>
                          <a:latin typeface="Trebuchet MS" pitchFamily="34" charset="0"/>
                        </a:rPr>
                        <a:t>Mixed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10000"/>
                        <a:alpha val="80000"/>
                      </a:schemeClr>
                    </a:solidFill>
                  </a:tcPr>
                </a:tc>
                <a:tc>
                  <a:txBody>
                    <a:bodyPr/>
                    <a:lstStyle>
                      <a:lvl1pPr>
                        <a:spcBef>
                          <a:spcPct val="20000"/>
                        </a:spcBef>
                        <a:defRPr sz="2400">
                          <a:solidFill>
                            <a:srgbClr val="FFFFFF"/>
                          </a:solidFill>
                          <a:latin typeface="Trebuchet MS" pitchFamily="34" charset="0"/>
                        </a:defRPr>
                      </a:lvl1pPr>
                      <a:lvl2pPr>
                        <a:spcBef>
                          <a:spcPct val="20000"/>
                        </a:spcBef>
                        <a:defRPr sz="2000">
                          <a:solidFill>
                            <a:srgbClr val="FFFFFF"/>
                          </a:solidFill>
                          <a:latin typeface="Trebuchet MS" pitchFamily="34" charset="0"/>
                        </a:defRPr>
                      </a:lvl2pPr>
                      <a:lvl3pPr>
                        <a:spcBef>
                          <a:spcPct val="20000"/>
                        </a:spcBef>
                        <a:defRPr>
                          <a:solidFill>
                            <a:srgbClr val="FFFFFF"/>
                          </a:solidFill>
                          <a:latin typeface="Trebuchet MS" pitchFamily="34" charset="0"/>
                        </a:defRPr>
                      </a:lvl3pPr>
                      <a:lvl4pPr>
                        <a:spcBef>
                          <a:spcPct val="20000"/>
                        </a:spcBef>
                        <a:defRPr sz="1400">
                          <a:solidFill>
                            <a:srgbClr val="FFFFFF"/>
                          </a:solidFill>
                          <a:latin typeface="Trebuchet MS" pitchFamily="34" charset="0"/>
                        </a:defRPr>
                      </a:lvl4pPr>
                      <a:lvl5pPr>
                        <a:spcBef>
                          <a:spcPct val="20000"/>
                        </a:spcBef>
                        <a:defRPr sz="1000">
                          <a:solidFill>
                            <a:srgbClr val="FFFFFF"/>
                          </a:solidFill>
                          <a:latin typeface="Trebuchet MS" pitchFamily="34" charset="0"/>
                        </a:defRPr>
                      </a:lvl5pPr>
                      <a:lvl6pPr fontAlgn="base">
                        <a:spcBef>
                          <a:spcPct val="20000"/>
                        </a:spcBef>
                        <a:spcAft>
                          <a:spcPct val="0"/>
                        </a:spcAft>
                        <a:defRPr sz="1000">
                          <a:solidFill>
                            <a:srgbClr val="FFFFFF"/>
                          </a:solidFill>
                          <a:latin typeface="Trebuchet MS" pitchFamily="34" charset="0"/>
                        </a:defRPr>
                      </a:lvl6pPr>
                      <a:lvl7pPr fontAlgn="base">
                        <a:spcBef>
                          <a:spcPct val="20000"/>
                        </a:spcBef>
                        <a:spcAft>
                          <a:spcPct val="0"/>
                        </a:spcAft>
                        <a:defRPr sz="1000">
                          <a:solidFill>
                            <a:srgbClr val="FFFFFF"/>
                          </a:solidFill>
                          <a:latin typeface="Trebuchet MS" pitchFamily="34" charset="0"/>
                        </a:defRPr>
                      </a:lvl7pPr>
                      <a:lvl8pPr fontAlgn="base">
                        <a:spcBef>
                          <a:spcPct val="20000"/>
                        </a:spcBef>
                        <a:spcAft>
                          <a:spcPct val="0"/>
                        </a:spcAft>
                        <a:defRPr sz="1000">
                          <a:solidFill>
                            <a:srgbClr val="FFFFFF"/>
                          </a:solidFill>
                          <a:latin typeface="Trebuchet MS" pitchFamily="34" charset="0"/>
                        </a:defRPr>
                      </a:lvl8pPr>
                      <a:lvl9pPr fontAlgn="base">
                        <a:spcBef>
                          <a:spcPct val="20000"/>
                        </a:spcBef>
                        <a:spcAft>
                          <a:spcPct val="0"/>
                        </a:spcAft>
                        <a:defRPr sz="1000">
                          <a:solidFill>
                            <a:srgbClr val="FFFFFF"/>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1" u="none" strike="noStrike" cap="none" normalizeH="0" baseline="0" dirty="0" smtClean="0">
                          <a:ln>
                            <a:noFill/>
                          </a:ln>
                          <a:solidFill>
                            <a:srgbClr val="AFFFAF"/>
                          </a:solidFill>
                          <a:effectLst>
                            <a:outerShdw blurRad="38100" dist="38100" dir="2700000" algn="tl">
                              <a:srgbClr val="000000">
                                <a:alpha val="43137"/>
                              </a:srgbClr>
                            </a:outerShdw>
                          </a:effectLst>
                          <a:latin typeface="Trebuchet MS" pitchFamily="34" charset="0"/>
                        </a:rPr>
                        <a:t>-10° to -15°C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1" u="none" strike="noStrike" cap="none" normalizeH="0" baseline="0" dirty="0" smtClean="0">
                          <a:ln>
                            <a:noFill/>
                          </a:ln>
                          <a:solidFill>
                            <a:srgbClr val="AFFFAF"/>
                          </a:solidFill>
                          <a:effectLst>
                            <a:outerShdw blurRad="38100" dist="38100" dir="2700000" algn="tl">
                              <a:srgbClr val="000000">
                                <a:alpha val="43137"/>
                              </a:srgbClr>
                            </a:outerShdw>
                          </a:effectLst>
                          <a:latin typeface="Trebuchet MS" pitchFamily="34" charset="0"/>
                        </a:rPr>
                        <a:t>(14° to 5°F)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10000"/>
                        <a:alpha val="80000"/>
                      </a:schemeClr>
                    </a:solidFill>
                  </a:tcPr>
                </a:tc>
              </a:tr>
              <a:tr h="506413">
                <a:tc>
                  <a:txBody>
                    <a:bodyPr/>
                    <a:lstStyle>
                      <a:lvl1pPr>
                        <a:spcBef>
                          <a:spcPct val="20000"/>
                        </a:spcBef>
                        <a:defRPr sz="2400">
                          <a:solidFill>
                            <a:srgbClr val="FFFFFF"/>
                          </a:solidFill>
                          <a:latin typeface="Trebuchet MS" pitchFamily="34" charset="0"/>
                        </a:defRPr>
                      </a:lvl1pPr>
                      <a:lvl2pPr>
                        <a:spcBef>
                          <a:spcPct val="20000"/>
                        </a:spcBef>
                        <a:defRPr sz="2000">
                          <a:solidFill>
                            <a:srgbClr val="FFFFFF"/>
                          </a:solidFill>
                          <a:latin typeface="Trebuchet MS" pitchFamily="34" charset="0"/>
                        </a:defRPr>
                      </a:lvl2pPr>
                      <a:lvl3pPr>
                        <a:spcBef>
                          <a:spcPct val="20000"/>
                        </a:spcBef>
                        <a:defRPr>
                          <a:solidFill>
                            <a:srgbClr val="FFFFFF"/>
                          </a:solidFill>
                          <a:latin typeface="Trebuchet MS" pitchFamily="34" charset="0"/>
                        </a:defRPr>
                      </a:lvl3pPr>
                      <a:lvl4pPr>
                        <a:spcBef>
                          <a:spcPct val="20000"/>
                        </a:spcBef>
                        <a:defRPr sz="1400">
                          <a:solidFill>
                            <a:srgbClr val="FFFFFF"/>
                          </a:solidFill>
                          <a:latin typeface="Trebuchet MS" pitchFamily="34" charset="0"/>
                        </a:defRPr>
                      </a:lvl4pPr>
                      <a:lvl5pPr>
                        <a:spcBef>
                          <a:spcPct val="20000"/>
                        </a:spcBef>
                        <a:defRPr sz="1000">
                          <a:solidFill>
                            <a:srgbClr val="FFFFFF"/>
                          </a:solidFill>
                          <a:latin typeface="Trebuchet MS" pitchFamily="34" charset="0"/>
                        </a:defRPr>
                      </a:lvl5pPr>
                      <a:lvl6pPr fontAlgn="base">
                        <a:spcBef>
                          <a:spcPct val="20000"/>
                        </a:spcBef>
                        <a:spcAft>
                          <a:spcPct val="0"/>
                        </a:spcAft>
                        <a:defRPr sz="1000">
                          <a:solidFill>
                            <a:srgbClr val="FFFFFF"/>
                          </a:solidFill>
                          <a:latin typeface="Trebuchet MS" pitchFamily="34" charset="0"/>
                        </a:defRPr>
                      </a:lvl6pPr>
                      <a:lvl7pPr fontAlgn="base">
                        <a:spcBef>
                          <a:spcPct val="20000"/>
                        </a:spcBef>
                        <a:spcAft>
                          <a:spcPct val="0"/>
                        </a:spcAft>
                        <a:defRPr sz="1000">
                          <a:solidFill>
                            <a:srgbClr val="FFFFFF"/>
                          </a:solidFill>
                          <a:latin typeface="Trebuchet MS" pitchFamily="34" charset="0"/>
                        </a:defRPr>
                      </a:lvl7pPr>
                      <a:lvl8pPr fontAlgn="base">
                        <a:spcBef>
                          <a:spcPct val="20000"/>
                        </a:spcBef>
                        <a:spcAft>
                          <a:spcPct val="0"/>
                        </a:spcAft>
                        <a:defRPr sz="1000">
                          <a:solidFill>
                            <a:srgbClr val="FFFFFF"/>
                          </a:solidFill>
                          <a:latin typeface="Trebuchet MS" pitchFamily="34" charset="0"/>
                        </a:defRPr>
                      </a:lvl8pPr>
                      <a:lvl9pPr fontAlgn="base">
                        <a:spcBef>
                          <a:spcPct val="20000"/>
                        </a:spcBef>
                        <a:spcAft>
                          <a:spcPct val="0"/>
                        </a:spcAft>
                        <a:defRPr sz="1000">
                          <a:solidFill>
                            <a:srgbClr val="FFFFFF"/>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1" u="none" strike="noStrike" cap="none" normalizeH="0" baseline="0" smtClean="0">
                          <a:ln>
                            <a:noFill/>
                          </a:ln>
                          <a:solidFill>
                            <a:srgbClr val="C8C8C8"/>
                          </a:solidFill>
                          <a:effectLst>
                            <a:outerShdw blurRad="38100" dist="38100" dir="2700000" algn="tl">
                              <a:srgbClr val="000000">
                                <a:alpha val="43137"/>
                              </a:srgbClr>
                            </a:outerShdw>
                          </a:effectLst>
                          <a:latin typeface="Trebuchet MS" pitchFamily="34" charset="0"/>
                        </a:rPr>
                        <a:t>Rime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5">
                        <a:lumMod val="10000"/>
                        <a:alpha val="80000"/>
                      </a:schemeClr>
                    </a:solidFill>
                  </a:tcPr>
                </a:tc>
                <a:tc>
                  <a:txBody>
                    <a:bodyPr/>
                    <a:lstStyle>
                      <a:lvl1pPr>
                        <a:spcBef>
                          <a:spcPct val="20000"/>
                        </a:spcBef>
                        <a:defRPr sz="2400">
                          <a:solidFill>
                            <a:srgbClr val="FFFFFF"/>
                          </a:solidFill>
                          <a:latin typeface="Trebuchet MS" pitchFamily="34" charset="0"/>
                        </a:defRPr>
                      </a:lvl1pPr>
                      <a:lvl2pPr>
                        <a:spcBef>
                          <a:spcPct val="20000"/>
                        </a:spcBef>
                        <a:defRPr sz="2000">
                          <a:solidFill>
                            <a:srgbClr val="FFFFFF"/>
                          </a:solidFill>
                          <a:latin typeface="Trebuchet MS" pitchFamily="34" charset="0"/>
                        </a:defRPr>
                      </a:lvl2pPr>
                      <a:lvl3pPr>
                        <a:spcBef>
                          <a:spcPct val="20000"/>
                        </a:spcBef>
                        <a:defRPr>
                          <a:solidFill>
                            <a:srgbClr val="FFFFFF"/>
                          </a:solidFill>
                          <a:latin typeface="Trebuchet MS" pitchFamily="34" charset="0"/>
                        </a:defRPr>
                      </a:lvl3pPr>
                      <a:lvl4pPr>
                        <a:spcBef>
                          <a:spcPct val="20000"/>
                        </a:spcBef>
                        <a:defRPr sz="1400">
                          <a:solidFill>
                            <a:srgbClr val="FFFFFF"/>
                          </a:solidFill>
                          <a:latin typeface="Trebuchet MS" pitchFamily="34" charset="0"/>
                        </a:defRPr>
                      </a:lvl4pPr>
                      <a:lvl5pPr>
                        <a:spcBef>
                          <a:spcPct val="20000"/>
                        </a:spcBef>
                        <a:defRPr sz="1000">
                          <a:solidFill>
                            <a:srgbClr val="FFFFFF"/>
                          </a:solidFill>
                          <a:latin typeface="Trebuchet MS" pitchFamily="34" charset="0"/>
                        </a:defRPr>
                      </a:lvl5pPr>
                      <a:lvl6pPr fontAlgn="base">
                        <a:spcBef>
                          <a:spcPct val="20000"/>
                        </a:spcBef>
                        <a:spcAft>
                          <a:spcPct val="0"/>
                        </a:spcAft>
                        <a:defRPr sz="1000">
                          <a:solidFill>
                            <a:srgbClr val="FFFFFF"/>
                          </a:solidFill>
                          <a:latin typeface="Trebuchet MS" pitchFamily="34" charset="0"/>
                        </a:defRPr>
                      </a:lvl6pPr>
                      <a:lvl7pPr fontAlgn="base">
                        <a:spcBef>
                          <a:spcPct val="20000"/>
                        </a:spcBef>
                        <a:spcAft>
                          <a:spcPct val="0"/>
                        </a:spcAft>
                        <a:defRPr sz="1000">
                          <a:solidFill>
                            <a:srgbClr val="FFFFFF"/>
                          </a:solidFill>
                          <a:latin typeface="Trebuchet MS" pitchFamily="34" charset="0"/>
                        </a:defRPr>
                      </a:lvl7pPr>
                      <a:lvl8pPr fontAlgn="base">
                        <a:spcBef>
                          <a:spcPct val="20000"/>
                        </a:spcBef>
                        <a:spcAft>
                          <a:spcPct val="0"/>
                        </a:spcAft>
                        <a:defRPr sz="1000">
                          <a:solidFill>
                            <a:srgbClr val="FFFFFF"/>
                          </a:solidFill>
                          <a:latin typeface="Trebuchet MS" pitchFamily="34" charset="0"/>
                        </a:defRPr>
                      </a:lvl8pPr>
                      <a:lvl9pPr fontAlgn="base">
                        <a:spcBef>
                          <a:spcPct val="20000"/>
                        </a:spcBef>
                        <a:spcAft>
                          <a:spcPct val="0"/>
                        </a:spcAft>
                        <a:defRPr sz="1000">
                          <a:solidFill>
                            <a:srgbClr val="FFFFFF"/>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600" b="0" i="1" u="none" strike="noStrike" cap="none" normalizeH="0" baseline="0" dirty="0" smtClean="0">
                          <a:ln>
                            <a:noFill/>
                          </a:ln>
                          <a:solidFill>
                            <a:srgbClr val="C8C8C8"/>
                          </a:solidFill>
                          <a:effectLst>
                            <a:outerShdw blurRad="38100" dist="38100" dir="2700000" algn="tl">
                              <a:srgbClr val="000000">
                                <a:alpha val="43137"/>
                              </a:srgbClr>
                            </a:outerShdw>
                          </a:effectLst>
                          <a:latin typeface="Trebuchet MS" pitchFamily="34" charset="0"/>
                        </a:rPr>
                        <a:t>-15° to -40°C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0" i="1" u="none" strike="noStrike" cap="none" normalizeH="0" baseline="0" dirty="0" smtClean="0">
                          <a:ln>
                            <a:noFill/>
                          </a:ln>
                          <a:solidFill>
                            <a:srgbClr val="C8C8C8"/>
                          </a:solidFill>
                          <a:effectLst>
                            <a:outerShdw blurRad="38100" dist="38100" dir="2700000" algn="tl">
                              <a:srgbClr val="000000">
                                <a:alpha val="43137"/>
                              </a:srgbClr>
                            </a:outerShdw>
                          </a:effectLst>
                          <a:latin typeface="Trebuchet MS" pitchFamily="34" charset="0"/>
                        </a:rPr>
                        <a:t>(5° to -40°F)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5">
                        <a:lumMod val="10000"/>
                        <a:alpha val="80000"/>
                      </a:schemeClr>
                    </a:solidFill>
                  </a:tcPr>
                </a:tc>
              </a:tr>
            </a:tbl>
          </a:graphicData>
        </a:graphic>
      </p:graphicFrame>
      <p:pic>
        <p:nvPicPr>
          <p:cNvPr id="19478" name="Picture 22" descr="icefreq"/>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3824288" y="1373354"/>
            <a:ext cx="4862512" cy="4675021"/>
          </a:xfrm>
          <a:noFill/>
          <a:ln w="76200" cmpd="tri">
            <a:solidFill>
              <a:srgbClr val="FFFF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82" name="Text Box 26"/>
          <p:cNvSpPr txBox="1">
            <a:spLocks noChangeArrowheads="1"/>
          </p:cNvSpPr>
          <p:nvPr/>
        </p:nvSpPr>
        <p:spPr bwMode="auto">
          <a:xfrm>
            <a:off x="930275" y="3890963"/>
            <a:ext cx="1768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i="1" dirty="0">
                <a:solidFill>
                  <a:srgbClr val="FFFFFF"/>
                </a:solidFill>
                <a:effectLst>
                  <a:outerShdw blurRad="38100" dist="38100" dir="2700000" algn="tl">
                    <a:srgbClr val="000000">
                      <a:alpha val="43137"/>
                    </a:srgbClr>
                  </a:outerShdw>
                </a:effectLst>
              </a:rPr>
              <a:t>Temperature</a:t>
            </a:r>
            <a:r>
              <a:rPr lang="en-US" altLang="en-US" sz="1400" dirty="0">
                <a:solidFill>
                  <a:srgbClr val="FFFFFF"/>
                </a:solidFill>
                <a:effectLst>
                  <a:outerShdw blurRad="38100" dist="38100" dir="2700000" algn="tl">
                    <a:srgbClr val="000000">
                      <a:alpha val="43137"/>
                    </a:srgbClr>
                  </a:outerShdw>
                </a:effectLst>
              </a:rPr>
              <a:t> Range</a:t>
            </a:r>
          </a:p>
        </p:txBody>
      </p:sp>
      <p:sp>
        <p:nvSpPr>
          <p:cNvPr id="19483" name="Text Box 27"/>
          <p:cNvSpPr txBox="1">
            <a:spLocks noChangeArrowheads="1"/>
          </p:cNvSpPr>
          <p:nvPr/>
        </p:nvSpPr>
        <p:spPr bwMode="auto">
          <a:xfrm>
            <a:off x="5105400" y="990600"/>
            <a:ext cx="218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i="1" dirty="0">
                <a:solidFill>
                  <a:srgbClr val="FFFFFF"/>
                </a:solidFill>
                <a:effectLst>
                  <a:outerShdw blurRad="38100" dist="38100" dir="2700000" algn="tl">
                    <a:srgbClr val="000000">
                      <a:alpha val="43137"/>
                    </a:srgbClr>
                  </a:outerShdw>
                </a:effectLst>
              </a:rPr>
              <a:t>Frequency of Occurrence</a:t>
            </a:r>
          </a:p>
        </p:txBody>
      </p:sp>
      <p:sp>
        <p:nvSpPr>
          <p:cNvPr id="19491" name="Rectangle 35"/>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19492" name="Picture 36" descr="nw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19493" name="Picture 37" descr="noaa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764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500"/>
                                        <p:tgtEl>
                                          <p:spTgt spid="19459">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animEffect transition="in" filter="fade">
                                      <p:cBhvr>
                                        <p:cTn id="11" dur="500"/>
                                        <p:tgtEl>
                                          <p:spTgt spid="19459">
                                            <p:txEl>
                                              <p:pRg st="1" end="1"/>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animEffect transition="in" filter="fade">
                                      <p:cBhvr>
                                        <p:cTn id="15" dur="500"/>
                                        <p:tgtEl>
                                          <p:spTgt spid="194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bldLvl="3"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FB9495F2-98C9-4DA0-8DD2-E573E351F7C1}" type="slidenum">
              <a:rPr lang="en-US" altLang="en-US">
                <a:effectLst>
                  <a:outerShdw blurRad="38100" dist="38100" dir="2700000" algn="tl">
                    <a:srgbClr val="000000">
                      <a:alpha val="43137"/>
                    </a:srgbClr>
                  </a:outerShdw>
                </a:effectLst>
              </a:rPr>
              <a:pPr/>
              <a:t>8</a:t>
            </a:fld>
            <a:endParaRPr lang="en-US" altLang="en-US">
              <a:effectLst>
                <a:outerShdw blurRad="38100" dist="38100" dir="2700000" algn="tl">
                  <a:srgbClr val="000000">
                    <a:alpha val="43137"/>
                  </a:srgbClr>
                </a:outerShdw>
              </a:effectLst>
            </a:endParaRPr>
          </a:p>
        </p:txBody>
      </p:sp>
      <p:sp>
        <p:nvSpPr>
          <p:cNvPr id="20482" name="Rectangle 2"/>
          <p:cNvSpPr>
            <a:spLocks noGrp="1" noChangeArrowheads="1"/>
          </p:cNvSpPr>
          <p:nvPr>
            <p:ph type="title"/>
          </p:nvPr>
        </p:nvSpPr>
        <p:spPr>
          <a:xfrm>
            <a:off x="0" y="0"/>
            <a:ext cx="5562600" cy="1143000"/>
          </a:xfrm>
        </p:spPr>
        <p:txBody>
          <a:bodyPr/>
          <a:lstStyle/>
          <a:p>
            <a:r>
              <a:rPr lang="en-US" altLang="en-US" dirty="0">
                <a:effectLst>
                  <a:outerShdw blurRad="38100" dist="38100" dir="2700000" algn="tl">
                    <a:srgbClr val="000000">
                      <a:alpha val="43137"/>
                    </a:srgbClr>
                  </a:outerShdw>
                </a:effectLst>
              </a:rPr>
              <a:t>Clear Icing</a:t>
            </a:r>
          </a:p>
        </p:txBody>
      </p:sp>
      <p:sp>
        <p:nvSpPr>
          <p:cNvPr id="20483" name="Rectangle 3"/>
          <p:cNvSpPr>
            <a:spLocks noGrp="1" noChangeArrowheads="1"/>
          </p:cNvSpPr>
          <p:nvPr>
            <p:ph type="body" idx="1"/>
          </p:nvPr>
        </p:nvSpPr>
        <p:spPr>
          <a:xfrm>
            <a:off x="423863" y="1295400"/>
            <a:ext cx="4300537" cy="4953000"/>
          </a:xfrm>
        </p:spPr>
        <p:txBody>
          <a:bodyPr/>
          <a:lstStyle/>
          <a:p>
            <a:pPr>
              <a:lnSpc>
                <a:spcPct val="150000"/>
              </a:lnSpc>
            </a:pPr>
            <a:r>
              <a:rPr lang="en-US" altLang="en-US" dirty="0">
                <a:effectLst>
                  <a:outerShdw blurRad="38100" dist="38100" dir="2700000" algn="tl">
                    <a:srgbClr val="000000">
                      <a:alpha val="43137"/>
                    </a:srgbClr>
                  </a:outerShdw>
                </a:effectLst>
              </a:rPr>
              <a:t>Transparent, “Glossy”</a:t>
            </a:r>
          </a:p>
          <a:p>
            <a:pPr>
              <a:lnSpc>
                <a:spcPct val="150000"/>
              </a:lnSpc>
            </a:pPr>
            <a:r>
              <a:rPr lang="en-US" altLang="en-US" dirty="0">
                <a:effectLst>
                  <a:outerShdw blurRad="38100" dist="38100" dir="2700000" algn="tl">
                    <a:srgbClr val="000000">
                      <a:alpha val="43137"/>
                    </a:srgbClr>
                  </a:outerShdw>
                </a:effectLst>
              </a:rPr>
              <a:t>Not easily seen at first</a:t>
            </a:r>
          </a:p>
          <a:p>
            <a:pPr>
              <a:lnSpc>
                <a:spcPct val="150000"/>
              </a:lnSpc>
            </a:pPr>
            <a:r>
              <a:rPr lang="en-US" altLang="en-US" dirty="0">
                <a:effectLst>
                  <a:outerShdw blurRad="38100" dist="38100" dir="2700000" algn="tl">
                    <a:srgbClr val="000000">
                      <a:alpha val="43137"/>
                    </a:srgbClr>
                  </a:outerShdw>
                </a:effectLst>
              </a:rPr>
              <a:t>Can spread out on airfoil beyond </a:t>
            </a:r>
            <a:r>
              <a:rPr lang="en-US" altLang="en-US" dirty="0" smtClean="0">
                <a:effectLst>
                  <a:outerShdw blurRad="38100" dist="38100" dir="2700000" algn="tl">
                    <a:srgbClr val="000000">
                      <a:alpha val="43137"/>
                    </a:srgbClr>
                  </a:outerShdw>
                </a:effectLst>
              </a:rPr>
              <a:t>“reach” </a:t>
            </a:r>
            <a:r>
              <a:rPr lang="en-US" altLang="en-US" dirty="0">
                <a:effectLst>
                  <a:outerShdw blurRad="38100" dist="38100" dir="2700000" algn="tl">
                    <a:srgbClr val="000000">
                      <a:alpha val="43137"/>
                    </a:srgbClr>
                  </a:outerShdw>
                </a:effectLst>
              </a:rPr>
              <a:t>of de-icing equipment</a:t>
            </a:r>
          </a:p>
          <a:p>
            <a:pPr>
              <a:lnSpc>
                <a:spcPct val="150000"/>
              </a:lnSpc>
            </a:pPr>
            <a:r>
              <a:rPr lang="en-US" altLang="en-US" dirty="0">
                <a:effectLst>
                  <a:outerShdw blurRad="38100" dist="38100" dir="2700000" algn="tl">
                    <a:srgbClr val="000000">
                      <a:alpha val="43137"/>
                    </a:srgbClr>
                  </a:outerShdw>
                </a:effectLst>
              </a:rPr>
              <a:t>Hard, </a:t>
            </a:r>
            <a:r>
              <a:rPr lang="en-US" altLang="en-US" dirty="0" smtClean="0">
                <a:effectLst>
                  <a:outerShdw blurRad="38100" dist="38100" dir="2700000" algn="tl">
                    <a:srgbClr val="000000">
                      <a:alpha val="43137"/>
                    </a:srgbClr>
                  </a:outerShdw>
                </a:effectLst>
              </a:rPr>
              <a:t>heavy, </a:t>
            </a:r>
            <a:r>
              <a:rPr lang="en-US" altLang="en-US" dirty="0">
                <a:effectLst>
                  <a:outerShdw blurRad="38100" dist="38100" dir="2700000" algn="tl">
                    <a:srgbClr val="000000">
                      <a:alpha val="43137"/>
                    </a:srgbClr>
                  </a:outerShdw>
                </a:effectLst>
              </a:rPr>
              <a:t>and tenacious</a:t>
            </a: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048000"/>
            <a:ext cx="3752850" cy="3002280"/>
          </a:xfrm>
          <a:prstGeom prst="rect">
            <a:avLst/>
          </a:prstGeom>
          <a:noFill/>
          <a:ln w="76200" cmpd="tri">
            <a:solidFill>
              <a:srgbClr val="FFFFFF"/>
            </a:solidFill>
            <a:miter lim="800000"/>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5" name="Rectangle 5"/>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20486" name="Picture 6" descr="nws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20487" name="Picture 7" descr="noaa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5793" y="381000"/>
            <a:ext cx="2831007"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4360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484"/>
                                        </p:tgtEl>
                                        <p:attrNameLst>
                                          <p:attrName>style.visibility</p:attrName>
                                        </p:attrNameLst>
                                      </p:cBhvr>
                                      <p:to>
                                        <p:strVal val="visible"/>
                                      </p:to>
                                    </p:set>
                                    <p:animEffect transition="in" filter="fade">
                                      <p:cBhvr>
                                        <p:cTn id="11" dur="500"/>
                                        <p:tgtEl>
                                          <p:spTgt spid="2048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0483">
                                            <p:txEl>
                                              <p:pRg st="0" end="0"/>
                                            </p:txEl>
                                          </p:spTgt>
                                        </p:tgtEl>
                                        <p:attrNameLst>
                                          <p:attrName>style.visibility</p:attrName>
                                        </p:attrNameLst>
                                      </p:cBhvr>
                                      <p:to>
                                        <p:strVal val="visible"/>
                                      </p:to>
                                    </p:set>
                                    <p:animEffect transition="in" filter="fade">
                                      <p:cBhvr>
                                        <p:cTn id="16" dur="500"/>
                                        <p:tgtEl>
                                          <p:spTgt spid="2048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483">
                                            <p:txEl>
                                              <p:pRg st="1" end="1"/>
                                            </p:txEl>
                                          </p:spTgt>
                                        </p:tgtEl>
                                        <p:attrNameLst>
                                          <p:attrName>style.visibility</p:attrName>
                                        </p:attrNameLst>
                                      </p:cBhvr>
                                      <p:to>
                                        <p:strVal val="visible"/>
                                      </p:to>
                                    </p:set>
                                    <p:animEffect transition="in" filter="fade">
                                      <p:cBhvr>
                                        <p:cTn id="21" dur="500"/>
                                        <p:tgtEl>
                                          <p:spTgt spid="20483">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0483">
                                            <p:txEl>
                                              <p:pRg st="2" end="2"/>
                                            </p:txEl>
                                          </p:spTgt>
                                        </p:tgtEl>
                                        <p:attrNameLst>
                                          <p:attrName>style.visibility</p:attrName>
                                        </p:attrNameLst>
                                      </p:cBhvr>
                                      <p:to>
                                        <p:strVal val="visible"/>
                                      </p:to>
                                    </p:set>
                                    <p:animEffect transition="in" filter="fade">
                                      <p:cBhvr>
                                        <p:cTn id="26" dur="500"/>
                                        <p:tgtEl>
                                          <p:spTgt spid="2048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483">
                                            <p:txEl>
                                              <p:pRg st="3" end="3"/>
                                            </p:txEl>
                                          </p:spTgt>
                                        </p:tgtEl>
                                        <p:attrNameLst>
                                          <p:attrName>style.visibility</p:attrName>
                                        </p:attrNameLst>
                                      </p:cBhvr>
                                      <p:to>
                                        <p:strVal val="visible"/>
                                      </p:to>
                                    </p:set>
                                    <p:animEffect transition="in" filter="fade">
                                      <p:cBhvr>
                                        <p:cTn id="31" dur="500"/>
                                        <p:tgtEl>
                                          <p:spTgt spid="204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bldLvl="3"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Slide Number Placeholder 6"/>
          <p:cNvSpPr>
            <a:spLocks noGrp="1"/>
          </p:cNvSpPr>
          <p:nvPr>
            <p:ph type="sldNum" sz="quarter" idx="12"/>
          </p:nvPr>
        </p:nvSpPr>
        <p:spPr/>
        <p:txBody>
          <a:bodyPr/>
          <a:lstStyle/>
          <a:p>
            <a:fld id="{CFB68337-08B7-4B64-9A2B-45959C232FB0}" type="slidenum">
              <a:rPr lang="en-US" altLang="en-US">
                <a:effectLst>
                  <a:outerShdw blurRad="38100" dist="38100" dir="2700000" algn="tl">
                    <a:srgbClr val="000000">
                      <a:alpha val="43137"/>
                    </a:srgbClr>
                  </a:outerShdw>
                </a:effectLst>
              </a:rPr>
              <a:pPr/>
              <a:t>9</a:t>
            </a:fld>
            <a:endParaRPr lang="en-US" altLang="en-US">
              <a:effectLst>
                <a:outerShdw blurRad="38100" dist="38100" dir="2700000" algn="tl">
                  <a:srgbClr val="000000">
                    <a:alpha val="43137"/>
                  </a:srgbClr>
                </a:outerShdw>
              </a:effectLst>
            </a:endParaRPr>
          </a:p>
        </p:txBody>
      </p:sp>
      <p:sp>
        <p:nvSpPr>
          <p:cNvPr id="21506" name="Rectangle 2"/>
          <p:cNvSpPr>
            <a:spLocks noGrp="1" noChangeArrowheads="1"/>
          </p:cNvSpPr>
          <p:nvPr>
            <p:ph type="title"/>
          </p:nvPr>
        </p:nvSpPr>
        <p:spPr>
          <a:xfrm>
            <a:off x="696913" y="168275"/>
            <a:ext cx="4608512" cy="1143000"/>
          </a:xfrm>
        </p:spPr>
        <p:txBody>
          <a:bodyPr/>
          <a:lstStyle/>
          <a:p>
            <a:pPr algn="l"/>
            <a:r>
              <a:rPr lang="en-US" altLang="en-US">
                <a:effectLst>
                  <a:outerShdw blurRad="38100" dist="38100" dir="2700000" algn="tl">
                    <a:srgbClr val="000000">
                      <a:alpha val="43137"/>
                    </a:srgbClr>
                  </a:outerShdw>
                </a:effectLst>
              </a:rPr>
              <a:t>       Clear Icing</a:t>
            </a:r>
          </a:p>
        </p:txBody>
      </p:sp>
      <p:sp>
        <p:nvSpPr>
          <p:cNvPr id="21507" name="Rectangle 3"/>
          <p:cNvSpPr>
            <a:spLocks noGrp="1" noChangeArrowheads="1"/>
          </p:cNvSpPr>
          <p:nvPr>
            <p:ph type="body" sz="half" idx="1"/>
          </p:nvPr>
        </p:nvSpPr>
        <p:spPr>
          <a:xfrm>
            <a:off x="838200" y="1447800"/>
            <a:ext cx="3810000" cy="1371600"/>
          </a:xfrm>
        </p:spPr>
        <p:txBody>
          <a:bodyPr/>
          <a:lstStyle/>
          <a:p>
            <a:r>
              <a:rPr lang="en-US" altLang="en-US" dirty="0">
                <a:effectLst>
                  <a:outerShdw blurRad="38100" dist="38100" dir="2700000" algn="tl">
                    <a:srgbClr val="000000">
                      <a:alpha val="43137"/>
                    </a:srgbClr>
                  </a:outerShdw>
                </a:effectLst>
              </a:rPr>
              <a:t>Tends to form ‘Horns’ at leading edge of airfoil.</a:t>
            </a:r>
          </a:p>
        </p:txBody>
      </p:sp>
      <p:sp>
        <p:nvSpPr>
          <p:cNvPr id="21512" name="Text Box 8"/>
          <p:cNvSpPr txBox="1">
            <a:spLocks noChangeArrowheads="1"/>
          </p:cNvSpPr>
          <p:nvPr/>
        </p:nvSpPr>
        <p:spPr bwMode="auto">
          <a:xfrm>
            <a:off x="6477000" y="152400"/>
            <a:ext cx="2411238" cy="1200329"/>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fontAlgn="base" hangingPunct="0">
              <a:spcBef>
                <a:spcPct val="0"/>
              </a:spcBef>
              <a:spcAft>
                <a:spcPct val="0"/>
              </a:spcAft>
            </a:pPr>
            <a:r>
              <a:rPr lang="en-US" altLang="en-US" sz="2400" b="1" dirty="0">
                <a:solidFill>
                  <a:srgbClr val="CBE4FB"/>
                </a:solidFill>
                <a:effectLst>
                  <a:outerShdw blurRad="38100" dist="38100" dir="2700000" algn="tl">
                    <a:srgbClr val="000000">
                      <a:alpha val="43137"/>
                    </a:srgbClr>
                  </a:outerShdw>
                </a:effectLst>
                <a:latin typeface="Comic Sans MS" pitchFamily="66" charset="0"/>
              </a:rPr>
              <a:t>Gray is region </a:t>
            </a:r>
          </a:p>
          <a:p>
            <a:pPr eaLnBrk="0" fontAlgn="base" hangingPunct="0">
              <a:spcBef>
                <a:spcPct val="0"/>
              </a:spcBef>
              <a:spcAft>
                <a:spcPct val="0"/>
              </a:spcAft>
            </a:pPr>
            <a:r>
              <a:rPr lang="en-US" altLang="en-US" sz="2400" b="1" dirty="0">
                <a:solidFill>
                  <a:srgbClr val="CBE4FB"/>
                </a:solidFill>
                <a:effectLst>
                  <a:outerShdw blurRad="38100" dist="38100" dir="2700000" algn="tl">
                    <a:srgbClr val="000000">
                      <a:alpha val="43137"/>
                    </a:srgbClr>
                  </a:outerShdw>
                </a:effectLst>
                <a:latin typeface="Comic Sans MS" pitchFamily="66" charset="0"/>
              </a:rPr>
              <a:t>where air is</a:t>
            </a:r>
          </a:p>
          <a:p>
            <a:pPr eaLnBrk="0" fontAlgn="base" hangingPunct="0">
              <a:spcBef>
                <a:spcPct val="0"/>
              </a:spcBef>
              <a:spcAft>
                <a:spcPct val="0"/>
              </a:spcAft>
            </a:pPr>
            <a:r>
              <a:rPr lang="en-US" altLang="en-US" sz="2400" b="1" dirty="0">
                <a:solidFill>
                  <a:srgbClr val="CBE4FB"/>
                </a:solidFill>
                <a:effectLst>
                  <a:outerShdw blurRad="38100" dist="38100" dir="2700000" algn="tl">
                    <a:srgbClr val="000000">
                      <a:alpha val="43137"/>
                    </a:srgbClr>
                  </a:outerShdw>
                </a:effectLst>
                <a:latin typeface="Comic Sans MS" pitchFamily="66" charset="0"/>
              </a:rPr>
              <a:t>stagnant.</a:t>
            </a:r>
            <a:endParaRPr lang="en-US" altLang="en-US" sz="2400" b="1" dirty="0">
              <a:solidFill>
                <a:srgbClr val="CBE4FB"/>
              </a:solidFill>
              <a:effectLst>
                <a:outerShdw blurRad="38100" dist="38100" dir="2700000" algn="tl">
                  <a:srgbClr val="000000">
                    <a:alpha val="43137"/>
                  </a:srgbClr>
                </a:outerShdw>
              </a:effectLst>
              <a:latin typeface="Times New Roman" pitchFamily="18" charset="0"/>
            </a:endParaRPr>
          </a:p>
        </p:txBody>
      </p:sp>
      <p:sp>
        <p:nvSpPr>
          <p:cNvPr id="21514" name="Rectangle 10"/>
          <p:cNvSpPr>
            <a:spLocks noGrp="1" noChangeArrowheads="1"/>
          </p:cNvSpPr>
          <p:nvPr>
            <p:ph type="body" sz="half" idx="2"/>
          </p:nvPr>
        </p:nvSpPr>
        <p:spPr>
          <a:xfrm>
            <a:off x="762000" y="3276600"/>
            <a:ext cx="4267200" cy="2514600"/>
          </a:xfrm>
        </p:spPr>
        <p:txBody>
          <a:bodyPr/>
          <a:lstStyle/>
          <a:p>
            <a:pPr>
              <a:spcBef>
                <a:spcPts val="500"/>
              </a:spcBef>
              <a:spcAft>
                <a:spcPts val="500"/>
              </a:spcAft>
            </a:pPr>
            <a:r>
              <a:rPr lang="en-US" altLang="en-US" dirty="0">
                <a:effectLst>
                  <a:outerShdw blurRad="38100" dist="38100" dir="2700000" algn="tl">
                    <a:srgbClr val="000000">
                      <a:alpha val="43137"/>
                    </a:srgbClr>
                  </a:outerShdw>
                </a:effectLst>
              </a:rPr>
              <a:t>More difficult to remove with de-icing equipment</a:t>
            </a:r>
            <a:r>
              <a:rPr lang="en-US" altLang="en-US" dirty="0" smtClean="0">
                <a:effectLst>
                  <a:outerShdw blurRad="38100" dist="38100" dir="2700000" algn="tl">
                    <a:srgbClr val="000000">
                      <a:alpha val="43137"/>
                    </a:srgbClr>
                  </a:outerShdw>
                </a:effectLst>
              </a:rPr>
              <a:t>.</a:t>
            </a:r>
          </a:p>
          <a:p>
            <a:pPr>
              <a:spcBef>
                <a:spcPts val="500"/>
              </a:spcBef>
              <a:spcAft>
                <a:spcPts val="500"/>
              </a:spcAft>
            </a:pPr>
            <a:endParaRPr lang="en-US" altLang="en-US" sz="2000" dirty="0">
              <a:effectLst>
                <a:outerShdw blurRad="38100" dist="38100" dir="2700000" algn="tl">
                  <a:srgbClr val="000000">
                    <a:alpha val="43137"/>
                  </a:srgbClr>
                </a:outerShdw>
              </a:effectLst>
            </a:endParaRPr>
          </a:p>
          <a:p>
            <a:pPr>
              <a:spcBef>
                <a:spcPts val="500"/>
              </a:spcBef>
              <a:spcAft>
                <a:spcPts val="500"/>
              </a:spcAft>
            </a:pPr>
            <a:r>
              <a:rPr lang="en-US" altLang="en-US" dirty="0">
                <a:effectLst>
                  <a:outerShdw blurRad="38100" dist="38100" dir="2700000" algn="tl">
                    <a:srgbClr val="000000">
                      <a:alpha val="43137"/>
                    </a:srgbClr>
                  </a:outerShdw>
                </a:effectLst>
              </a:rPr>
              <a:t>Disrupts and makes airflow more turbulent</a:t>
            </a:r>
          </a:p>
        </p:txBody>
      </p:sp>
      <p:pic>
        <p:nvPicPr>
          <p:cNvPr id="21521" name="Picture 17" descr="Clea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447800"/>
            <a:ext cx="3462338" cy="2422525"/>
          </a:xfrm>
          <a:prstGeom prst="rect">
            <a:avLst/>
          </a:prstGeom>
          <a:noFill/>
          <a:ln w="76200" cmpd="tri">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21518" name="Line 14"/>
          <p:cNvSpPr>
            <a:spLocks noChangeShapeType="1"/>
          </p:cNvSpPr>
          <p:nvPr/>
        </p:nvSpPr>
        <p:spPr bwMode="auto">
          <a:xfrm flipH="1">
            <a:off x="5753100" y="752563"/>
            <a:ext cx="723900" cy="1906499"/>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21516" name="Rectangle 12"/>
          <p:cNvSpPr>
            <a:spLocks noChangeArrowheads="1"/>
          </p:cNvSpPr>
          <p:nvPr/>
        </p:nvSpPr>
        <p:spPr bwMode="auto">
          <a:xfrm>
            <a:off x="5283438" y="3467100"/>
            <a:ext cx="1219200" cy="381000"/>
          </a:xfrm>
          <a:prstGeom prst="rect">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2400" dirty="0">
                <a:solidFill>
                  <a:srgbClr val="0000FF">
                    <a:lumMod val="50000"/>
                  </a:srgbClr>
                </a:solidFill>
                <a:effectLst>
                  <a:outerShdw blurRad="38100" dist="38100" dir="2700000" algn="tl">
                    <a:srgbClr val="000000">
                      <a:alpha val="43137"/>
                    </a:srgbClr>
                  </a:outerShdw>
                </a:effectLst>
                <a:latin typeface="Times New Roman" pitchFamily="18" charset="0"/>
              </a:rPr>
              <a:t>No Icing</a:t>
            </a:r>
          </a:p>
        </p:txBody>
      </p:sp>
      <p:pic>
        <p:nvPicPr>
          <p:cNvPr id="21526" name="Picture 22" descr="Clea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463" y="4116388"/>
            <a:ext cx="3481387" cy="2341562"/>
          </a:xfrm>
          <a:prstGeom prst="rect">
            <a:avLst/>
          </a:prstGeom>
          <a:noFill/>
          <a:ln w="76200" cmpd="tri">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21524" name="Line 20"/>
          <p:cNvSpPr>
            <a:spLocks noChangeShapeType="1"/>
          </p:cNvSpPr>
          <p:nvPr/>
        </p:nvSpPr>
        <p:spPr bwMode="auto">
          <a:xfrm>
            <a:off x="4381500" y="5545508"/>
            <a:ext cx="1562100" cy="762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21525" name="Line 21"/>
          <p:cNvSpPr>
            <a:spLocks noChangeShapeType="1"/>
          </p:cNvSpPr>
          <p:nvPr/>
        </p:nvSpPr>
        <p:spPr bwMode="auto">
          <a:xfrm>
            <a:off x="3784362" y="2404216"/>
            <a:ext cx="1981200" cy="26670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CBE4FB"/>
              </a:solidFill>
              <a:effectLst>
                <a:outerShdw blurRad="38100" dist="38100" dir="2700000" algn="tl">
                  <a:srgbClr val="000000">
                    <a:alpha val="43137"/>
                  </a:srgbClr>
                </a:outerShdw>
              </a:effectLst>
              <a:latin typeface="Times New Roman" pitchFamily="18" charset="0"/>
            </a:endParaRPr>
          </a:p>
        </p:txBody>
      </p:sp>
      <p:sp>
        <p:nvSpPr>
          <p:cNvPr id="21527" name="Rectangle 23"/>
          <p:cNvSpPr>
            <a:spLocks noChangeArrowheads="1"/>
          </p:cNvSpPr>
          <p:nvPr/>
        </p:nvSpPr>
        <p:spPr bwMode="auto">
          <a:xfrm>
            <a:off x="0" y="6524625"/>
            <a:ext cx="9144000" cy="333375"/>
          </a:xfrm>
          <a:prstGeom prst="rect">
            <a:avLst/>
          </a:prstGeom>
          <a:solidFill>
            <a:schemeClr val="tx1"/>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dirty="0" smtClean="0">
                <a:solidFill>
                  <a:srgbClr val="01080F"/>
                </a:solidFill>
                <a:effectLst>
                  <a:outerShdw blurRad="38100" dist="38100" dir="2700000" algn="tl">
                    <a:srgbClr val="000000">
                      <a:alpha val="43137"/>
                    </a:srgbClr>
                  </a:outerShdw>
                </a:effectLst>
              </a:rPr>
              <a:t>NOAA/NWS Seattle Center Weather Service Unit (ZSE)</a:t>
            </a:r>
            <a:endParaRPr lang="en-US" altLang="en-US" sz="1400" dirty="0">
              <a:solidFill>
                <a:srgbClr val="01080F"/>
              </a:solidFill>
              <a:effectLst>
                <a:outerShdw blurRad="38100" dist="38100" dir="2700000" algn="tl">
                  <a:srgbClr val="000000">
                    <a:alpha val="43137"/>
                  </a:srgbClr>
                </a:outerShdw>
              </a:effectLst>
            </a:endParaRPr>
          </a:p>
        </p:txBody>
      </p:sp>
      <p:pic>
        <p:nvPicPr>
          <p:cNvPr id="21528" name="Picture 24" descr="nws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07450" y="6527800"/>
            <a:ext cx="336550" cy="330200"/>
          </a:xfrm>
          <a:prstGeom prst="rect">
            <a:avLst/>
          </a:prstGeom>
          <a:noFill/>
          <a:extLst>
            <a:ext uri="{909E8E84-426E-40DD-AFC4-6F175D3DCCD1}">
              <a14:hiddenFill xmlns:a14="http://schemas.microsoft.com/office/drawing/2010/main">
                <a:solidFill>
                  <a:srgbClr val="FFFFFF"/>
                </a:solidFill>
              </a14:hiddenFill>
            </a:ext>
          </a:extLst>
        </p:spPr>
      </p:pic>
      <p:pic>
        <p:nvPicPr>
          <p:cNvPr id="21529" name="Picture 25" descr="noaa_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519863"/>
            <a:ext cx="338138" cy="33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139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152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1516"/>
                                        </p:tgtEl>
                                        <p:attrNameLst>
                                          <p:attrName>style.visibility</p:attrName>
                                        </p:attrNameLst>
                                      </p:cBhvr>
                                      <p:to>
                                        <p:strVal val="visible"/>
                                      </p:to>
                                    </p:set>
                                  </p:childTnLst>
                                </p:cTn>
                              </p:par>
                            </p:childTnLst>
                          </p:cTn>
                        </p:par>
                        <p:par>
                          <p:cTn id="10" fill="hold" nodeType="afterGroup">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1512"/>
                                        </p:tgtEl>
                                        <p:attrNameLst>
                                          <p:attrName>style.visibility</p:attrName>
                                        </p:attrNameLst>
                                      </p:cBhvr>
                                      <p:to>
                                        <p:strVal val="visible"/>
                                      </p:to>
                                    </p:set>
                                    <p:animEffect transition="in" filter="fade">
                                      <p:cBhvr>
                                        <p:cTn id="13" dur="500"/>
                                        <p:tgtEl>
                                          <p:spTgt spid="21512"/>
                                        </p:tgtEl>
                                      </p:cBhvr>
                                    </p:animEffect>
                                  </p:childTnLst>
                                </p:cTn>
                              </p:par>
                            </p:childTnLst>
                          </p:cTn>
                        </p:par>
                        <p:par>
                          <p:cTn id="14" fill="hold" nodeType="afterGroup">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21518"/>
                                        </p:tgtEl>
                                        <p:attrNameLst>
                                          <p:attrName>style.visibility</p:attrName>
                                        </p:attrNameLst>
                                      </p:cBhvr>
                                      <p:to>
                                        <p:strVal val="visible"/>
                                      </p:to>
                                    </p:set>
                                    <p:animEffect transition="in" filter="wipe(up)">
                                      <p:cBhvr>
                                        <p:cTn id="17" dur="500"/>
                                        <p:tgtEl>
                                          <p:spTgt spid="2151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21526"/>
                                        </p:tgtEl>
                                        <p:attrNameLst>
                                          <p:attrName>style.visibility</p:attrName>
                                        </p:attrNameLst>
                                      </p:cBhvr>
                                      <p:to>
                                        <p:strVal val="visible"/>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1507">
                                            <p:txEl>
                                              <p:pRg st="0" end="0"/>
                                            </p:txEl>
                                          </p:spTgt>
                                        </p:tgtEl>
                                        <p:attrNameLst>
                                          <p:attrName>style.visibility</p:attrName>
                                        </p:attrNameLst>
                                      </p:cBhvr>
                                      <p:to>
                                        <p:strVal val="visible"/>
                                      </p:to>
                                    </p:set>
                                    <p:animEffect transition="in" filter="fade">
                                      <p:cBhvr>
                                        <p:cTn id="25" dur="500"/>
                                        <p:tgtEl>
                                          <p:spTgt spid="21507">
                                            <p:txEl>
                                              <p:pRg st="0" end="0"/>
                                            </p:txEl>
                                          </p:spTgt>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21525"/>
                                        </p:tgtEl>
                                        <p:attrNameLst>
                                          <p:attrName>style.visibility</p:attrName>
                                        </p:attrNameLst>
                                      </p:cBhvr>
                                      <p:to>
                                        <p:strVal val="visible"/>
                                      </p:to>
                                    </p:set>
                                    <p:animEffect transition="in" filter="wipe(left)">
                                      <p:cBhvr>
                                        <p:cTn id="29" dur="500"/>
                                        <p:tgtEl>
                                          <p:spTgt spid="21525"/>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1514">
                                            <p:txEl>
                                              <p:pRg st="0" end="0"/>
                                            </p:txEl>
                                          </p:spTgt>
                                        </p:tgtEl>
                                        <p:attrNameLst>
                                          <p:attrName>style.visibility</p:attrName>
                                        </p:attrNameLst>
                                      </p:cBhvr>
                                      <p:to>
                                        <p:strVal val="visible"/>
                                      </p:to>
                                    </p:set>
                                    <p:animEffect transition="in" filter="fade">
                                      <p:cBhvr>
                                        <p:cTn id="33" dur="500"/>
                                        <p:tgtEl>
                                          <p:spTgt spid="21514">
                                            <p:txEl>
                                              <p:pRg st="0" end="0"/>
                                            </p:txEl>
                                          </p:spTgt>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21514">
                                            <p:txEl>
                                              <p:pRg st="2" end="2"/>
                                            </p:txEl>
                                          </p:spTgt>
                                        </p:tgtEl>
                                        <p:attrNameLst>
                                          <p:attrName>style.visibility</p:attrName>
                                        </p:attrNameLst>
                                      </p:cBhvr>
                                      <p:to>
                                        <p:strVal val="visible"/>
                                      </p:to>
                                    </p:set>
                                    <p:animEffect transition="in" filter="fade">
                                      <p:cBhvr>
                                        <p:cTn id="37" dur="500"/>
                                        <p:tgtEl>
                                          <p:spTgt spid="21514">
                                            <p:txEl>
                                              <p:pRg st="2" end="2"/>
                                            </p:txEl>
                                          </p:spTgt>
                                        </p:tgtEl>
                                      </p:cBhvr>
                                    </p:animEffect>
                                  </p:childTnLst>
                                </p:cTn>
                              </p:par>
                            </p:childTnLst>
                          </p:cTn>
                        </p:par>
                        <p:par>
                          <p:cTn id="38" fill="hold" nodeType="afterGroup">
                            <p:stCondLst>
                              <p:cond delay="2500"/>
                            </p:stCondLst>
                            <p:childTnLst>
                              <p:par>
                                <p:cTn id="39" presetID="22" presetClass="entr" presetSubtype="8" fill="hold" grpId="0" nodeType="afterEffect">
                                  <p:stCondLst>
                                    <p:cond delay="0"/>
                                  </p:stCondLst>
                                  <p:childTnLst>
                                    <p:set>
                                      <p:cBhvr>
                                        <p:cTn id="40" dur="1" fill="hold">
                                          <p:stCondLst>
                                            <p:cond delay="0"/>
                                          </p:stCondLst>
                                        </p:cTn>
                                        <p:tgtEl>
                                          <p:spTgt spid="21524"/>
                                        </p:tgtEl>
                                        <p:attrNameLst>
                                          <p:attrName>style.visibility</p:attrName>
                                        </p:attrNameLst>
                                      </p:cBhvr>
                                      <p:to>
                                        <p:strVal val="visible"/>
                                      </p:to>
                                    </p:set>
                                    <p:animEffect transition="in" filter="wipe(left)">
                                      <p:cBhvr>
                                        <p:cTn id="41" dur="500"/>
                                        <p:tgtEl>
                                          <p:spTgt spid="21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P spid="21512" grpId="0"/>
      <p:bldP spid="21514" grpId="0" build="p"/>
      <p:bldP spid="21518" grpId="0" animBg="1"/>
      <p:bldP spid="21516" grpId="0" animBg="1" autoUpdateAnimBg="0"/>
      <p:bldP spid="21524" grpId="0" animBg="1"/>
      <p:bldP spid="21525" grpId="0" animBg="1"/>
    </p:bldLst>
  </p:timing>
</p:sld>
</file>

<file path=ppt/theme/theme1.xml><?xml version="1.0" encoding="utf-8"?>
<a:theme xmlns:a="http://schemas.openxmlformats.org/drawingml/2006/main" name="1_BlueFree">
  <a:themeElements>
    <a:clrScheme name="">
      <a:dk1>
        <a:srgbClr val="808080"/>
      </a:dk1>
      <a:lt1>
        <a:srgbClr val="CBE4FB"/>
      </a:lt1>
      <a:dk2>
        <a:srgbClr val="0000FF"/>
      </a:dk2>
      <a:lt2>
        <a:srgbClr val="CBE4FB"/>
      </a:lt2>
      <a:accent1>
        <a:srgbClr val="FFCC66"/>
      </a:accent1>
      <a:accent2>
        <a:srgbClr val="CC66FF"/>
      </a:accent2>
      <a:accent3>
        <a:srgbClr val="AAAAFF"/>
      </a:accent3>
      <a:accent4>
        <a:srgbClr val="ADC3D6"/>
      </a:accent4>
      <a:accent5>
        <a:srgbClr val="FFE2B8"/>
      </a:accent5>
      <a:accent6>
        <a:srgbClr val="B95CE7"/>
      </a:accent6>
      <a:hlink>
        <a:srgbClr val="666699"/>
      </a:hlink>
      <a:folHlink>
        <a:srgbClr val="CC9900"/>
      </a:folHlink>
    </a:clrScheme>
    <a:fontScheme name="BlueFre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Fre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Fre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Fre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Fre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Fre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Fre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Fre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ueFree 8">
        <a:dk1>
          <a:srgbClr val="808080"/>
        </a:dk1>
        <a:lt1>
          <a:srgbClr val="CBE4FB"/>
        </a:lt1>
        <a:dk2>
          <a:srgbClr val="0000FF"/>
        </a:dk2>
        <a:lt2>
          <a:srgbClr val="CBE4FB"/>
        </a:lt2>
        <a:accent1>
          <a:srgbClr val="FFCC66"/>
        </a:accent1>
        <a:accent2>
          <a:srgbClr val="9966FF"/>
        </a:accent2>
        <a:accent3>
          <a:srgbClr val="AAAAFF"/>
        </a:accent3>
        <a:accent4>
          <a:srgbClr val="ADC3D6"/>
        </a:accent4>
        <a:accent5>
          <a:srgbClr val="FFE2B8"/>
        </a:accent5>
        <a:accent6>
          <a:srgbClr val="8A5CE7"/>
        </a:accent6>
        <a:hlink>
          <a:srgbClr val="CCCCFF"/>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574</TotalTime>
  <Words>2987</Words>
  <Application>Microsoft Office PowerPoint</Application>
  <PresentationFormat>On-screen Show (4:3)</PresentationFormat>
  <Paragraphs>374</Paragraphs>
  <Slides>39</Slides>
  <Notes>38</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1_BlueFree</vt:lpstr>
      <vt:lpstr>Aircraft Icing</vt:lpstr>
      <vt:lpstr>Review of Causes of Icing</vt:lpstr>
      <vt:lpstr>Combined Effects</vt:lpstr>
      <vt:lpstr>Icing Severity Factors</vt:lpstr>
      <vt:lpstr>“Super-Cooled”  Water Formation</vt:lpstr>
      <vt:lpstr>Temperature</vt:lpstr>
      <vt:lpstr>Types of Icing</vt:lpstr>
      <vt:lpstr>Clear Icing</vt:lpstr>
      <vt:lpstr>       Clear Icing</vt:lpstr>
      <vt:lpstr>Icing Accretion Example</vt:lpstr>
      <vt:lpstr>Rime Icing</vt:lpstr>
      <vt:lpstr>       Rime Icing</vt:lpstr>
      <vt:lpstr>Mixed Icing</vt:lpstr>
      <vt:lpstr>       Mixed Icing</vt:lpstr>
      <vt:lpstr>Freezing  Rain</vt:lpstr>
      <vt:lpstr>Typical Freezing Rain/Sleet Soundings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Aircraft Icing</dc:title>
  <dc:creator>James Vasilj</dc:creator>
  <cp:lastModifiedBy>James Vasilj</cp:lastModifiedBy>
  <cp:revision>55</cp:revision>
  <dcterms:created xsi:type="dcterms:W3CDTF">2015-01-13T02:22:13Z</dcterms:created>
  <dcterms:modified xsi:type="dcterms:W3CDTF">2015-02-28T21:23:50Z</dcterms:modified>
</cp:coreProperties>
</file>