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32"/>
  </p:notesMasterIdLst>
  <p:sldIdLst>
    <p:sldId id="256" r:id="rId4"/>
    <p:sldId id="257" r:id="rId5"/>
    <p:sldId id="262" r:id="rId6"/>
    <p:sldId id="258" r:id="rId7"/>
    <p:sldId id="261" r:id="rId8"/>
    <p:sldId id="263" r:id="rId9"/>
    <p:sldId id="291" r:id="rId10"/>
    <p:sldId id="266" r:id="rId11"/>
    <p:sldId id="274" r:id="rId12"/>
    <p:sldId id="276" r:id="rId13"/>
    <p:sldId id="264" r:id="rId14"/>
    <p:sldId id="275" r:id="rId15"/>
    <p:sldId id="270" r:id="rId16"/>
    <p:sldId id="278" r:id="rId17"/>
    <p:sldId id="279" r:id="rId18"/>
    <p:sldId id="271" r:id="rId19"/>
    <p:sldId id="292" r:id="rId20"/>
    <p:sldId id="293" r:id="rId21"/>
    <p:sldId id="294" r:id="rId22"/>
    <p:sldId id="269" r:id="rId23"/>
    <p:sldId id="295" r:id="rId24"/>
    <p:sldId id="268" r:id="rId25"/>
    <p:sldId id="281" r:id="rId26"/>
    <p:sldId id="286" r:id="rId27"/>
    <p:sldId id="288" r:id="rId28"/>
    <p:sldId id="287" r:id="rId29"/>
    <p:sldId id="259" r:id="rId30"/>
    <p:sldId id="272" r:id="rId31"/>
  </p:sldIdLst>
  <p:sldSz cx="9144000" cy="6858000" type="screen4x3"/>
  <p:notesSz cx="6858000" cy="9144000"/>
  <p:defaultTextStyle>
    <a:defPPr>
      <a:defRPr lang="fr-F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057" autoAdjust="0"/>
  </p:normalViewPr>
  <p:slideViewPr>
    <p:cSldViewPr>
      <p:cViewPr varScale="1">
        <p:scale>
          <a:sx n="90" d="100"/>
          <a:sy n="90" d="100"/>
        </p:scale>
        <p:origin x="-1338" y="-114"/>
      </p:cViewPr>
      <p:guideLst>
        <p:guide orient="horz" pos="2160"/>
        <p:guide pos="2880"/>
      </p:guideLst>
    </p:cSldViewPr>
  </p:slideViewPr>
  <p:notesTextViewPr>
    <p:cViewPr>
      <p:scale>
        <a:sx n="1" d="1"/>
        <a:sy n="1" d="1"/>
      </p:scale>
      <p:origin x="0" y="0"/>
    </p:cViewPr>
  </p:notesTextViewPr>
  <p:sorterViewPr>
    <p:cViewPr>
      <p:scale>
        <a:sx n="112" d="100"/>
        <a:sy n="112" d="100"/>
      </p:scale>
      <p:origin x="0" y="0"/>
    </p:cViewPr>
  </p:sorterViewPr>
  <p:notesViewPr>
    <p:cSldViewPr>
      <p:cViewPr varScale="1">
        <p:scale>
          <a:sx n="83" d="100"/>
          <a:sy n="83" d="100"/>
        </p:scale>
        <p:origin x="-199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28A712-815C-403C-B192-DA03CCED050F}" type="datetimeFigureOut">
              <a:rPr lang="en-US" smtClean="0"/>
              <a:t>5/17/2018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840A132-0698-4DF3-9EB7-2C2E29C548D7}" type="slidenum">
              <a:rPr lang="en-US" smtClean="0"/>
              <a:t>‹#›</a:t>
            </a:fld>
            <a:endParaRPr lang="en-US"/>
          </a:p>
        </p:txBody>
      </p:sp>
    </p:spTree>
    <p:extLst>
      <p:ext uri="{BB962C8B-B14F-4D97-AF65-F5344CB8AC3E}">
        <p14:creationId xmlns:p14="http://schemas.microsoft.com/office/powerpoint/2010/main" val="26786711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Hello.  This is the 2018 spring</a:t>
            </a:r>
            <a:r>
              <a:rPr lang="en-US" baseline="0" dirty="0" smtClean="0"/>
              <a:t> refresher training presented by the Seattle </a:t>
            </a:r>
            <a:r>
              <a:rPr lang="en-US" baseline="0" dirty="0" smtClean="0"/>
              <a:t>Center Weather Service Unit.  </a:t>
            </a:r>
            <a:r>
              <a:rPr lang="en-US" baseline="0" dirty="0" smtClean="0"/>
              <a:t>I am Jim Vasilj, the acting supervisor of the CWSU.</a:t>
            </a:r>
            <a:endParaRPr lang="en-US" dirty="0"/>
          </a:p>
        </p:txBody>
      </p:sp>
      <p:sp>
        <p:nvSpPr>
          <p:cNvPr id="4" name="Slide Number Placeholder 3"/>
          <p:cNvSpPr>
            <a:spLocks noGrp="1"/>
          </p:cNvSpPr>
          <p:nvPr>
            <p:ph type="sldNum" sz="quarter" idx="10"/>
          </p:nvPr>
        </p:nvSpPr>
        <p:spPr/>
        <p:txBody>
          <a:bodyPr/>
          <a:lstStyle/>
          <a:p>
            <a:fld id="{D840A132-0698-4DF3-9EB7-2C2E29C548D7}" type="slidenum">
              <a:rPr lang="en-US" smtClean="0"/>
              <a:t>1</a:t>
            </a:fld>
            <a:endParaRPr lang="en-US"/>
          </a:p>
        </p:txBody>
      </p:sp>
    </p:spTree>
    <p:extLst>
      <p:ext uri="{BB962C8B-B14F-4D97-AF65-F5344CB8AC3E}">
        <p14:creationId xmlns:p14="http://schemas.microsoft.com/office/powerpoint/2010/main" val="27328202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graphics above depict a single-cell thunderstorm.</a:t>
            </a:r>
            <a:endParaRPr lang="en-US" dirty="0"/>
          </a:p>
        </p:txBody>
      </p:sp>
      <p:sp>
        <p:nvSpPr>
          <p:cNvPr id="4" name="Slide Number Placeholder 3"/>
          <p:cNvSpPr>
            <a:spLocks noGrp="1"/>
          </p:cNvSpPr>
          <p:nvPr>
            <p:ph type="sldNum" sz="quarter" idx="10"/>
          </p:nvPr>
        </p:nvSpPr>
        <p:spPr/>
        <p:txBody>
          <a:bodyPr/>
          <a:lstStyle/>
          <a:p>
            <a:fld id="{D840A132-0698-4DF3-9EB7-2C2E29C548D7}" type="slidenum">
              <a:rPr lang="en-US" smtClean="0"/>
              <a:t>10</a:t>
            </a:fld>
            <a:endParaRPr lang="en-US"/>
          </a:p>
        </p:txBody>
      </p:sp>
    </p:spTree>
    <p:extLst>
      <p:ext uri="{BB962C8B-B14F-4D97-AF65-F5344CB8AC3E}">
        <p14:creationId xmlns:p14="http://schemas.microsoft.com/office/powerpoint/2010/main" val="27303920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dirty="0" smtClean="0">
                <a:solidFill>
                  <a:schemeClr val="tx2"/>
                </a:solidFill>
              </a:rPr>
              <a:t>Also called “air mass thunderstorms”,</a:t>
            </a:r>
          </a:p>
          <a:p>
            <a:pPr>
              <a:defRPr/>
            </a:pPr>
            <a:r>
              <a:rPr lang="en-US" sz="1200" dirty="0" smtClean="0">
                <a:solidFill>
                  <a:schemeClr val="tx2"/>
                </a:solidFill>
              </a:rPr>
              <a:t>“ordinary thunderstorms”, or “garden variety thunderstorms.”</a:t>
            </a:r>
          </a:p>
          <a:p>
            <a:endParaRPr lang="en-US" dirty="0" smtClean="0"/>
          </a:p>
          <a:p>
            <a:pPr>
              <a:defRPr/>
            </a:pPr>
            <a:r>
              <a:rPr lang="en-US" sz="1200" dirty="0" smtClean="0">
                <a:solidFill>
                  <a:schemeClr val="tx2"/>
                </a:solidFill>
              </a:rPr>
              <a:t>The lifting source is usually uneven surface heating. In the Pacific Northwest this often occurs over the mountains in the summer during late afternoon and evening hours. </a:t>
            </a:r>
          </a:p>
          <a:p>
            <a:pPr>
              <a:defRPr/>
            </a:pPr>
            <a:endParaRPr lang="en-US" sz="1200" dirty="0" smtClean="0">
              <a:solidFill>
                <a:schemeClr val="tx2"/>
              </a:solidFill>
            </a:endParaRPr>
          </a:p>
          <a:p>
            <a:pPr>
              <a:defRPr/>
            </a:pPr>
            <a:r>
              <a:rPr lang="en-US" sz="1200" dirty="0" smtClean="0">
                <a:solidFill>
                  <a:schemeClr val="tx2"/>
                </a:solidFill>
              </a:rPr>
              <a:t>These can pose a moderate to high danger for aviation but is usually easily circumnavigated visually by pilots</a:t>
            </a:r>
          </a:p>
          <a:p>
            <a:pPr>
              <a:defRPr/>
            </a:pPr>
            <a:endParaRPr lang="en-US" sz="1200" dirty="0" smtClean="0">
              <a:solidFill>
                <a:schemeClr val="tx2"/>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1" u="sng" dirty="0" smtClean="0">
                <a:solidFill>
                  <a:srgbClr val="FF0000"/>
                </a:solidFill>
                <a:effectLst>
                  <a:outerShdw blurRad="38100" dist="38100" dir="2700000" algn="tl">
                    <a:srgbClr val="000000">
                      <a:alpha val="43137"/>
                    </a:srgbClr>
                  </a:outerShdw>
                </a:effectLst>
              </a:rPr>
              <a:t>Life cycle typically 20-30 minutes</a:t>
            </a:r>
          </a:p>
          <a:p>
            <a:pPr>
              <a:defRPr/>
            </a:pPr>
            <a:endParaRPr lang="en-US" sz="1200" dirty="0" smtClean="0">
              <a:solidFill>
                <a:schemeClr val="tx2"/>
              </a:solidFill>
            </a:endParaRPr>
          </a:p>
          <a:p>
            <a:endParaRPr lang="en-US" dirty="0"/>
          </a:p>
        </p:txBody>
      </p:sp>
      <p:sp>
        <p:nvSpPr>
          <p:cNvPr id="4" name="Slide Number Placeholder 3"/>
          <p:cNvSpPr>
            <a:spLocks noGrp="1"/>
          </p:cNvSpPr>
          <p:nvPr>
            <p:ph type="sldNum" sz="quarter" idx="10"/>
          </p:nvPr>
        </p:nvSpPr>
        <p:spPr/>
        <p:txBody>
          <a:bodyPr/>
          <a:lstStyle/>
          <a:p>
            <a:fld id="{D840A132-0698-4DF3-9EB7-2C2E29C548D7}" type="slidenum">
              <a:rPr lang="en-US" smtClean="0"/>
              <a:t>11</a:t>
            </a:fld>
            <a:endParaRPr lang="en-US"/>
          </a:p>
        </p:txBody>
      </p:sp>
    </p:spTree>
    <p:extLst>
      <p:ext uri="{BB962C8B-B14F-4D97-AF65-F5344CB8AC3E}">
        <p14:creationId xmlns:p14="http://schemas.microsoft.com/office/powerpoint/2010/main" val="16952954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a:t>
            </a:r>
            <a:r>
              <a:rPr lang="en-US" baseline="0" dirty="0" err="1" smtClean="0"/>
              <a:t>multicell</a:t>
            </a:r>
            <a:r>
              <a:rPr lang="en-US" baseline="0" dirty="0" smtClean="0"/>
              <a:t> cluster of thunderstorms consists of a group of cells moving together, with each cell in a different portion of the life cycle.  The newer/developing cells tend to form on the “upwind” side, generally the western or southwestern side, whereas the mature/dissipating cells are located on the “downwind” side, generally the eastern or northeastern side. </a:t>
            </a:r>
            <a:endParaRPr lang="en-US" dirty="0"/>
          </a:p>
        </p:txBody>
      </p:sp>
      <p:sp>
        <p:nvSpPr>
          <p:cNvPr id="4" name="Slide Number Placeholder 3"/>
          <p:cNvSpPr>
            <a:spLocks noGrp="1"/>
          </p:cNvSpPr>
          <p:nvPr>
            <p:ph type="sldNum" sz="quarter" idx="10"/>
          </p:nvPr>
        </p:nvSpPr>
        <p:spPr/>
        <p:txBody>
          <a:bodyPr/>
          <a:lstStyle/>
          <a:p>
            <a:fld id="{D840A132-0698-4DF3-9EB7-2C2E29C548D7}" type="slidenum">
              <a:rPr lang="en-US" smtClean="0"/>
              <a:t>12</a:t>
            </a:fld>
            <a:endParaRPr lang="en-US"/>
          </a:p>
        </p:txBody>
      </p:sp>
    </p:spTree>
    <p:extLst>
      <p:ext uri="{BB962C8B-B14F-4D97-AF65-F5344CB8AC3E}">
        <p14:creationId xmlns:p14="http://schemas.microsoft.com/office/powerpoint/2010/main" val="27303920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solidFill>
                  <a:schemeClr val="tx1">
                    <a:lumMod val="65000"/>
                    <a:lumOff val="35000"/>
                  </a:schemeClr>
                </a:solidFill>
              </a:rPr>
              <a:t>Multicell</a:t>
            </a:r>
            <a:r>
              <a:rPr lang="en-US" dirty="0" smtClean="0">
                <a:solidFill>
                  <a:schemeClr val="tx1">
                    <a:lumMod val="65000"/>
                    <a:lumOff val="35000"/>
                  </a:schemeClr>
                </a:solidFill>
              </a:rPr>
              <a:t> Thunderstorms</a:t>
            </a:r>
          </a:p>
          <a:p>
            <a:endParaRPr lang="en-US" dirty="0" smtClean="0">
              <a:solidFill>
                <a:schemeClr val="tx1">
                  <a:lumMod val="65000"/>
                  <a:lumOff val="35000"/>
                </a:schemeClr>
              </a:solidFill>
            </a:endParaRPr>
          </a:p>
          <a:p>
            <a:pPr marL="285750" indent="-285750">
              <a:buFont typeface="Arial" pitchFamily="34" charset="0"/>
              <a:buChar char="•"/>
            </a:pPr>
            <a:r>
              <a:rPr lang="en-US" dirty="0" smtClean="0">
                <a:solidFill>
                  <a:schemeClr val="tx2"/>
                </a:solidFill>
              </a:rPr>
              <a:t>Group of thunderstorm cells</a:t>
            </a:r>
          </a:p>
          <a:p>
            <a:endParaRPr lang="en-US" dirty="0" smtClean="0">
              <a:solidFill>
                <a:schemeClr val="tx2"/>
              </a:solidFill>
            </a:endParaRPr>
          </a:p>
          <a:p>
            <a:pPr marL="285750" indent="-285750">
              <a:buFont typeface="Arial" pitchFamily="34" charset="0"/>
              <a:buChar char="•"/>
            </a:pPr>
            <a:r>
              <a:rPr lang="en-US" dirty="0" smtClean="0">
                <a:solidFill>
                  <a:schemeClr val="tx2"/>
                </a:solidFill>
              </a:rPr>
              <a:t>Move as a single unit</a:t>
            </a:r>
          </a:p>
          <a:p>
            <a:endParaRPr lang="en-US" dirty="0" smtClean="0">
              <a:solidFill>
                <a:schemeClr val="tx2"/>
              </a:solidFill>
            </a:endParaRPr>
          </a:p>
          <a:p>
            <a:pPr marL="285750" indent="-285750">
              <a:buFont typeface="Arial" pitchFamily="34" charset="0"/>
              <a:buChar char="•"/>
            </a:pPr>
            <a:r>
              <a:rPr lang="en-US" dirty="0" smtClean="0">
                <a:solidFill>
                  <a:schemeClr val="tx2"/>
                </a:solidFill>
              </a:rPr>
              <a:t>Each cell will be in a different stage of development</a:t>
            </a:r>
          </a:p>
          <a:p>
            <a:pPr marL="285750" indent="-285750">
              <a:buFont typeface="Arial" pitchFamily="34" charset="0"/>
              <a:buChar char="•"/>
            </a:pPr>
            <a:endParaRPr lang="en-US" dirty="0" smtClean="0">
              <a:solidFill>
                <a:schemeClr val="tx2"/>
              </a:solidFill>
            </a:endParaRPr>
          </a:p>
          <a:p>
            <a:pPr marL="285750" indent="-285750">
              <a:buFont typeface="Arial" pitchFamily="34" charset="0"/>
              <a:buChar char="•"/>
            </a:pPr>
            <a:r>
              <a:rPr lang="en-US" dirty="0" smtClean="0">
                <a:solidFill>
                  <a:schemeClr val="tx2"/>
                </a:solidFill>
              </a:rPr>
              <a:t>Pose moderate to high danger to aviation</a:t>
            </a:r>
          </a:p>
          <a:p>
            <a:pPr marL="285750" indent="-285750">
              <a:buFont typeface="Arial" pitchFamily="34" charset="0"/>
              <a:buChar char="•"/>
            </a:pPr>
            <a:endParaRPr lang="en-US" dirty="0" smtClean="0">
              <a:solidFill>
                <a:schemeClr val="tx2"/>
              </a:solidFill>
            </a:endParaRPr>
          </a:p>
          <a:p>
            <a:pPr marL="285750" indent="-285750">
              <a:buFont typeface="Arial" pitchFamily="34" charset="0"/>
              <a:buChar char="•"/>
            </a:pPr>
            <a:r>
              <a:rPr lang="en-US" dirty="0" smtClean="0">
                <a:solidFill>
                  <a:schemeClr val="tx2"/>
                </a:solidFill>
              </a:rPr>
              <a:t>Sometimes form as a line of storms (squall line) with a well developed gust front</a:t>
            </a:r>
          </a:p>
          <a:p>
            <a:endParaRPr lang="en-US" dirty="0"/>
          </a:p>
        </p:txBody>
      </p:sp>
      <p:sp>
        <p:nvSpPr>
          <p:cNvPr id="4" name="Slide Number Placeholder 3"/>
          <p:cNvSpPr>
            <a:spLocks noGrp="1"/>
          </p:cNvSpPr>
          <p:nvPr>
            <p:ph type="sldNum" sz="quarter" idx="10"/>
          </p:nvPr>
        </p:nvSpPr>
        <p:spPr/>
        <p:txBody>
          <a:bodyPr/>
          <a:lstStyle/>
          <a:p>
            <a:fld id="{D840A132-0698-4DF3-9EB7-2C2E29C548D7}" type="slidenum">
              <a:rPr lang="en-US" smtClean="0"/>
              <a:t>13</a:t>
            </a:fld>
            <a:endParaRPr lang="en-US"/>
          </a:p>
        </p:txBody>
      </p:sp>
    </p:spTree>
    <p:extLst>
      <p:ext uri="{BB962C8B-B14F-4D97-AF65-F5344CB8AC3E}">
        <p14:creationId xmlns:p14="http://schemas.microsoft.com/office/powerpoint/2010/main" val="32608599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a:t>
            </a:r>
            <a:r>
              <a:rPr lang="en-US" dirty="0" err="1" smtClean="0"/>
              <a:t>multicell</a:t>
            </a:r>
            <a:r>
              <a:rPr lang="en-US" dirty="0" smtClean="0"/>
              <a:t> (or squall) line consists of a line of storms with a continuous, well developed out</a:t>
            </a:r>
            <a:r>
              <a:rPr lang="en-US" baseline="0" dirty="0" smtClean="0"/>
              <a:t>flow boundary (or gust front) at the leading edge of the line.  Downburst winds are a major threat of these storms.</a:t>
            </a:r>
            <a:endParaRPr lang="en-US" dirty="0"/>
          </a:p>
        </p:txBody>
      </p:sp>
      <p:sp>
        <p:nvSpPr>
          <p:cNvPr id="4" name="Slide Number Placeholder 3"/>
          <p:cNvSpPr>
            <a:spLocks noGrp="1"/>
          </p:cNvSpPr>
          <p:nvPr>
            <p:ph type="sldNum" sz="quarter" idx="10"/>
          </p:nvPr>
        </p:nvSpPr>
        <p:spPr/>
        <p:txBody>
          <a:bodyPr/>
          <a:lstStyle/>
          <a:p>
            <a:fld id="{D840A132-0698-4DF3-9EB7-2C2E29C548D7}" type="slidenum">
              <a:rPr lang="en-US" smtClean="0"/>
              <a:t>14</a:t>
            </a:fld>
            <a:endParaRPr lang="en-US"/>
          </a:p>
        </p:txBody>
      </p:sp>
    </p:spTree>
    <p:extLst>
      <p:ext uri="{BB962C8B-B14F-4D97-AF65-F5344CB8AC3E}">
        <p14:creationId xmlns:p14="http://schemas.microsoft.com/office/powerpoint/2010/main" val="27303920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an </a:t>
            </a:r>
            <a:r>
              <a:rPr lang="en-US" dirty="0" smtClean="0"/>
              <a:t>example </a:t>
            </a:r>
            <a:r>
              <a:rPr lang="en-US" dirty="0" smtClean="0"/>
              <a:t>of a </a:t>
            </a:r>
            <a:r>
              <a:rPr lang="en-US" dirty="0" err="1" smtClean="0"/>
              <a:t>multicell</a:t>
            </a:r>
            <a:r>
              <a:rPr lang="en-US" dirty="0" smtClean="0"/>
              <a:t> squall</a:t>
            </a:r>
            <a:r>
              <a:rPr lang="en-US" baseline="0" dirty="0" smtClean="0"/>
              <a:t> line moving across the Plains from eastern KS to west-central TX</a:t>
            </a:r>
            <a:r>
              <a:rPr lang="en-US" baseline="0" dirty="0" smtClean="0"/>
              <a:t>.</a:t>
            </a:r>
          </a:p>
          <a:p>
            <a:endParaRPr lang="en-US" baseline="0" dirty="0" smtClean="0"/>
          </a:p>
          <a:p>
            <a:r>
              <a:rPr lang="en-US" b="1" baseline="0" dirty="0" smtClean="0"/>
              <a:t>PAUSE</a:t>
            </a:r>
            <a:endParaRPr lang="en-US" b="1" dirty="0"/>
          </a:p>
        </p:txBody>
      </p:sp>
      <p:sp>
        <p:nvSpPr>
          <p:cNvPr id="4" name="Slide Number Placeholder 3"/>
          <p:cNvSpPr>
            <a:spLocks noGrp="1"/>
          </p:cNvSpPr>
          <p:nvPr>
            <p:ph type="sldNum" sz="quarter" idx="10"/>
          </p:nvPr>
        </p:nvSpPr>
        <p:spPr/>
        <p:txBody>
          <a:bodyPr/>
          <a:lstStyle/>
          <a:p>
            <a:fld id="{D840A132-0698-4DF3-9EB7-2C2E29C548D7}" type="slidenum">
              <a:rPr lang="en-US" smtClean="0"/>
              <a:t>15</a:t>
            </a:fld>
            <a:endParaRPr lang="en-US"/>
          </a:p>
        </p:txBody>
      </p:sp>
    </p:spTree>
    <p:extLst>
      <p:ext uri="{BB962C8B-B14F-4D97-AF65-F5344CB8AC3E}">
        <p14:creationId xmlns:p14="http://schemas.microsoft.com/office/powerpoint/2010/main" val="27303920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Thunderstorm Aviation Hazards</a:t>
            </a:r>
          </a:p>
          <a:p>
            <a:endParaRPr lang="en-US" dirty="0" smtClean="0"/>
          </a:p>
          <a:p>
            <a:pPr marL="171450" indent="-171450">
              <a:buFontTx/>
              <a:buChar char="-"/>
            </a:pPr>
            <a:r>
              <a:rPr lang="en-US" baseline="0" dirty="0" smtClean="0"/>
              <a:t>Turbulence</a:t>
            </a:r>
          </a:p>
          <a:p>
            <a:pPr marL="171450" indent="-171450">
              <a:buFontTx/>
              <a:buChar char="-"/>
            </a:pPr>
            <a:endParaRPr lang="en-US" baseline="0" dirty="0" smtClean="0"/>
          </a:p>
          <a:p>
            <a:pPr marL="171450" indent="-171450">
              <a:buFontTx/>
              <a:buChar char="-"/>
            </a:pPr>
            <a:r>
              <a:rPr lang="en-US" baseline="0" dirty="0" smtClean="0"/>
              <a:t>Icing</a:t>
            </a:r>
          </a:p>
          <a:p>
            <a:pPr marL="171450" indent="-171450">
              <a:buFontTx/>
              <a:buChar char="-"/>
            </a:pPr>
            <a:endParaRPr lang="en-US" baseline="0" dirty="0" smtClean="0"/>
          </a:p>
          <a:p>
            <a:pPr marL="171450" indent="-171450">
              <a:buFontTx/>
              <a:buChar char="-"/>
            </a:pPr>
            <a:r>
              <a:rPr lang="en-US" baseline="0" dirty="0" smtClean="0"/>
              <a:t>Wind Shear (Gust Front, Microbursts)</a:t>
            </a:r>
          </a:p>
          <a:p>
            <a:pPr marL="171450" indent="-171450">
              <a:buFontTx/>
              <a:buChar char="-"/>
            </a:pPr>
            <a:endParaRPr lang="en-US" baseline="0" dirty="0" smtClean="0"/>
          </a:p>
          <a:p>
            <a:pPr marL="171450" indent="-171450">
              <a:buFontTx/>
              <a:buChar char="-"/>
            </a:pPr>
            <a:r>
              <a:rPr lang="en-US" baseline="0" dirty="0" smtClean="0"/>
              <a:t>Hail</a:t>
            </a:r>
          </a:p>
          <a:p>
            <a:pPr marL="171450" indent="-171450">
              <a:buFontTx/>
              <a:buChar char="-"/>
            </a:pPr>
            <a:endParaRPr lang="en-US" baseline="0" dirty="0" smtClean="0"/>
          </a:p>
          <a:p>
            <a:pPr marL="171450" indent="-171450">
              <a:buFontTx/>
              <a:buChar char="-"/>
            </a:pPr>
            <a:r>
              <a:rPr lang="en-US" baseline="0" dirty="0" smtClean="0"/>
              <a:t>Tornadoes</a:t>
            </a:r>
          </a:p>
          <a:p>
            <a:pPr marL="171450" indent="-171450">
              <a:buFontTx/>
              <a:buChar char="-"/>
            </a:pPr>
            <a:endParaRPr lang="en-US" baseline="0" dirty="0" smtClean="0"/>
          </a:p>
          <a:p>
            <a:pPr marL="171450" indent="-171450">
              <a:buFontTx/>
              <a:buChar char="-"/>
            </a:pPr>
            <a:r>
              <a:rPr lang="en-US" baseline="0" dirty="0" smtClean="0"/>
              <a:t>Lightning</a:t>
            </a:r>
          </a:p>
        </p:txBody>
      </p:sp>
      <p:sp>
        <p:nvSpPr>
          <p:cNvPr id="4" name="Slide Number Placeholder 3"/>
          <p:cNvSpPr>
            <a:spLocks noGrp="1"/>
          </p:cNvSpPr>
          <p:nvPr>
            <p:ph type="sldNum" sz="quarter" idx="10"/>
          </p:nvPr>
        </p:nvSpPr>
        <p:spPr/>
        <p:txBody>
          <a:bodyPr/>
          <a:lstStyle/>
          <a:p>
            <a:fld id="{D840A132-0698-4DF3-9EB7-2C2E29C548D7}" type="slidenum">
              <a:rPr lang="en-US" smtClean="0"/>
              <a:t>16</a:t>
            </a:fld>
            <a:endParaRPr lang="en-US"/>
          </a:p>
        </p:txBody>
      </p:sp>
    </p:spTree>
    <p:extLst>
      <p:ext uri="{BB962C8B-B14F-4D97-AF65-F5344CB8AC3E}">
        <p14:creationId xmlns:p14="http://schemas.microsoft.com/office/powerpoint/2010/main" val="29588318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ym typeface="Wingdings" panose="05000000000000000000" pitchFamily="2" charset="2"/>
              </a:rPr>
              <a:t></a:t>
            </a:r>
            <a:r>
              <a:rPr lang="en-US" dirty="0" smtClean="0">
                <a:sym typeface="Wingdings" panose="05000000000000000000" pitchFamily="2" charset="2"/>
              </a:rPr>
              <a:t> </a:t>
            </a:r>
            <a:r>
              <a:rPr lang="en-US" b="1" dirty="0" smtClean="0"/>
              <a:t>Convective Turbulence</a:t>
            </a:r>
            <a:r>
              <a:rPr lang="en-US" dirty="0" smtClean="0"/>
              <a:t> – Turbulent vertical motions that result from convective currents and the subsequent rising and sinking of air.</a:t>
            </a:r>
            <a:endParaRPr lang="en-US" dirty="0" smtClean="0">
              <a:sym typeface="Wingdings" panose="05000000000000000000" pitchFamily="2" charset="2"/>
            </a:endParaRPr>
          </a:p>
          <a:p>
            <a:endParaRPr lang="en-US" i="1" dirty="0" smtClean="0">
              <a:sym typeface="Wingdings" panose="05000000000000000000" pitchFamily="2" charset="2"/>
            </a:endParaRPr>
          </a:p>
          <a:p>
            <a:r>
              <a:rPr lang="en-US" i="1" dirty="0" smtClean="0">
                <a:sym typeface="Wingdings" panose="05000000000000000000" pitchFamily="2" charset="2"/>
              </a:rPr>
              <a:t></a:t>
            </a:r>
            <a:r>
              <a:rPr lang="en-US" b="1" i="1" dirty="0" smtClean="0"/>
              <a:t>NOTE:</a:t>
            </a:r>
            <a:r>
              <a:rPr lang="en-US" i="1" dirty="0" smtClean="0"/>
              <a:t>  Teach from slide</a:t>
            </a:r>
            <a:r>
              <a:rPr lang="en-US" i="1" dirty="0" smtClean="0"/>
              <a:t>.</a:t>
            </a:r>
          </a:p>
          <a:p>
            <a:endParaRPr lang="en-US" i="1" dirty="0" smtClean="0"/>
          </a:p>
          <a:p>
            <a:pPr marL="285750" marR="0" lvl="0" indent="-285750" defTabSz="914400" eaLnBrk="1" fontAlgn="auto" latinLnBrk="0" hangingPunct="1">
              <a:lnSpc>
                <a:spcPct val="100000"/>
              </a:lnSpc>
              <a:spcBef>
                <a:spcPct val="50000"/>
              </a:spcBef>
              <a:spcAft>
                <a:spcPts val="0"/>
              </a:spcAft>
              <a:buClrTx/>
              <a:buSzTx/>
              <a:buFont typeface="Arial" panose="020B0604020202020204" pitchFamily="34" charset="0"/>
              <a:buChar char="•"/>
              <a:tabLst/>
              <a:defRPr/>
            </a:pPr>
            <a:r>
              <a:rPr kumimoji="0" lang="en-US" sz="1200" b="1" i="0" u="none" strike="noStrike" kern="0" cap="none" spc="0" normalizeH="0" baseline="0" noProof="0" dirty="0" smtClean="0">
                <a:ln>
                  <a:noFill/>
                </a:ln>
                <a:solidFill>
                  <a:srgbClr val="000000"/>
                </a:solidFill>
                <a:effectLst/>
                <a:uLnTx/>
                <a:uFillTx/>
                <a:latin typeface="Arial" panose="020B0604020202020204" pitchFamily="34" charset="0"/>
              </a:rPr>
              <a:t>Known regions of turbulence around thunderstorms shaded in orange. </a:t>
            </a:r>
          </a:p>
          <a:p>
            <a:pPr marL="285750" marR="0" lvl="0" indent="-285750" defTabSz="914400" eaLnBrk="1" fontAlgn="auto" latinLnBrk="0" hangingPunct="1">
              <a:lnSpc>
                <a:spcPct val="100000"/>
              </a:lnSpc>
              <a:spcBef>
                <a:spcPct val="50000"/>
              </a:spcBef>
              <a:spcAft>
                <a:spcPts val="0"/>
              </a:spcAft>
              <a:buClrTx/>
              <a:buSzTx/>
              <a:buFont typeface="Arial" panose="020B0604020202020204" pitchFamily="34" charset="0"/>
              <a:buChar char="•"/>
              <a:tabLst/>
              <a:defRPr/>
            </a:pPr>
            <a:endParaRPr kumimoji="0" lang="en-US" sz="1200" b="1" i="0" u="none" strike="noStrike" kern="0" cap="none" spc="0" normalizeH="0" baseline="0" noProof="0" dirty="0" smtClean="0">
              <a:ln>
                <a:noFill/>
              </a:ln>
              <a:solidFill>
                <a:srgbClr val="000000"/>
              </a:solidFill>
              <a:effectLst/>
              <a:uLnTx/>
              <a:uFillTx/>
              <a:latin typeface="Arial" panose="020B0604020202020204" pitchFamily="34" charset="0"/>
            </a:endParaRPr>
          </a:p>
          <a:p>
            <a:pPr marL="285750" marR="0" lvl="0" indent="-285750" defTabSz="914400" eaLnBrk="1" fontAlgn="auto" latinLnBrk="0" hangingPunct="1">
              <a:lnSpc>
                <a:spcPct val="100000"/>
              </a:lnSpc>
              <a:spcBef>
                <a:spcPct val="50000"/>
              </a:spcBef>
              <a:spcAft>
                <a:spcPts val="0"/>
              </a:spcAft>
              <a:buClrTx/>
              <a:buSzTx/>
              <a:buFont typeface="Arial" panose="020B0604020202020204" pitchFamily="34" charset="0"/>
              <a:buChar char="•"/>
              <a:tabLst/>
              <a:defRPr/>
            </a:pPr>
            <a:r>
              <a:rPr kumimoji="0" lang="en-US" sz="1200" b="1" i="0" u="none" strike="noStrike" kern="0" cap="none" spc="0" normalizeH="0" baseline="0" noProof="0" dirty="0" smtClean="0">
                <a:ln>
                  <a:noFill/>
                </a:ln>
                <a:solidFill>
                  <a:srgbClr val="000000"/>
                </a:solidFill>
                <a:effectLst/>
                <a:uLnTx/>
                <a:uFillTx/>
                <a:latin typeface="Arial" panose="020B0604020202020204" pitchFamily="34" charset="0"/>
              </a:rPr>
              <a:t>EDR-based turbulence measurements, combined with radar and satellite imagery have shown that the risk of severe turbulence is five times the background value at 10,000 </a:t>
            </a:r>
            <a:r>
              <a:rPr kumimoji="0" lang="en-US" sz="1200" b="1" i="0" u="none" strike="noStrike" kern="0" cap="none" spc="0" normalizeH="0" baseline="0" noProof="0" dirty="0" err="1" smtClean="0">
                <a:ln>
                  <a:noFill/>
                </a:ln>
                <a:solidFill>
                  <a:srgbClr val="000000"/>
                </a:solidFill>
                <a:effectLst/>
                <a:uLnTx/>
                <a:uFillTx/>
                <a:latin typeface="Arial" panose="020B0604020202020204" pitchFamily="34" charset="0"/>
              </a:rPr>
              <a:t>ft</a:t>
            </a:r>
            <a:r>
              <a:rPr kumimoji="0" lang="en-US" sz="1200" b="1" i="0" u="none" strike="noStrike" kern="0" cap="none" spc="0" normalizeH="0" baseline="0" noProof="0" dirty="0" smtClean="0">
                <a:ln>
                  <a:noFill/>
                </a:ln>
                <a:solidFill>
                  <a:srgbClr val="000000"/>
                </a:solidFill>
                <a:effectLst/>
                <a:uLnTx/>
                <a:uFillTx/>
                <a:latin typeface="Arial" panose="020B0604020202020204" pitchFamily="34" charset="0"/>
              </a:rPr>
              <a:t> above the cell and twice the background value at distances up to 40nm  from the cell</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w="12700">
                  <a:noFill/>
                  <a:prstDash val="solid"/>
                </a:ln>
                <a:solidFill>
                  <a:schemeClr val="accent2"/>
                </a:solidFill>
                <a:effectLst>
                  <a:innerShdw blurRad="63500" dist="76200" dir="2700000">
                    <a:prstClr val="black">
                      <a:alpha val="50000"/>
                    </a:prstClr>
                  </a:innerShdw>
                </a:effectLst>
                <a:uLnTx/>
                <a:uFillTx/>
              </a:rPr>
              <a:t>FAA advises pilots to stay clear of TS by at least 20nm laterally</a:t>
            </a:r>
          </a:p>
          <a:p>
            <a:endParaRPr lang="en-US" dirty="0" smtClean="0"/>
          </a:p>
        </p:txBody>
      </p:sp>
      <p:sp>
        <p:nvSpPr>
          <p:cNvPr id="4" name="Slide Number Placeholder 3"/>
          <p:cNvSpPr>
            <a:spLocks noGrp="1"/>
          </p:cNvSpPr>
          <p:nvPr>
            <p:ph type="sldNum" sz="quarter" idx="10"/>
          </p:nvPr>
        </p:nvSpPr>
        <p:spPr/>
        <p:txBody>
          <a:bodyPr/>
          <a:lstStyle/>
          <a:p>
            <a:fld id="{D840A132-0698-4DF3-9EB7-2C2E29C548D7}" type="slidenum">
              <a:rPr lang="en-US" smtClean="0"/>
              <a:t>17</a:t>
            </a:fld>
            <a:endParaRPr lang="en-US"/>
          </a:p>
        </p:txBody>
      </p:sp>
    </p:spTree>
    <p:extLst>
      <p:ext uri="{BB962C8B-B14F-4D97-AF65-F5344CB8AC3E}">
        <p14:creationId xmlns:p14="http://schemas.microsoft.com/office/powerpoint/2010/main" val="29588318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365760">
              <a:tabLst>
                <a:tab pos="182880" algn="l"/>
              </a:tabLst>
              <a:defRPr/>
            </a:pPr>
            <a:r>
              <a:rPr lang="en-US" dirty="0" smtClean="0">
                <a:sym typeface="Wingdings"/>
              </a:rPr>
              <a:t></a:t>
            </a:r>
            <a:r>
              <a:rPr lang="en-US" dirty="0" smtClean="0"/>
              <a:t>	The FAA has installed the following systems to warn terminal controllers and pilots of microbursts, wind shear, and gust fronts:</a:t>
            </a:r>
          </a:p>
          <a:p>
            <a:pPr defTabSz="365760">
              <a:tabLst>
                <a:tab pos="182880" algn="l"/>
              </a:tabLst>
              <a:defRPr/>
            </a:pPr>
            <a:r>
              <a:rPr lang="en-US" dirty="0" smtClean="0"/>
              <a:t> </a:t>
            </a:r>
          </a:p>
          <a:p>
            <a:pPr defTabSz="365760">
              <a:tabLst>
                <a:tab pos="182880" algn="l"/>
              </a:tabLst>
              <a:defRPr/>
            </a:pPr>
            <a:r>
              <a:rPr lang="en-US" dirty="0" smtClean="0"/>
              <a:t>	</a:t>
            </a:r>
            <a:r>
              <a:rPr lang="en-US" dirty="0" smtClean="0">
                <a:sym typeface="Wingdings"/>
              </a:rPr>
              <a:t></a:t>
            </a:r>
            <a:r>
              <a:rPr lang="en-US" dirty="0" smtClean="0"/>
              <a:t>	Low-level wind shear alert system (LLWAS)</a:t>
            </a:r>
          </a:p>
          <a:p>
            <a:pPr defTabSz="365760">
              <a:tabLst>
                <a:tab pos="182880" algn="l"/>
              </a:tabLst>
              <a:defRPr/>
            </a:pPr>
            <a:r>
              <a:rPr lang="en-US" dirty="0" smtClean="0"/>
              <a:t> </a:t>
            </a:r>
          </a:p>
          <a:p>
            <a:pPr defTabSz="365760">
              <a:tabLst>
                <a:tab pos="182880" algn="l"/>
              </a:tabLst>
              <a:defRPr/>
            </a:pPr>
            <a:r>
              <a:rPr lang="en-US" dirty="0" smtClean="0"/>
              <a:t>		- Detects surface wind shear through the use of up to 32 remote wind sensors situated around an airport.</a:t>
            </a:r>
          </a:p>
          <a:p>
            <a:pPr defTabSz="365760">
              <a:tabLst>
                <a:tab pos="182880" algn="l"/>
              </a:tabLst>
              <a:defRPr/>
            </a:pPr>
            <a:r>
              <a:rPr lang="en-US" dirty="0" smtClean="0"/>
              <a:t> </a:t>
            </a:r>
          </a:p>
          <a:p>
            <a:pPr defTabSz="365760">
              <a:tabLst>
                <a:tab pos="182880" algn="l"/>
              </a:tabLst>
              <a:defRPr/>
            </a:pPr>
            <a:r>
              <a:rPr lang="en-US" dirty="0" smtClean="0"/>
              <a:t>	</a:t>
            </a:r>
            <a:r>
              <a:rPr lang="en-US" dirty="0" smtClean="0">
                <a:sym typeface="Wingdings"/>
              </a:rPr>
              <a:t></a:t>
            </a:r>
            <a:r>
              <a:rPr lang="en-US" dirty="0" smtClean="0"/>
              <a:t>	Terminal Doppler weather radar (TDWR)</a:t>
            </a:r>
          </a:p>
          <a:p>
            <a:pPr defTabSz="365760">
              <a:tabLst>
                <a:tab pos="182880" algn="l"/>
              </a:tabLst>
              <a:defRPr/>
            </a:pPr>
            <a:r>
              <a:rPr lang="en-US" dirty="0" smtClean="0"/>
              <a:t> </a:t>
            </a:r>
          </a:p>
          <a:p>
            <a:pPr defTabSz="365760">
              <a:tabLst>
                <a:tab pos="182880" algn="l"/>
              </a:tabLst>
              <a:defRPr/>
            </a:pPr>
            <a:r>
              <a:rPr lang="en-US" dirty="0" smtClean="0"/>
              <a:t>		- Specialized weather radars used to detect microbursts, gust fronts, and convective storms along arrival and departure paths.</a:t>
            </a:r>
          </a:p>
          <a:p>
            <a:pPr defTabSz="365760">
              <a:tabLst>
                <a:tab pos="182880" algn="l"/>
              </a:tabLst>
              <a:defRPr/>
            </a:pPr>
            <a:r>
              <a:rPr lang="en-US" dirty="0" smtClean="0"/>
              <a:t> </a:t>
            </a:r>
          </a:p>
          <a:p>
            <a:pPr defTabSz="365760">
              <a:tabLst>
                <a:tab pos="182880" algn="l"/>
              </a:tabLst>
              <a:defRPr/>
            </a:pPr>
            <a:r>
              <a:rPr lang="en-US" dirty="0" smtClean="0"/>
              <a:t>	</a:t>
            </a:r>
            <a:r>
              <a:rPr lang="en-US" dirty="0" smtClean="0">
                <a:sym typeface="Wingdings"/>
              </a:rPr>
              <a:t></a:t>
            </a:r>
            <a:r>
              <a:rPr lang="en-US" dirty="0" smtClean="0"/>
              <a:t>	Airport surveillance radar (ASR)-Weather system processor (WSP)</a:t>
            </a:r>
          </a:p>
          <a:p>
            <a:pPr defTabSz="365760">
              <a:tabLst>
                <a:tab pos="182880" algn="l"/>
              </a:tabLst>
              <a:defRPr/>
            </a:pPr>
            <a:r>
              <a:rPr lang="en-US" dirty="0" smtClean="0"/>
              <a:t> </a:t>
            </a:r>
          </a:p>
          <a:p>
            <a:pPr defTabSz="365760">
              <a:tabLst>
                <a:tab pos="182880" algn="l"/>
              </a:tabLst>
              <a:defRPr/>
            </a:pPr>
            <a:r>
              <a:rPr lang="en-US" dirty="0" smtClean="0"/>
              <a:t>		- An enhanced weather processor for the ASR-9 air traffic control radar that includes Doppler wind estimation for the detection of low-level wind shear.</a:t>
            </a:r>
          </a:p>
          <a:p>
            <a:pPr defTabSz="365760">
              <a:tabLst>
                <a:tab pos="182880" algn="l"/>
              </a:tabLst>
              <a:defRPr/>
            </a:pPr>
            <a:r>
              <a:rPr lang="en-US" dirty="0" smtClean="0"/>
              <a:t> </a:t>
            </a:r>
          </a:p>
          <a:p>
            <a:pPr defTabSz="365760">
              <a:tabLst>
                <a:tab pos="182880" algn="l"/>
              </a:tabLst>
              <a:defRPr/>
            </a:pPr>
            <a:r>
              <a:rPr lang="en-US" dirty="0" smtClean="0">
                <a:sym typeface="Wingdings"/>
              </a:rPr>
              <a:t></a:t>
            </a:r>
            <a:r>
              <a:rPr lang="en-US" dirty="0" smtClean="0"/>
              <a:t>	Tower controllers relay specific alerts from these systems to pilots via voice radio communication.</a:t>
            </a:r>
          </a:p>
          <a:p>
            <a:endParaRPr lang="en-US" dirty="0"/>
          </a:p>
        </p:txBody>
      </p:sp>
      <p:sp>
        <p:nvSpPr>
          <p:cNvPr id="4" name="Slide Number Placeholder 3"/>
          <p:cNvSpPr>
            <a:spLocks noGrp="1"/>
          </p:cNvSpPr>
          <p:nvPr>
            <p:ph type="sldNum" sz="quarter" idx="10"/>
          </p:nvPr>
        </p:nvSpPr>
        <p:spPr/>
        <p:txBody>
          <a:bodyPr/>
          <a:lstStyle/>
          <a:p>
            <a:fld id="{D840A132-0698-4DF3-9EB7-2C2E29C548D7}" type="slidenum">
              <a:rPr lang="en-US" smtClean="0"/>
              <a:t>18</a:t>
            </a:fld>
            <a:endParaRPr lang="en-US"/>
          </a:p>
        </p:txBody>
      </p:sp>
    </p:spTree>
    <p:extLst>
      <p:ext uri="{BB962C8B-B14F-4D97-AF65-F5344CB8AC3E}">
        <p14:creationId xmlns:p14="http://schemas.microsoft.com/office/powerpoint/2010/main" val="29588318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Pictures of shattered windshield,</a:t>
            </a:r>
            <a:r>
              <a:rPr lang="en-US" baseline="0" dirty="0" smtClean="0"/>
              <a:t> dents in leading edge of wing, and destruction of aircraft </a:t>
            </a:r>
            <a:r>
              <a:rPr lang="en-US" baseline="0" dirty="0" err="1" smtClean="0"/>
              <a:t>radome</a:t>
            </a:r>
            <a:r>
              <a:rPr lang="en-US" baseline="0" dirty="0" smtClean="0"/>
              <a:t>.</a:t>
            </a:r>
          </a:p>
          <a:p>
            <a:endParaRPr lang="en-US" baseline="0" dirty="0" smtClean="0"/>
          </a:p>
          <a:p>
            <a:endParaRPr lang="en-US" baseline="0" dirty="0" smtClean="0"/>
          </a:p>
          <a:p>
            <a:r>
              <a:rPr lang="en-US" b="1" baseline="0" dirty="0" smtClean="0"/>
              <a:t>PAUSE</a:t>
            </a:r>
            <a:endParaRPr lang="en-US" b="1" dirty="0" smtClean="0"/>
          </a:p>
          <a:p>
            <a:endParaRPr lang="en-US" dirty="0"/>
          </a:p>
        </p:txBody>
      </p:sp>
      <p:sp>
        <p:nvSpPr>
          <p:cNvPr id="4" name="Slide Number Placeholder 3"/>
          <p:cNvSpPr>
            <a:spLocks noGrp="1"/>
          </p:cNvSpPr>
          <p:nvPr>
            <p:ph type="sldNum" sz="quarter" idx="10"/>
          </p:nvPr>
        </p:nvSpPr>
        <p:spPr/>
        <p:txBody>
          <a:bodyPr/>
          <a:lstStyle/>
          <a:p>
            <a:fld id="{D840A132-0698-4DF3-9EB7-2C2E29C548D7}" type="slidenum">
              <a:rPr lang="en-US" smtClean="0"/>
              <a:t>19</a:t>
            </a:fld>
            <a:endParaRPr lang="en-US"/>
          </a:p>
        </p:txBody>
      </p:sp>
    </p:spTree>
    <p:extLst>
      <p:ext uri="{BB962C8B-B14F-4D97-AF65-F5344CB8AC3E}">
        <p14:creationId xmlns:p14="http://schemas.microsoft.com/office/powerpoint/2010/main" val="29588318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spcAft>
                <a:spcPts val="0"/>
              </a:spcAft>
              <a:buFont typeface="Arial" pitchFamily="34" charset="0"/>
              <a:buNone/>
              <a:defRPr/>
            </a:pPr>
            <a:r>
              <a:rPr lang="en-US" b="1" dirty="0" smtClean="0">
                <a:solidFill>
                  <a:schemeClr val="tx2"/>
                </a:solidFill>
                <a:effectLst>
                  <a:outerShdw blurRad="38100" dist="38100" dir="2700000" algn="tl">
                    <a:srgbClr val="000000">
                      <a:alpha val="43137"/>
                    </a:srgbClr>
                  </a:outerShdw>
                </a:effectLst>
              </a:rPr>
              <a:t>Objectives</a:t>
            </a:r>
          </a:p>
          <a:p>
            <a:pPr fontAlgn="auto">
              <a:spcAft>
                <a:spcPts val="0"/>
              </a:spcAft>
              <a:buFont typeface="Arial" pitchFamily="34" charset="0"/>
              <a:buChar char="•"/>
              <a:defRPr/>
            </a:pPr>
            <a:endParaRPr lang="en-US" dirty="0" smtClean="0">
              <a:solidFill>
                <a:schemeClr val="tx2"/>
              </a:solidFill>
              <a:effectLst>
                <a:outerShdw blurRad="38100" dist="38100" dir="2700000" algn="tl">
                  <a:srgbClr val="000000">
                    <a:alpha val="43137"/>
                  </a:srgbClr>
                </a:outerShdw>
              </a:effectLst>
            </a:endParaRPr>
          </a:p>
          <a:p>
            <a:pPr fontAlgn="auto">
              <a:spcAft>
                <a:spcPts val="0"/>
              </a:spcAft>
              <a:buFont typeface="Arial" pitchFamily="34" charset="0"/>
              <a:buChar char="•"/>
              <a:defRPr/>
            </a:pPr>
            <a:r>
              <a:rPr lang="en-US" dirty="0" smtClean="0">
                <a:solidFill>
                  <a:schemeClr val="tx2"/>
                </a:solidFill>
                <a:effectLst>
                  <a:outerShdw blurRad="38100" dist="38100" dir="2700000" algn="tl">
                    <a:srgbClr val="000000">
                      <a:alpha val="43137"/>
                    </a:srgbClr>
                  </a:outerShdw>
                </a:effectLst>
              </a:rPr>
              <a:t>Discuss thunderstorm and Convective SIGMET climatology</a:t>
            </a:r>
          </a:p>
          <a:p>
            <a:pPr fontAlgn="auto">
              <a:spcAft>
                <a:spcPts val="0"/>
              </a:spcAft>
              <a:buFont typeface="Arial" pitchFamily="34" charset="0"/>
              <a:buChar char="•"/>
              <a:defRPr/>
            </a:pPr>
            <a:endParaRPr lang="en-US" dirty="0" smtClean="0">
              <a:solidFill>
                <a:schemeClr val="tx2"/>
              </a:solidFill>
              <a:effectLst>
                <a:outerShdw blurRad="38100" dist="38100" dir="2700000" algn="tl">
                  <a:srgbClr val="000000">
                    <a:alpha val="43137"/>
                  </a:srgbClr>
                </a:outerShdw>
              </a:effectLst>
            </a:endParaRPr>
          </a:p>
          <a:p>
            <a:pPr fontAlgn="auto">
              <a:spcAft>
                <a:spcPts val="0"/>
              </a:spcAft>
              <a:buFont typeface="Arial" pitchFamily="34" charset="0"/>
              <a:buChar char="•"/>
              <a:defRPr/>
            </a:pPr>
            <a:r>
              <a:rPr lang="en-US" dirty="0" smtClean="0">
                <a:solidFill>
                  <a:schemeClr val="tx2"/>
                </a:solidFill>
                <a:effectLst>
                  <a:outerShdw blurRad="38100" dist="38100" dir="2700000" algn="tl">
                    <a:srgbClr val="000000">
                      <a:alpha val="43137"/>
                    </a:srgbClr>
                  </a:outerShdw>
                </a:effectLst>
              </a:rPr>
              <a:t>Review thunderstorm ingredients/life cycle </a:t>
            </a:r>
          </a:p>
          <a:p>
            <a:pPr fontAlgn="auto">
              <a:spcAft>
                <a:spcPts val="0"/>
              </a:spcAft>
              <a:buFont typeface="Arial" pitchFamily="34" charset="0"/>
              <a:buChar char="•"/>
              <a:defRPr/>
            </a:pPr>
            <a:endParaRPr lang="en-US" dirty="0" smtClean="0">
              <a:solidFill>
                <a:schemeClr val="tx2"/>
              </a:solidFill>
              <a:effectLst>
                <a:outerShdw blurRad="38100" dist="38100" dir="2700000" algn="tl">
                  <a:srgbClr val="000000">
                    <a:alpha val="43137"/>
                  </a:srgbClr>
                </a:outerShdw>
              </a:effectLst>
            </a:endParaRPr>
          </a:p>
          <a:p>
            <a:pPr fontAlgn="auto">
              <a:spcAft>
                <a:spcPts val="0"/>
              </a:spcAft>
              <a:buFont typeface="Arial" pitchFamily="34" charset="0"/>
              <a:buChar char="•"/>
              <a:defRPr/>
            </a:pPr>
            <a:r>
              <a:rPr lang="en-US" dirty="0" smtClean="0">
                <a:solidFill>
                  <a:schemeClr val="tx2"/>
                </a:solidFill>
                <a:effectLst>
                  <a:outerShdw blurRad="38100" dist="38100" dir="2700000" algn="tl">
                    <a:srgbClr val="000000">
                      <a:alpha val="43137"/>
                    </a:srgbClr>
                  </a:outerShdw>
                </a:effectLst>
              </a:rPr>
              <a:t>Review types of </a:t>
            </a:r>
            <a:r>
              <a:rPr lang="en-US" dirty="0" err="1" smtClean="0">
                <a:solidFill>
                  <a:schemeClr val="tx2"/>
                </a:solidFill>
                <a:effectLst>
                  <a:outerShdw blurRad="38100" dist="38100" dir="2700000" algn="tl">
                    <a:srgbClr val="000000">
                      <a:alpha val="43137"/>
                    </a:srgbClr>
                  </a:outerShdw>
                </a:effectLst>
              </a:rPr>
              <a:t>PacNW</a:t>
            </a:r>
            <a:r>
              <a:rPr lang="en-US" dirty="0" smtClean="0">
                <a:solidFill>
                  <a:schemeClr val="tx2"/>
                </a:solidFill>
                <a:effectLst>
                  <a:outerShdw blurRad="38100" dist="38100" dir="2700000" algn="tl">
                    <a:srgbClr val="000000">
                      <a:alpha val="43137"/>
                    </a:srgbClr>
                  </a:outerShdw>
                </a:effectLst>
              </a:rPr>
              <a:t> thunderstorms</a:t>
            </a:r>
          </a:p>
          <a:p>
            <a:pPr fontAlgn="auto">
              <a:spcAft>
                <a:spcPts val="0"/>
              </a:spcAft>
              <a:buFont typeface="Arial" pitchFamily="34" charset="0"/>
              <a:buChar char="•"/>
              <a:defRPr/>
            </a:pPr>
            <a:endParaRPr lang="en-US" dirty="0" smtClean="0">
              <a:solidFill>
                <a:schemeClr val="tx2">
                  <a:lumMod val="75000"/>
                </a:schemeClr>
              </a:solidFill>
              <a:effectLst>
                <a:outerShdw blurRad="38100" dist="38100" dir="2700000" algn="tl">
                  <a:srgbClr val="000000">
                    <a:alpha val="43137"/>
                  </a:srgbClr>
                </a:outerShdw>
              </a:effectLst>
            </a:endParaRPr>
          </a:p>
          <a:p>
            <a:pPr fontAlgn="auto">
              <a:spcAft>
                <a:spcPts val="0"/>
              </a:spcAft>
              <a:buFont typeface="Arial" pitchFamily="34" charset="0"/>
              <a:buChar char="•"/>
              <a:defRPr/>
            </a:pPr>
            <a:r>
              <a:rPr lang="en-US" dirty="0" smtClean="0">
                <a:solidFill>
                  <a:schemeClr val="tx2">
                    <a:lumMod val="75000"/>
                  </a:schemeClr>
                </a:solidFill>
                <a:effectLst>
                  <a:outerShdw blurRad="38100" dist="38100" dir="2700000" algn="tl">
                    <a:srgbClr val="000000">
                      <a:alpha val="43137"/>
                    </a:srgbClr>
                  </a:outerShdw>
                </a:effectLst>
              </a:rPr>
              <a:t>Review aviation hazards associated with thunderstorms</a:t>
            </a:r>
          </a:p>
          <a:p>
            <a:pPr fontAlgn="auto">
              <a:spcAft>
                <a:spcPts val="0"/>
              </a:spcAft>
              <a:buFont typeface="Arial" pitchFamily="34" charset="0"/>
              <a:buChar char="•"/>
              <a:defRPr/>
            </a:pPr>
            <a:endParaRPr lang="en-US" dirty="0" smtClean="0">
              <a:solidFill>
                <a:schemeClr val="tx2">
                  <a:lumMod val="75000"/>
                </a:schemeClr>
              </a:solidFill>
              <a:effectLst>
                <a:outerShdw blurRad="38100" dist="38100" dir="2700000" algn="tl">
                  <a:srgbClr val="000000">
                    <a:alpha val="43137"/>
                  </a:srgbClr>
                </a:outerShdw>
              </a:effectLst>
            </a:endParaRPr>
          </a:p>
          <a:p>
            <a:pPr fontAlgn="auto">
              <a:spcAft>
                <a:spcPts val="0"/>
              </a:spcAft>
              <a:buFont typeface="Arial" pitchFamily="34" charset="0"/>
              <a:buChar char="•"/>
              <a:defRPr/>
            </a:pPr>
            <a:r>
              <a:rPr lang="en-US" dirty="0" smtClean="0">
                <a:solidFill>
                  <a:schemeClr val="tx2">
                    <a:lumMod val="75000"/>
                  </a:schemeClr>
                </a:solidFill>
                <a:effectLst>
                  <a:outerShdw blurRad="38100" dist="38100" dir="2700000" algn="tl">
                    <a:srgbClr val="000000">
                      <a:alpha val="43137"/>
                    </a:srgbClr>
                  </a:outerShdw>
                </a:effectLst>
              </a:rPr>
              <a:t>Review thunderstorm advisories and forecasts</a:t>
            </a:r>
          </a:p>
          <a:p>
            <a:endParaRPr lang="en-US" dirty="0"/>
          </a:p>
        </p:txBody>
      </p:sp>
      <p:sp>
        <p:nvSpPr>
          <p:cNvPr id="4" name="Slide Number Placeholder 3"/>
          <p:cNvSpPr>
            <a:spLocks noGrp="1"/>
          </p:cNvSpPr>
          <p:nvPr>
            <p:ph type="sldNum" sz="quarter" idx="10"/>
          </p:nvPr>
        </p:nvSpPr>
        <p:spPr/>
        <p:txBody>
          <a:bodyPr/>
          <a:lstStyle/>
          <a:p>
            <a:fld id="{D840A132-0698-4DF3-9EB7-2C2E29C548D7}" type="slidenum">
              <a:rPr lang="en-US" smtClean="0"/>
              <a:t>2</a:t>
            </a:fld>
            <a:endParaRPr lang="en-US"/>
          </a:p>
        </p:txBody>
      </p:sp>
    </p:spTree>
    <p:extLst>
      <p:ext uri="{BB962C8B-B14F-4D97-AF65-F5344CB8AC3E}">
        <p14:creationId xmlns:p14="http://schemas.microsoft.com/office/powerpoint/2010/main" val="24645209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sym typeface="Wingdings" panose="05000000000000000000" pitchFamily="2" charset="2"/>
              </a:rPr>
              <a:t></a:t>
            </a:r>
            <a:r>
              <a:rPr lang="en-US" b="1" i="1" dirty="0" smtClean="0"/>
              <a:t>NOTE:</a:t>
            </a:r>
            <a:r>
              <a:rPr lang="en-US" i="1" dirty="0" smtClean="0"/>
              <a:t>  Teach from slide.</a:t>
            </a:r>
            <a:endParaRPr lang="en-US" dirty="0" smtClean="0"/>
          </a:p>
          <a:p>
            <a:endParaRPr lang="en-US" dirty="0" smtClean="0"/>
          </a:p>
          <a:p>
            <a:r>
              <a:rPr lang="en-US" b="1" dirty="0" smtClean="0"/>
              <a:t>Thunderstorm Advisories</a:t>
            </a:r>
          </a:p>
          <a:p>
            <a:endParaRPr lang="en-US" b="1" dirty="0" smtClean="0"/>
          </a:p>
          <a:p>
            <a:pPr marL="285750" indent="-285750">
              <a:buFont typeface="Arial" pitchFamily="34" charset="0"/>
              <a:buChar char="•"/>
            </a:pPr>
            <a:r>
              <a:rPr lang="en-US" sz="2400" dirty="0" smtClean="0">
                <a:solidFill>
                  <a:srgbClr val="FF0000"/>
                </a:solidFill>
                <a:effectLst>
                  <a:outerShdw blurRad="38100" dist="38100" dir="2700000" algn="tl">
                    <a:srgbClr val="000000">
                      <a:alpha val="43137"/>
                    </a:srgbClr>
                  </a:outerShdw>
                </a:effectLst>
              </a:rPr>
              <a:t>Convective  SIGMETS</a:t>
            </a:r>
          </a:p>
          <a:p>
            <a:pPr marL="742950" lvl="1" indent="-285750">
              <a:buFont typeface="Arial" pitchFamily="34" charset="0"/>
              <a:buChar char="•"/>
            </a:pPr>
            <a:r>
              <a:rPr lang="en-US" dirty="0" smtClean="0">
                <a:solidFill>
                  <a:schemeClr val="tx2"/>
                </a:solidFill>
              </a:rPr>
              <a:t>Issued by the Aviation Weather Center</a:t>
            </a:r>
            <a:r>
              <a:rPr lang="en-US" sz="1600" dirty="0" smtClean="0">
                <a:solidFill>
                  <a:schemeClr val="tx2"/>
                </a:solidFill>
              </a:rPr>
              <a:t> </a:t>
            </a:r>
          </a:p>
          <a:p>
            <a:pPr marL="742950" lvl="1" indent="-285750">
              <a:buFont typeface="Arial" pitchFamily="34" charset="0"/>
              <a:buChar char="•"/>
            </a:pPr>
            <a:r>
              <a:rPr lang="en-US" dirty="0" smtClean="0">
                <a:solidFill>
                  <a:schemeClr val="tx2"/>
                </a:solidFill>
              </a:rPr>
              <a:t>Issued at 55 min past the hour as a collective, valid for 2 hours</a:t>
            </a:r>
          </a:p>
          <a:p>
            <a:pPr marL="742950" lvl="1" indent="-285750">
              <a:buFont typeface="Arial" pitchFamily="34" charset="0"/>
              <a:buChar char="•"/>
            </a:pPr>
            <a:r>
              <a:rPr lang="en-US" dirty="0" smtClean="0">
                <a:solidFill>
                  <a:schemeClr val="tx2"/>
                </a:solidFill>
              </a:rPr>
              <a:t>Area (3,000 square miles) with 40% coverage of very strong radar returns or significant satellite or lightning strike signature</a:t>
            </a:r>
          </a:p>
          <a:p>
            <a:pPr marL="742950" lvl="1" indent="-285750">
              <a:buFont typeface="Arial" pitchFamily="34" charset="0"/>
              <a:buChar char="•"/>
            </a:pPr>
            <a:r>
              <a:rPr lang="en-US" dirty="0" smtClean="0">
                <a:solidFill>
                  <a:schemeClr val="tx2"/>
                </a:solidFill>
              </a:rPr>
              <a:t>Line of TS 60nm long with 40% coverage</a:t>
            </a:r>
          </a:p>
          <a:p>
            <a:pPr marL="742950" lvl="1" indent="-285750">
              <a:buFont typeface="Arial" pitchFamily="34" charset="0"/>
              <a:buChar char="•"/>
            </a:pPr>
            <a:r>
              <a:rPr lang="en-US" dirty="0" smtClean="0">
                <a:solidFill>
                  <a:schemeClr val="tx2"/>
                </a:solidFill>
              </a:rPr>
              <a:t>TS embedded in multiple cloud layers</a:t>
            </a:r>
          </a:p>
          <a:p>
            <a:pPr marL="742950" lvl="1" indent="-285750">
              <a:buFont typeface="Arial" pitchFamily="34" charset="0"/>
              <a:buChar char="•"/>
            </a:pPr>
            <a:r>
              <a:rPr lang="en-US" dirty="0" smtClean="0">
                <a:solidFill>
                  <a:schemeClr val="tx2"/>
                </a:solidFill>
              </a:rPr>
              <a:t>Severe TS with winds &gt; 50kts, hail ≥ 1”, tornadoes</a:t>
            </a:r>
          </a:p>
          <a:p>
            <a:pPr marL="742950" lvl="1" indent="-285750">
              <a:buFont typeface="Arial" pitchFamily="34" charset="0"/>
              <a:buChar char="•"/>
            </a:pPr>
            <a:r>
              <a:rPr lang="en-US" dirty="0" smtClean="0">
                <a:solidFill>
                  <a:schemeClr val="tx2"/>
                </a:solidFill>
              </a:rPr>
              <a:t>Each issuance supersedes the previous hour</a:t>
            </a:r>
          </a:p>
          <a:p>
            <a:pPr marL="800100" lvl="1" indent="-342900">
              <a:buFont typeface="Arial" pitchFamily="34" charset="0"/>
              <a:buChar char="•"/>
            </a:pPr>
            <a:endParaRPr lang="en-US" sz="2000" dirty="0" smtClean="0">
              <a:solidFill>
                <a:schemeClr val="bg1"/>
              </a:solidFill>
              <a:effectLst>
                <a:outerShdw blurRad="38100" dist="38100" dir="2700000" algn="tl">
                  <a:srgbClr val="000000">
                    <a:alpha val="43137"/>
                  </a:srgbClr>
                </a:outerShdw>
              </a:effectLst>
            </a:endParaRPr>
          </a:p>
          <a:p>
            <a:pPr marL="285750" indent="-285750">
              <a:buFont typeface="Arial" pitchFamily="34" charset="0"/>
              <a:buChar char="•"/>
            </a:pPr>
            <a:r>
              <a:rPr lang="en-US" sz="2400" dirty="0" smtClean="0">
                <a:solidFill>
                  <a:srgbClr val="FF0000"/>
                </a:solidFill>
                <a:effectLst>
                  <a:outerShdw blurRad="38100" dist="38100" dir="2700000" algn="tl">
                    <a:srgbClr val="000000">
                      <a:alpha val="43137"/>
                    </a:srgbClr>
                  </a:outerShdw>
                </a:effectLst>
              </a:rPr>
              <a:t>Center Weather Advisories </a:t>
            </a:r>
          </a:p>
          <a:p>
            <a:pPr marL="742950" lvl="1" indent="-285750">
              <a:buFont typeface="Arial" pitchFamily="34" charset="0"/>
              <a:buChar char="•"/>
            </a:pPr>
            <a:r>
              <a:rPr lang="en-US" dirty="0" smtClean="0">
                <a:solidFill>
                  <a:schemeClr val="tx2"/>
                </a:solidFill>
              </a:rPr>
              <a:t>Issued by CWSUs</a:t>
            </a:r>
          </a:p>
          <a:p>
            <a:pPr marL="742950" lvl="1" indent="-285750">
              <a:buFont typeface="Arial" pitchFamily="34" charset="0"/>
              <a:buChar char="•"/>
            </a:pPr>
            <a:r>
              <a:rPr lang="en-US" dirty="0" smtClean="0">
                <a:solidFill>
                  <a:schemeClr val="tx2"/>
                </a:solidFill>
              </a:rPr>
              <a:t>Valid for up to 2 hours</a:t>
            </a:r>
          </a:p>
          <a:p>
            <a:pPr marL="742950" lvl="1" indent="-285750">
              <a:buFont typeface="Arial" pitchFamily="34" charset="0"/>
              <a:buChar char="•"/>
            </a:pPr>
            <a:r>
              <a:rPr lang="en-US" dirty="0" smtClean="0">
                <a:solidFill>
                  <a:schemeClr val="tx2"/>
                </a:solidFill>
              </a:rPr>
              <a:t>Issued when area too small or TS not strong enough for a convective SIGMET</a:t>
            </a:r>
          </a:p>
          <a:p>
            <a:pPr marL="342900" indent="-342900">
              <a:buFont typeface="Arial" pitchFamily="34" charset="0"/>
              <a:buChar char="•"/>
            </a:pPr>
            <a:endParaRPr lang="en-US" sz="2000" dirty="0" smtClean="0">
              <a:solidFill>
                <a:schemeClr val="bg1"/>
              </a:solidFill>
              <a:effectLst>
                <a:outerShdw blurRad="38100" dist="38100" dir="2700000" algn="tl">
                  <a:srgbClr val="000000">
                    <a:alpha val="43137"/>
                  </a:srgbClr>
                </a:outerShdw>
              </a:effectLst>
            </a:endParaRPr>
          </a:p>
          <a:p>
            <a:pPr marL="342900" indent="-342900">
              <a:buFont typeface="Arial" pitchFamily="34" charset="0"/>
              <a:buChar char="•"/>
            </a:pPr>
            <a:r>
              <a:rPr lang="en-US" sz="2400" dirty="0" smtClean="0">
                <a:solidFill>
                  <a:srgbClr val="FF0000"/>
                </a:solidFill>
                <a:effectLst>
                  <a:outerShdw blurRad="38100" dist="38100" dir="2700000" algn="tl">
                    <a:srgbClr val="000000">
                      <a:alpha val="43137"/>
                    </a:srgbClr>
                  </a:outerShdw>
                </a:effectLst>
              </a:rPr>
              <a:t>Severe Thunderstorm or Tornado Watch</a:t>
            </a:r>
          </a:p>
          <a:p>
            <a:pPr marL="800100" lvl="1" indent="-342900">
              <a:buFont typeface="Arial" pitchFamily="34" charset="0"/>
              <a:buChar char="•"/>
            </a:pPr>
            <a:r>
              <a:rPr lang="en-US" dirty="0" smtClean="0">
                <a:solidFill>
                  <a:schemeClr val="tx2"/>
                </a:solidFill>
              </a:rPr>
              <a:t>Aviation portion of the watch resent as an MIS</a:t>
            </a:r>
          </a:p>
          <a:p>
            <a:endParaRPr lang="en-US" b="1" dirty="0"/>
          </a:p>
        </p:txBody>
      </p:sp>
      <p:sp>
        <p:nvSpPr>
          <p:cNvPr id="4" name="Slide Number Placeholder 3"/>
          <p:cNvSpPr>
            <a:spLocks noGrp="1"/>
          </p:cNvSpPr>
          <p:nvPr>
            <p:ph type="sldNum" sz="quarter" idx="10"/>
          </p:nvPr>
        </p:nvSpPr>
        <p:spPr/>
        <p:txBody>
          <a:bodyPr/>
          <a:lstStyle/>
          <a:p>
            <a:fld id="{D840A132-0698-4DF3-9EB7-2C2E29C548D7}" type="slidenum">
              <a:rPr lang="en-US" smtClean="0"/>
              <a:t>20</a:t>
            </a:fld>
            <a:endParaRPr lang="en-US"/>
          </a:p>
        </p:txBody>
      </p:sp>
    </p:spTree>
    <p:extLst>
      <p:ext uri="{BB962C8B-B14F-4D97-AF65-F5344CB8AC3E}">
        <p14:creationId xmlns:p14="http://schemas.microsoft.com/office/powerpoint/2010/main" val="39196219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smtClean="0">
                <a:solidFill>
                  <a:schemeClr val="tx2"/>
                </a:solidFill>
                <a:latin typeface="Arial" pitchFamily="34" charset="0"/>
                <a:cs typeface="Arial" pitchFamily="34" charset="0"/>
              </a:rPr>
              <a:t>Thunderstorm tops in advisories are precipitation tops not cloud tops</a:t>
            </a:r>
          </a:p>
          <a:p>
            <a:endParaRPr lang="en-US" sz="1200" b="0" dirty="0" smtClean="0">
              <a:solidFill>
                <a:schemeClr val="tx2"/>
              </a:solidFill>
              <a:latin typeface="Arial" pitchFamily="34" charset="0"/>
              <a:cs typeface="Arial" pitchFamily="34" charset="0"/>
            </a:endParaRPr>
          </a:p>
          <a:p>
            <a:r>
              <a:rPr lang="en-US" sz="1200" b="0" dirty="0" smtClean="0">
                <a:solidFill>
                  <a:schemeClr val="tx2"/>
                </a:solidFill>
                <a:latin typeface="Arial" pitchFamily="34" charset="0"/>
                <a:cs typeface="Arial" pitchFamily="34" charset="0"/>
              </a:rPr>
              <a:t>Pilots often report cloud tops…not precipitation tops!</a:t>
            </a:r>
          </a:p>
          <a:p>
            <a:endParaRPr lang="en-US" sz="1200" b="0" dirty="0" smtClean="0">
              <a:solidFill>
                <a:schemeClr val="tx2"/>
              </a:solidFill>
              <a:latin typeface="Arial" pitchFamily="34" charset="0"/>
              <a:cs typeface="Arial" pitchFamily="34" charset="0"/>
            </a:endParaRPr>
          </a:p>
          <a:p>
            <a:r>
              <a:rPr lang="en-US" sz="1200" b="0" dirty="0" smtClean="0">
                <a:solidFill>
                  <a:schemeClr val="tx2"/>
                </a:solidFill>
                <a:latin typeface="Arial" pitchFamily="34" charset="0"/>
                <a:cs typeface="Arial" pitchFamily="34" charset="0"/>
              </a:rPr>
              <a:t>Cloud tops are normally 2-10 thousand feet higher than precipitation tops</a:t>
            </a:r>
          </a:p>
          <a:p>
            <a:endParaRPr lang="en-US" dirty="0"/>
          </a:p>
        </p:txBody>
      </p:sp>
      <p:sp>
        <p:nvSpPr>
          <p:cNvPr id="4" name="Slide Number Placeholder 3"/>
          <p:cNvSpPr>
            <a:spLocks noGrp="1"/>
          </p:cNvSpPr>
          <p:nvPr>
            <p:ph type="sldNum" sz="quarter" idx="10"/>
          </p:nvPr>
        </p:nvSpPr>
        <p:spPr/>
        <p:txBody>
          <a:bodyPr/>
          <a:lstStyle/>
          <a:p>
            <a:fld id="{D840A132-0698-4DF3-9EB7-2C2E29C548D7}" type="slidenum">
              <a:rPr lang="en-US" smtClean="0"/>
              <a:t>21</a:t>
            </a:fld>
            <a:endParaRPr lang="en-US"/>
          </a:p>
        </p:txBody>
      </p:sp>
    </p:spTree>
    <p:extLst>
      <p:ext uri="{BB962C8B-B14F-4D97-AF65-F5344CB8AC3E}">
        <p14:creationId xmlns:p14="http://schemas.microsoft.com/office/powerpoint/2010/main" val="1434199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NWS</a:t>
            </a:r>
            <a:r>
              <a:rPr lang="en-US" baseline="0" dirty="0" smtClean="0"/>
              <a:t> NEXRAD coverage below 10,000ft AGL across the contiguous US.  Note that from the Plains eastward the coverage generally is very good, but gets more spotty near/west of the Rockies.  For ZSE the coverage is particularly sparse over parts of central/southeastern OR into northwestern NV.  This is due to a combination of terrain blocking the radar beams and fewer NEXRAD radar sites out west.  In areas of sparse coverage, meteorologists will rely more heavily on satellite </a:t>
            </a:r>
            <a:r>
              <a:rPr lang="en-US" baseline="0" dirty="0" smtClean="0"/>
              <a:t>signatures and lightning data.</a:t>
            </a:r>
          </a:p>
          <a:p>
            <a:endParaRPr lang="en-US" baseline="0" dirty="0" smtClean="0"/>
          </a:p>
          <a:p>
            <a:endParaRPr lang="en-US" baseline="0" dirty="0" smtClean="0"/>
          </a:p>
          <a:p>
            <a:r>
              <a:rPr lang="en-US" b="1" baseline="0" dirty="0" smtClean="0"/>
              <a:t>PAUSE</a:t>
            </a:r>
            <a:endParaRPr lang="en-US" b="1" dirty="0" smtClean="0"/>
          </a:p>
          <a:p>
            <a:endParaRPr lang="en-US" dirty="0"/>
          </a:p>
        </p:txBody>
      </p:sp>
      <p:sp>
        <p:nvSpPr>
          <p:cNvPr id="4" name="Slide Number Placeholder 3"/>
          <p:cNvSpPr>
            <a:spLocks noGrp="1"/>
          </p:cNvSpPr>
          <p:nvPr>
            <p:ph type="sldNum" sz="quarter" idx="10"/>
          </p:nvPr>
        </p:nvSpPr>
        <p:spPr/>
        <p:txBody>
          <a:bodyPr/>
          <a:lstStyle/>
          <a:p>
            <a:fld id="{D840A132-0698-4DF3-9EB7-2C2E29C548D7}" type="slidenum">
              <a:rPr lang="en-US" smtClean="0"/>
              <a:t>22</a:t>
            </a:fld>
            <a:endParaRPr lang="en-US"/>
          </a:p>
        </p:txBody>
      </p:sp>
    </p:spTree>
    <p:extLst>
      <p:ext uri="{BB962C8B-B14F-4D97-AF65-F5344CB8AC3E}">
        <p14:creationId xmlns:p14="http://schemas.microsoft.com/office/powerpoint/2010/main" val="25422871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sym typeface="Wingdings" panose="05000000000000000000" pitchFamily="2" charset="2"/>
              </a:rPr>
              <a:t></a:t>
            </a:r>
            <a:r>
              <a:rPr lang="en-US" b="1" i="1" dirty="0" smtClean="0"/>
              <a:t>NOTE:</a:t>
            </a:r>
            <a:r>
              <a:rPr lang="en-US" i="1" dirty="0" smtClean="0"/>
              <a:t>  Teach from slide.</a:t>
            </a:r>
            <a:endParaRPr lang="en-US" dirty="0" smtClean="0"/>
          </a:p>
          <a:p>
            <a:endParaRPr lang="en-US" dirty="0" smtClean="0"/>
          </a:p>
          <a:p>
            <a:r>
              <a:rPr lang="en-US" b="1" dirty="0" smtClean="0"/>
              <a:t>TCF</a:t>
            </a:r>
          </a:p>
          <a:p>
            <a:endParaRPr lang="en-US" b="1" dirty="0" smtClean="0"/>
          </a:p>
          <a:p>
            <a:pPr marL="285750" indent="-285750">
              <a:buFont typeface="Arial" pitchFamily="34" charset="0"/>
              <a:buChar char="•"/>
            </a:pPr>
            <a:r>
              <a:rPr lang="en-US" sz="2400" dirty="0" smtClean="0">
                <a:solidFill>
                  <a:srgbClr val="FF0000"/>
                </a:solidFill>
                <a:effectLst>
                  <a:outerShdw blurRad="38100" dist="38100" dir="2700000" algn="tl">
                    <a:srgbClr val="000000">
                      <a:alpha val="43137"/>
                    </a:srgbClr>
                  </a:outerShdw>
                </a:effectLst>
              </a:rPr>
              <a:t>Traffic Flow Management (TFM) Convective Forecast (TCF)</a:t>
            </a:r>
          </a:p>
          <a:p>
            <a:pPr marL="742950" lvl="1" indent="-285750">
              <a:buFont typeface="Arial" pitchFamily="34" charset="0"/>
              <a:buChar char="•"/>
            </a:pPr>
            <a:r>
              <a:rPr lang="en-US" dirty="0" smtClean="0">
                <a:solidFill>
                  <a:srgbClr val="1F497D"/>
                </a:solidFill>
              </a:rPr>
              <a:t>The TCF is a high confidence graphical representation of forecasted convection meeting specific criteria of coverage, intensity, and echo top height. </a:t>
            </a:r>
          </a:p>
          <a:p>
            <a:pPr marL="742950" lvl="1" indent="-285750">
              <a:buFont typeface="Arial" pitchFamily="34" charset="0"/>
              <a:buChar char="•"/>
            </a:pPr>
            <a:r>
              <a:rPr lang="en-US" dirty="0" smtClean="0">
                <a:solidFill>
                  <a:srgbClr val="1F497D"/>
                </a:solidFill>
              </a:rPr>
              <a:t>The TCF graphics are produced every 2 hours and valid at 4-, 6-, and 8- hours after issuance time.</a:t>
            </a:r>
          </a:p>
          <a:p>
            <a:pPr marL="742950" lvl="1" indent="-285750">
              <a:buFont typeface="Arial" pitchFamily="34" charset="0"/>
              <a:buChar char="•"/>
            </a:pPr>
            <a:r>
              <a:rPr lang="en-US" dirty="0" smtClean="0">
                <a:solidFill>
                  <a:srgbClr val="1F497D"/>
                </a:solidFill>
              </a:rPr>
              <a:t>The TCF domain is the Flight Information Regions (FIR) covering the 48 contiguous states and adjacent coastal waters. It also includes the Canadian airspace south of a line from Thunder Bay, Ontario to Quebec City, Quebec.</a:t>
            </a:r>
          </a:p>
          <a:p>
            <a:pPr marL="285750" indent="-285750">
              <a:buFont typeface="Arial" pitchFamily="34" charset="0"/>
              <a:buChar char="•"/>
            </a:pPr>
            <a:r>
              <a:rPr lang="en-US" sz="2400" dirty="0" smtClean="0">
                <a:solidFill>
                  <a:srgbClr val="FF0000"/>
                </a:solidFill>
                <a:effectLst>
                  <a:outerShdw blurRad="38100" dist="38100" dir="2700000" algn="tl">
                    <a:srgbClr val="000000">
                      <a:alpha val="43137"/>
                    </a:srgbClr>
                  </a:outerShdw>
                </a:effectLst>
              </a:rPr>
              <a:t>Audience/Users </a:t>
            </a:r>
          </a:p>
          <a:p>
            <a:pPr marL="742950" lvl="1" indent="-285750">
              <a:buFont typeface="Arial" pitchFamily="34" charset="0"/>
              <a:buChar char="•"/>
            </a:pPr>
            <a:r>
              <a:rPr lang="en-US" dirty="0" smtClean="0"/>
              <a:t>The TCF is used by air traffic management decision-makers in support of convective weather mitigation strategies within the NAS. It is designed to meet the needs of TFM decision makers at the Federal Aviation Administration’s (FAA) Air Traffic Control System Command Center (ATCSCC), FAA Air Route Traffic Control Center (ARTCC) Traffic Management Units (TMU), and airline and corporate Flight Operations Centers (FOC).</a:t>
            </a:r>
            <a:endParaRPr lang="en-US" dirty="0" smtClean="0">
              <a:solidFill>
                <a:srgbClr val="1F497D"/>
              </a:solidFill>
            </a:endParaRPr>
          </a:p>
          <a:p>
            <a:endParaRPr lang="en-US" b="0" dirty="0"/>
          </a:p>
        </p:txBody>
      </p:sp>
      <p:sp>
        <p:nvSpPr>
          <p:cNvPr id="4" name="Slide Number Placeholder 3"/>
          <p:cNvSpPr>
            <a:spLocks noGrp="1"/>
          </p:cNvSpPr>
          <p:nvPr>
            <p:ph type="sldNum" sz="quarter" idx="10"/>
          </p:nvPr>
        </p:nvSpPr>
        <p:spPr/>
        <p:txBody>
          <a:bodyPr/>
          <a:lstStyle/>
          <a:p>
            <a:fld id="{D840A132-0698-4DF3-9EB7-2C2E29C548D7}" type="slidenum">
              <a:rPr lang="en-US" smtClean="0"/>
              <a:t>23</a:t>
            </a:fld>
            <a:endParaRPr lang="en-US"/>
          </a:p>
        </p:txBody>
      </p:sp>
    </p:spTree>
    <p:extLst>
      <p:ext uri="{BB962C8B-B14F-4D97-AF65-F5344CB8AC3E}">
        <p14:creationId xmlns:p14="http://schemas.microsoft.com/office/powerpoint/2010/main" val="26923961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sym typeface="Wingdings" panose="05000000000000000000" pitchFamily="2" charset="2"/>
              </a:rPr>
              <a:t></a:t>
            </a:r>
            <a:r>
              <a:rPr lang="en-US" b="1" i="1" dirty="0" smtClean="0"/>
              <a:t>NOTE:</a:t>
            </a:r>
            <a:r>
              <a:rPr lang="en-US" i="1" dirty="0" smtClean="0"/>
              <a:t>  Teach from slide.</a:t>
            </a:r>
            <a:endParaRPr lang="en-US" dirty="0" smtClean="0"/>
          </a:p>
          <a:p>
            <a:endParaRPr lang="en-US" dirty="0" smtClean="0"/>
          </a:p>
          <a:p>
            <a:r>
              <a:rPr lang="en-US" b="1" dirty="0" smtClean="0"/>
              <a:t>TCF</a:t>
            </a:r>
          </a:p>
          <a:p>
            <a:endParaRPr lang="en-US" dirty="0" smtClean="0"/>
          </a:p>
          <a:p>
            <a:pPr marL="285750" indent="-285750">
              <a:buFont typeface="Arial" pitchFamily="34" charset="0"/>
              <a:buChar char="•"/>
            </a:pPr>
            <a:r>
              <a:rPr lang="en-US" sz="2400" dirty="0" smtClean="0">
                <a:solidFill>
                  <a:srgbClr val="FF0000"/>
                </a:solidFill>
                <a:effectLst>
                  <a:outerShdw blurRad="38100" dist="38100" dir="2700000" algn="tl">
                    <a:srgbClr val="000000">
                      <a:alpha val="43137"/>
                    </a:srgbClr>
                  </a:outerShdw>
                </a:effectLst>
              </a:rPr>
              <a:t>Collaborative</a:t>
            </a:r>
          </a:p>
          <a:p>
            <a:pPr marL="742950" lvl="1" indent="-285750">
              <a:buFont typeface="Arial" pitchFamily="34" charset="0"/>
              <a:buChar char="•"/>
            </a:pPr>
            <a:r>
              <a:rPr lang="en-US" dirty="0" smtClean="0"/>
              <a:t>Aviation meteorologists from AWC, FAA Command Center, CWSUs, airlines, and Environment Canada participate.</a:t>
            </a:r>
          </a:p>
          <a:p>
            <a:pPr marL="285750" indent="-285750">
              <a:buFont typeface="Arial" pitchFamily="34" charset="0"/>
              <a:buChar char="•"/>
            </a:pPr>
            <a:endParaRPr lang="en-US" sz="2400" dirty="0" smtClean="0">
              <a:solidFill>
                <a:srgbClr val="FF0000"/>
              </a:solidFill>
              <a:effectLst>
                <a:outerShdw blurRad="38100" dist="38100" dir="2700000" algn="tl">
                  <a:srgbClr val="000000">
                    <a:alpha val="43137"/>
                  </a:srgbClr>
                </a:outerShdw>
              </a:effectLst>
            </a:endParaRPr>
          </a:p>
          <a:p>
            <a:pPr marL="285750" indent="-285750">
              <a:buFont typeface="Arial" pitchFamily="34" charset="0"/>
              <a:buChar char="•"/>
            </a:pPr>
            <a:r>
              <a:rPr lang="en-US" sz="2400" dirty="0" smtClean="0">
                <a:solidFill>
                  <a:srgbClr val="FF0000"/>
                </a:solidFill>
                <a:effectLst>
                  <a:outerShdw blurRad="38100" dist="38100" dir="2700000" algn="tl">
                    <a:srgbClr val="000000">
                      <a:alpha val="43137"/>
                    </a:srgbClr>
                  </a:outerShdw>
                </a:effectLst>
              </a:rPr>
              <a:t>Area Criteria</a:t>
            </a:r>
          </a:p>
          <a:p>
            <a:pPr marL="742950" lvl="1" indent="-285750">
              <a:buFont typeface="Arial" pitchFamily="34" charset="0"/>
              <a:buChar char="•"/>
            </a:pPr>
            <a:r>
              <a:rPr lang="en-US" dirty="0" smtClean="0"/>
              <a:t>Composite radar reflectivity of at least 40 </a:t>
            </a:r>
            <a:r>
              <a:rPr lang="en-US" dirty="0" err="1" smtClean="0"/>
              <a:t>dBZ</a:t>
            </a:r>
            <a:endParaRPr lang="en-US" dirty="0" smtClean="0"/>
          </a:p>
          <a:p>
            <a:pPr marL="742950" lvl="1" indent="-285750">
              <a:buFont typeface="Arial" pitchFamily="34" charset="0"/>
              <a:buChar char="•"/>
            </a:pPr>
            <a:r>
              <a:rPr lang="en-US" dirty="0" smtClean="0"/>
              <a:t>Echo tops at or above FL250</a:t>
            </a:r>
          </a:p>
          <a:p>
            <a:pPr marL="742950" lvl="1" indent="-285750">
              <a:buFont typeface="Arial" pitchFamily="34" charset="0"/>
              <a:buChar char="•"/>
            </a:pPr>
            <a:r>
              <a:rPr lang="en-US" dirty="0" smtClean="0"/>
              <a:t>Coverage (above criteria) of at least 25% of the polygon area</a:t>
            </a:r>
          </a:p>
          <a:p>
            <a:pPr marL="742950" lvl="1" indent="-285750">
              <a:buFont typeface="Arial" pitchFamily="34" charset="0"/>
              <a:buChar char="•"/>
            </a:pPr>
            <a:r>
              <a:rPr lang="en-US" dirty="0" smtClean="0"/>
              <a:t>Forecaster confidence of at least 50% (High) that above criteria will be met.</a:t>
            </a:r>
            <a:endParaRPr lang="en-US" dirty="0" smtClean="0">
              <a:solidFill>
                <a:srgbClr val="1F497D"/>
              </a:solidFill>
            </a:endParaRPr>
          </a:p>
          <a:p>
            <a:pPr marL="800100" lvl="1" indent="-342900">
              <a:buFont typeface="Arial" pitchFamily="34" charset="0"/>
              <a:buChar char="•"/>
            </a:pPr>
            <a:endParaRPr lang="en-US" sz="2000" dirty="0" smtClean="0">
              <a:solidFill>
                <a:prstClr val="white"/>
              </a:solidFill>
              <a:effectLst>
                <a:outerShdw blurRad="38100" dist="38100" dir="2700000" algn="tl">
                  <a:srgbClr val="000000">
                    <a:alpha val="43137"/>
                  </a:srgbClr>
                </a:outerShdw>
              </a:effectLst>
            </a:endParaRPr>
          </a:p>
          <a:p>
            <a:pPr marL="285750" indent="-285750">
              <a:buFont typeface="Arial" pitchFamily="34" charset="0"/>
              <a:buChar char="•"/>
            </a:pPr>
            <a:r>
              <a:rPr lang="en-US" sz="2400" dirty="0" smtClean="0">
                <a:solidFill>
                  <a:srgbClr val="FF0000"/>
                </a:solidFill>
                <a:effectLst>
                  <a:outerShdw blurRad="38100" dist="38100" dir="2700000" algn="tl">
                    <a:srgbClr val="000000">
                      <a:alpha val="43137"/>
                    </a:srgbClr>
                  </a:outerShdw>
                </a:effectLst>
              </a:rPr>
              <a:t>Line Criteria</a:t>
            </a:r>
          </a:p>
          <a:p>
            <a:pPr marL="742950" lvl="1" indent="-285750">
              <a:buFont typeface="Arial" pitchFamily="34" charset="0"/>
              <a:buChar char="•"/>
            </a:pPr>
            <a:r>
              <a:rPr lang="en-US" dirty="0" smtClean="0"/>
              <a:t>Composite radar reflectivity of at least 40 </a:t>
            </a:r>
            <a:r>
              <a:rPr lang="en-US" dirty="0" err="1" smtClean="0"/>
              <a:t>dBZ</a:t>
            </a:r>
            <a:r>
              <a:rPr lang="en-US" dirty="0" smtClean="0"/>
              <a:t> having a length of at least 100 nautical miles (NM)</a:t>
            </a:r>
          </a:p>
          <a:p>
            <a:pPr marL="742950" lvl="1" indent="-285750">
              <a:buFont typeface="Arial" pitchFamily="34" charset="0"/>
              <a:buChar char="•"/>
            </a:pPr>
            <a:r>
              <a:rPr lang="en-US" dirty="0" smtClean="0"/>
              <a:t>Having a linear coverage of 75% or greater</a:t>
            </a:r>
          </a:p>
          <a:p>
            <a:pPr marL="742950" lvl="1" indent="-285750">
              <a:buFont typeface="Arial" pitchFamily="34" charset="0"/>
              <a:buChar char="•"/>
            </a:pPr>
            <a:r>
              <a:rPr lang="en-US" dirty="0" smtClean="0"/>
              <a:t>Having echo tops at or above FL250</a:t>
            </a:r>
          </a:p>
          <a:p>
            <a:pPr marL="742950" lvl="1" indent="-285750">
              <a:buFont typeface="Arial" pitchFamily="34" charset="0"/>
              <a:buChar char="•"/>
            </a:pPr>
            <a:r>
              <a:rPr lang="en-US" dirty="0" smtClean="0"/>
              <a:t>Forecaster confidence of at least 50% (High) that above criteria will be met.</a:t>
            </a:r>
            <a:endParaRPr lang="en-US" dirty="0" smtClean="0">
              <a:solidFill>
                <a:srgbClr val="1F497D"/>
              </a:solidFill>
            </a:endParaRPr>
          </a:p>
          <a:p>
            <a:endParaRPr lang="en-US" b="1" dirty="0"/>
          </a:p>
        </p:txBody>
      </p:sp>
      <p:sp>
        <p:nvSpPr>
          <p:cNvPr id="4" name="Slide Number Placeholder 3"/>
          <p:cNvSpPr>
            <a:spLocks noGrp="1"/>
          </p:cNvSpPr>
          <p:nvPr>
            <p:ph type="sldNum" sz="quarter" idx="10"/>
          </p:nvPr>
        </p:nvSpPr>
        <p:spPr/>
        <p:txBody>
          <a:bodyPr/>
          <a:lstStyle/>
          <a:p>
            <a:fld id="{D840A132-0698-4DF3-9EB7-2C2E29C548D7}" type="slidenum">
              <a:rPr lang="en-US" smtClean="0"/>
              <a:t>24</a:t>
            </a:fld>
            <a:endParaRPr lang="en-US"/>
          </a:p>
        </p:txBody>
      </p:sp>
    </p:spTree>
    <p:extLst>
      <p:ext uri="{BB962C8B-B14F-4D97-AF65-F5344CB8AC3E}">
        <p14:creationId xmlns:p14="http://schemas.microsoft.com/office/powerpoint/2010/main" val="12486635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graphic depiction of the final product.  Note the purple line around New</a:t>
            </a:r>
            <a:r>
              <a:rPr lang="en-US" baseline="0" dirty="0" smtClean="0"/>
              <a:t> England and New </a:t>
            </a:r>
            <a:r>
              <a:rPr lang="en-US" baseline="0" dirty="0" smtClean="0"/>
              <a:t>York for the line of thunderstorms, </a:t>
            </a:r>
            <a:r>
              <a:rPr lang="en-US" baseline="0" dirty="0" smtClean="0"/>
              <a:t>and then the different shaded areas for coverage amounts (greater around eastern NE).  Tops also are indicated with the graphics</a:t>
            </a:r>
            <a:r>
              <a:rPr lang="en-US" baseline="0" dirty="0" smtClean="0"/>
              <a:t>.</a:t>
            </a:r>
          </a:p>
          <a:p>
            <a:endParaRPr lang="en-US" baseline="0" dirty="0" smtClean="0"/>
          </a:p>
          <a:p>
            <a:endParaRPr lang="en-US" baseline="0" dirty="0" smtClean="0"/>
          </a:p>
          <a:p>
            <a:r>
              <a:rPr lang="en-US" b="1" baseline="0" dirty="0" smtClean="0"/>
              <a:t>PAUSE</a:t>
            </a:r>
            <a:endParaRPr lang="en-US" b="1" dirty="0" smtClean="0"/>
          </a:p>
          <a:p>
            <a:endParaRPr lang="en-US" dirty="0"/>
          </a:p>
        </p:txBody>
      </p:sp>
      <p:sp>
        <p:nvSpPr>
          <p:cNvPr id="4" name="Slide Number Placeholder 3"/>
          <p:cNvSpPr>
            <a:spLocks noGrp="1"/>
          </p:cNvSpPr>
          <p:nvPr>
            <p:ph type="sldNum" sz="quarter" idx="10"/>
          </p:nvPr>
        </p:nvSpPr>
        <p:spPr/>
        <p:txBody>
          <a:bodyPr/>
          <a:lstStyle/>
          <a:p>
            <a:fld id="{D840A132-0698-4DF3-9EB7-2C2E29C548D7}" type="slidenum">
              <a:rPr lang="en-US" smtClean="0"/>
              <a:t>25</a:t>
            </a:fld>
            <a:endParaRPr lang="en-US"/>
          </a:p>
        </p:txBody>
      </p:sp>
    </p:spTree>
    <p:extLst>
      <p:ext uri="{BB962C8B-B14F-4D97-AF65-F5344CB8AC3E}">
        <p14:creationId xmlns:p14="http://schemas.microsoft.com/office/powerpoint/2010/main" val="999261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resource</a:t>
            </a:r>
            <a:r>
              <a:rPr lang="en-US" baseline="0" dirty="0" smtClean="0"/>
              <a:t> for convection is at the Seattle CWSU’s Convection Page.  Some products that are displayed in addition to the TCF include SPC activity, Pacific NW radar, convective SIGMETs.  We also would recommend exploring the various items in the drop-down menus above for more weather-related resources.</a:t>
            </a:r>
            <a:endParaRPr lang="en-US" dirty="0"/>
          </a:p>
        </p:txBody>
      </p:sp>
      <p:sp>
        <p:nvSpPr>
          <p:cNvPr id="4" name="Slide Number Placeholder 3"/>
          <p:cNvSpPr>
            <a:spLocks noGrp="1"/>
          </p:cNvSpPr>
          <p:nvPr>
            <p:ph type="sldNum" sz="quarter" idx="10"/>
          </p:nvPr>
        </p:nvSpPr>
        <p:spPr/>
        <p:txBody>
          <a:bodyPr/>
          <a:lstStyle/>
          <a:p>
            <a:fld id="{D840A132-0698-4DF3-9EB7-2C2E29C548D7}" type="slidenum">
              <a:rPr lang="en-US" smtClean="0"/>
              <a:t>26</a:t>
            </a:fld>
            <a:endParaRPr lang="en-US"/>
          </a:p>
        </p:txBody>
      </p:sp>
    </p:spTree>
    <p:extLst>
      <p:ext uri="{BB962C8B-B14F-4D97-AF65-F5344CB8AC3E}">
        <p14:creationId xmlns:p14="http://schemas.microsoft.com/office/powerpoint/2010/main" val="25587098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for watching this presentation.  Please feel free to contact</a:t>
            </a:r>
            <a:r>
              <a:rPr lang="en-US" baseline="0" dirty="0" smtClean="0"/>
              <a:t> the Seattle CWSU with any questions that you have about thunderstorm activity, or with any other weather-related questions.  </a:t>
            </a:r>
            <a:endParaRPr lang="en-US" dirty="0"/>
          </a:p>
        </p:txBody>
      </p:sp>
      <p:sp>
        <p:nvSpPr>
          <p:cNvPr id="4" name="Slide Number Placeholder 3"/>
          <p:cNvSpPr>
            <a:spLocks noGrp="1"/>
          </p:cNvSpPr>
          <p:nvPr>
            <p:ph type="sldNum" sz="quarter" idx="10"/>
          </p:nvPr>
        </p:nvSpPr>
        <p:spPr/>
        <p:txBody>
          <a:bodyPr/>
          <a:lstStyle/>
          <a:p>
            <a:fld id="{D840A132-0698-4DF3-9EB7-2C2E29C548D7}" type="slidenum">
              <a:rPr lang="en-US" smtClean="0"/>
              <a:t>27</a:t>
            </a:fld>
            <a:endParaRPr lang="en-US"/>
          </a:p>
        </p:txBody>
      </p:sp>
    </p:spTree>
    <p:extLst>
      <p:ext uri="{BB962C8B-B14F-4D97-AF65-F5344CB8AC3E}">
        <p14:creationId xmlns:p14="http://schemas.microsoft.com/office/powerpoint/2010/main" val="7572144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is a graphic of annual thunderstorm days based on climatology.  Notice that the West Coast, including most of the ZSE air space, gets less than 20 thunderstorm days per year.  The higher concentration of thunderstorms is primarily over the southeastern US coastal areas, plus near/just east of the Rockies in CO and northern NM.</a:t>
            </a:r>
            <a:endParaRPr lang="en-US" dirty="0"/>
          </a:p>
        </p:txBody>
      </p:sp>
      <p:sp>
        <p:nvSpPr>
          <p:cNvPr id="4" name="Slide Number Placeholder 3"/>
          <p:cNvSpPr>
            <a:spLocks noGrp="1"/>
          </p:cNvSpPr>
          <p:nvPr>
            <p:ph type="sldNum" sz="quarter" idx="10"/>
          </p:nvPr>
        </p:nvSpPr>
        <p:spPr/>
        <p:txBody>
          <a:bodyPr/>
          <a:lstStyle/>
          <a:p>
            <a:fld id="{D840A132-0698-4DF3-9EB7-2C2E29C548D7}" type="slidenum">
              <a:rPr lang="en-US" smtClean="0"/>
              <a:t>3</a:t>
            </a:fld>
            <a:endParaRPr lang="en-US"/>
          </a:p>
        </p:txBody>
      </p:sp>
    </p:spTree>
    <p:extLst>
      <p:ext uri="{BB962C8B-B14F-4D97-AF65-F5344CB8AC3E}">
        <p14:creationId xmlns:p14="http://schemas.microsoft.com/office/powerpoint/2010/main" val="11075782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climatology</a:t>
            </a:r>
            <a:r>
              <a:rPr lang="en-US" baseline="0" dirty="0" smtClean="0"/>
              <a:t> for Convective SIGMETs is similar to the thunderstorm days.  The greater amount of thunderstorm activity is in the southeastern states near the coast, plus the relative max in parts of CO and NM.  Activity increases in the spring.</a:t>
            </a:r>
            <a:endParaRPr lang="en-US" dirty="0"/>
          </a:p>
        </p:txBody>
      </p:sp>
      <p:sp>
        <p:nvSpPr>
          <p:cNvPr id="4" name="Slide Number Placeholder 3"/>
          <p:cNvSpPr>
            <a:spLocks noGrp="1"/>
          </p:cNvSpPr>
          <p:nvPr>
            <p:ph type="sldNum" sz="quarter" idx="10"/>
          </p:nvPr>
        </p:nvSpPr>
        <p:spPr/>
        <p:txBody>
          <a:bodyPr/>
          <a:lstStyle/>
          <a:p>
            <a:fld id="{D840A132-0698-4DF3-9EB7-2C2E29C548D7}" type="slidenum">
              <a:rPr lang="en-US" smtClean="0"/>
              <a:t>4</a:t>
            </a:fld>
            <a:endParaRPr lang="en-US"/>
          </a:p>
        </p:txBody>
      </p:sp>
    </p:spTree>
    <p:extLst>
      <p:ext uri="{BB962C8B-B14F-4D97-AF65-F5344CB8AC3E}">
        <p14:creationId xmlns:p14="http://schemas.microsoft.com/office/powerpoint/2010/main" val="29353470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then the activity continues to be strong into August, and begins to wane in September.</a:t>
            </a:r>
            <a:r>
              <a:rPr lang="en-US" baseline="0" dirty="0" smtClean="0"/>
              <a:t>  We also have the relative maximum around the desert southwest during their monsoon season peak in July and August.</a:t>
            </a:r>
            <a:endParaRPr lang="en-US" dirty="0"/>
          </a:p>
        </p:txBody>
      </p:sp>
      <p:sp>
        <p:nvSpPr>
          <p:cNvPr id="4" name="Slide Number Placeholder 3"/>
          <p:cNvSpPr>
            <a:spLocks noGrp="1"/>
          </p:cNvSpPr>
          <p:nvPr>
            <p:ph type="sldNum" sz="quarter" idx="10"/>
          </p:nvPr>
        </p:nvSpPr>
        <p:spPr/>
        <p:txBody>
          <a:bodyPr/>
          <a:lstStyle/>
          <a:p>
            <a:fld id="{D840A132-0698-4DF3-9EB7-2C2E29C548D7}" type="slidenum">
              <a:rPr lang="en-US" smtClean="0"/>
              <a:t>5</a:t>
            </a:fld>
            <a:endParaRPr lang="en-US"/>
          </a:p>
        </p:txBody>
      </p:sp>
    </p:spTree>
    <p:extLst>
      <p:ext uri="{BB962C8B-B14F-4D97-AF65-F5344CB8AC3E}">
        <p14:creationId xmlns:p14="http://schemas.microsoft.com/office/powerpoint/2010/main" val="36140602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see the peak times for thunderstorm activity here</a:t>
            </a:r>
            <a:r>
              <a:rPr lang="en-US" baseline="0" dirty="0" smtClean="0"/>
              <a:t> in July at different times of day.  Note that the convection peaks in the afternoon to early evening hours.</a:t>
            </a:r>
            <a:endParaRPr lang="en-US" dirty="0"/>
          </a:p>
        </p:txBody>
      </p:sp>
      <p:sp>
        <p:nvSpPr>
          <p:cNvPr id="4" name="Slide Number Placeholder 3"/>
          <p:cNvSpPr>
            <a:spLocks noGrp="1"/>
          </p:cNvSpPr>
          <p:nvPr>
            <p:ph type="sldNum" sz="quarter" idx="10"/>
          </p:nvPr>
        </p:nvSpPr>
        <p:spPr/>
        <p:txBody>
          <a:bodyPr/>
          <a:lstStyle/>
          <a:p>
            <a:fld id="{D840A132-0698-4DF3-9EB7-2C2E29C548D7}" type="slidenum">
              <a:rPr lang="en-US" smtClean="0"/>
              <a:t>6</a:t>
            </a:fld>
            <a:endParaRPr lang="en-US"/>
          </a:p>
        </p:txBody>
      </p:sp>
    </p:spTree>
    <p:extLst>
      <p:ext uri="{BB962C8B-B14F-4D97-AF65-F5344CB8AC3E}">
        <p14:creationId xmlns:p14="http://schemas.microsoft.com/office/powerpoint/2010/main" val="19551738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are at a computer,</a:t>
            </a:r>
            <a:r>
              <a:rPr lang="en-US" baseline="0" dirty="0" smtClean="0"/>
              <a:t> two pages to view Convective SIGMETs are shown here.  The version on the left is our page, the Seattle CWSU home page.  The other version on the right is available at the </a:t>
            </a:r>
            <a:r>
              <a:rPr lang="en-US" baseline="0" dirty="0" smtClean="0"/>
              <a:t>Aviation </a:t>
            </a:r>
            <a:r>
              <a:rPr lang="en-US" baseline="0" dirty="0" smtClean="0"/>
              <a:t>Weather </a:t>
            </a:r>
            <a:r>
              <a:rPr lang="en-US" baseline="0" dirty="0" smtClean="0"/>
              <a:t>Center, where the SIGMET is produced.  These are displaying the same SIGMET with radar in the background.  It is two different views of the same data.</a:t>
            </a:r>
          </a:p>
          <a:p>
            <a:endParaRPr lang="en-US" baseline="0" dirty="0" smtClean="0"/>
          </a:p>
          <a:p>
            <a:r>
              <a:rPr lang="en-US" b="1" baseline="0" dirty="0" smtClean="0"/>
              <a:t>PAUSE</a:t>
            </a:r>
            <a:endParaRPr lang="en-US" b="1" dirty="0"/>
          </a:p>
        </p:txBody>
      </p:sp>
      <p:sp>
        <p:nvSpPr>
          <p:cNvPr id="4" name="Slide Number Placeholder 3"/>
          <p:cNvSpPr>
            <a:spLocks noGrp="1"/>
          </p:cNvSpPr>
          <p:nvPr>
            <p:ph type="sldNum" sz="quarter" idx="10"/>
          </p:nvPr>
        </p:nvSpPr>
        <p:spPr/>
        <p:txBody>
          <a:bodyPr/>
          <a:lstStyle/>
          <a:p>
            <a:fld id="{D840A132-0698-4DF3-9EB7-2C2E29C548D7}" type="slidenum">
              <a:rPr lang="en-US" smtClean="0"/>
              <a:t>7</a:t>
            </a:fld>
            <a:endParaRPr lang="en-US"/>
          </a:p>
        </p:txBody>
      </p:sp>
    </p:spTree>
    <p:extLst>
      <p:ext uri="{BB962C8B-B14F-4D97-AF65-F5344CB8AC3E}">
        <p14:creationId xmlns:p14="http://schemas.microsoft.com/office/powerpoint/2010/main" val="6671292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r>
              <a:rPr lang="en-US" b="1" dirty="0" smtClean="0">
                <a:solidFill>
                  <a:schemeClr val="tx2"/>
                </a:solidFill>
              </a:rPr>
              <a:t>Thunderstorm Ingredients</a:t>
            </a:r>
          </a:p>
          <a:p>
            <a:pPr marL="285750" indent="-285750">
              <a:buFont typeface="Arial" pitchFamily="34" charset="0"/>
              <a:buChar char="•"/>
            </a:pPr>
            <a:endParaRPr lang="en-US" dirty="0" smtClean="0">
              <a:solidFill>
                <a:schemeClr val="tx2"/>
              </a:solidFill>
            </a:endParaRPr>
          </a:p>
          <a:p>
            <a:pPr marL="285750" indent="-285750">
              <a:buFont typeface="Arial" pitchFamily="34" charset="0"/>
              <a:buChar char="•"/>
            </a:pPr>
            <a:r>
              <a:rPr lang="en-US" dirty="0" smtClean="0">
                <a:solidFill>
                  <a:schemeClr val="tx2"/>
                </a:solidFill>
              </a:rPr>
              <a:t>Sources of Moisture</a:t>
            </a:r>
          </a:p>
          <a:p>
            <a:pPr marL="285750" indent="-285750">
              <a:buFont typeface="Arial" pitchFamily="34" charset="0"/>
              <a:buChar char="•"/>
            </a:pPr>
            <a:r>
              <a:rPr lang="en-US" dirty="0" smtClean="0">
                <a:solidFill>
                  <a:schemeClr val="tx2"/>
                </a:solidFill>
              </a:rPr>
              <a:t>Instability</a:t>
            </a:r>
          </a:p>
          <a:p>
            <a:pPr marL="285750" indent="-285750">
              <a:buFont typeface="Arial" pitchFamily="34" charset="0"/>
              <a:buChar char="•"/>
            </a:pPr>
            <a:r>
              <a:rPr lang="en-US" dirty="0" smtClean="0">
                <a:solidFill>
                  <a:schemeClr val="tx2"/>
                </a:solidFill>
              </a:rPr>
              <a:t>Sources of Lift</a:t>
            </a:r>
          </a:p>
          <a:p>
            <a:pPr marL="742950" lvl="1" indent="-285750">
              <a:buFont typeface="Arial" pitchFamily="34" charset="0"/>
              <a:buChar char="•"/>
            </a:pPr>
            <a:r>
              <a:rPr lang="en-US" sz="1400" dirty="0" smtClean="0">
                <a:solidFill>
                  <a:schemeClr val="tx2"/>
                </a:solidFill>
              </a:rPr>
              <a:t>Uneven heating</a:t>
            </a:r>
          </a:p>
          <a:p>
            <a:pPr marL="742950" lvl="1" indent="-285750">
              <a:buFont typeface="Arial" pitchFamily="34" charset="0"/>
              <a:buChar char="•"/>
            </a:pPr>
            <a:r>
              <a:rPr lang="en-US" sz="1400" dirty="0" smtClean="0">
                <a:solidFill>
                  <a:schemeClr val="tx2"/>
                </a:solidFill>
              </a:rPr>
              <a:t>Fronts, </a:t>
            </a:r>
            <a:r>
              <a:rPr lang="en-US" sz="1400" dirty="0" err="1" smtClean="0">
                <a:solidFill>
                  <a:schemeClr val="tx2"/>
                </a:solidFill>
              </a:rPr>
              <a:t>Drylines</a:t>
            </a:r>
            <a:r>
              <a:rPr lang="en-US" sz="1400" dirty="0" smtClean="0">
                <a:solidFill>
                  <a:schemeClr val="tx2"/>
                </a:solidFill>
              </a:rPr>
              <a:t>, Outflow Boundaries</a:t>
            </a:r>
          </a:p>
          <a:p>
            <a:pPr marL="742950" lvl="1" indent="-285750">
              <a:buFont typeface="Arial" pitchFamily="34" charset="0"/>
              <a:buChar char="•"/>
            </a:pPr>
            <a:r>
              <a:rPr lang="en-US" sz="1400" dirty="0" smtClean="0">
                <a:solidFill>
                  <a:schemeClr val="tx2"/>
                </a:solidFill>
              </a:rPr>
              <a:t>Terrain</a:t>
            </a:r>
          </a:p>
          <a:p>
            <a:endParaRPr lang="en-US" dirty="0"/>
          </a:p>
        </p:txBody>
      </p:sp>
      <p:sp>
        <p:nvSpPr>
          <p:cNvPr id="4" name="Slide Number Placeholder 3"/>
          <p:cNvSpPr>
            <a:spLocks noGrp="1"/>
          </p:cNvSpPr>
          <p:nvPr>
            <p:ph type="sldNum" sz="quarter" idx="10"/>
          </p:nvPr>
        </p:nvSpPr>
        <p:spPr/>
        <p:txBody>
          <a:bodyPr/>
          <a:lstStyle/>
          <a:p>
            <a:fld id="{D840A132-0698-4DF3-9EB7-2C2E29C548D7}" type="slidenum">
              <a:rPr lang="en-US" smtClean="0"/>
              <a:t>8</a:t>
            </a:fld>
            <a:endParaRPr lang="en-US"/>
          </a:p>
        </p:txBody>
      </p:sp>
    </p:spTree>
    <p:extLst>
      <p:ext uri="{BB962C8B-B14F-4D97-AF65-F5344CB8AC3E}">
        <p14:creationId xmlns:p14="http://schemas.microsoft.com/office/powerpoint/2010/main" val="11172416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the thunderstorm develops, the towering</a:t>
            </a:r>
            <a:r>
              <a:rPr lang="en-US" baseline="0" dirty="0" smtClean="0"/>
              <a:t> cumulus will develop with the moisture rising, eventually getting above the freezing level.</a:t>
            </a:r>
          </a:p>
          <a:p>
            <a:endParaRPr lang="en-US" baseline="0" dirty="0" smtClean="0"/>
          </a:p>
          <a:p>
            <a:r>
              <a:rPr lang="en-US" baseline="0" dirty="0" smtClean="0"/>
              <a:t>Later the thunderstorm will reach the mature stage.  Here there is inflow on the back side of the thunderstorm and heavy rain and down drafts on the forward side.  As moisture rises, in hail can form in addition to the rain that has condensed.  </a:t>
            </a:r>
          </a:p>
          <a:p>
            <a:endParaRPr lang="en-US" baseline="0" dirty="0" smtClean="0"/>
          </a:p>
          <a:p>
            <a:r>
              <a:rPr lang="en-US" baseline="0" dirty="0" smtClean="0"/>
              <a:t>The third stage here is the dissipating stage where it is mostly down drafts with weakening </a:t>
            </a:r>
            <a:r>
              <a:rPr lang="en-US" baseline="0" dirty="0" err="1" smtClean="0"/>
              <a:t>precip</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D840A132-0698-4DF3-9EB7-2C2E29C548D7}" type="slidenum">
              <a:rPr lang="en-US" smtClean="0"/>
              <a:t>9</a:t>
            </a:fld>
            <a:endParaRPr lang="en-US"/>
          </a:p>
        </p:txBody>
      </p:sp>
    </p:spTree>
    <p:extLst>
      <p:ext uri="{BB962C8B-B14F-4D97-AF65-F5344CB8AC3E}">
        <p14:creationId xmlns:p14="http://schemas.microsoft.com/office/powerpoint/2010/main" val="27303920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en-US" smtClean="0"/>
              <a:t>Click to edit Master title style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r-FR"/>
          </a:p>
        </p:txBody>
      </p:sp>
      <p:sp>
        <p:nvSpPr>
          <p:cNvPr id="4" name="Espace réservé de la date 3"/>
          <p:cNvSpPr>
            <a:spLocks noGrp="1"/>
          </p:cNvSpPr>
          <p:nvPr>
            <p:ph type="dt" sz="half" idx="10"/>
          </p:nvPr>
        </p:nvSpPr>
        <p:spPr/>
        <p:txBody>
          <a:bodyPr/>
          <a:lstStyle>
            <a:lvl1pPr>
              <a:defRPr/>
            </a:lvl1pPr>
          </a:lstStyle>
          <a:p>
            <a:pPr>
              <a:defRPr/>
            </a:pPr>
            <a:fld id="{C0DEB910-7090-411F-937C-0540714C48EF}" type="datetimeFigureOut">
              <a:rPr lang="fr-FR"/>
              <a:pPr>
                <a:defRPr/>
              </a:pPr>
              <a:t>17/05/2018</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859A1B4C-060F-4DC3-B963-B743161284E4}" type="slidenum">
              <a:rPr lang="fr-FR"/>
              <a:pPr>
                <a:defRPr/>
              </a:pPr>
              <a:t>‹#›</a:t>
            </a:fld>
            <a:endParaRPr lang="fr-FR"/>
          </a:p>
        </p:txBody>
      </p:sp>
    </p:spTree>
    <p:extLst>
      <p:ext uri="{BB962C8B-B14F-4D97-AF65-F5344CB8AC3E}">
        <p14:creationId xmlns:p14="http://schemas.microsoft.com/office/powerpoint/2010/main" val="688529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Click to edit Master title style</a:t>
            </a:r>
            <a:endParaRPr lang="fr-FR"/>
          </a:p>
        </p:txBody>
      </p:sp>
      <p:sp>
        <p:nvSpPr>
          <p:cNvPr id="3" name="Espace réservé du texte vertical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Espace réservé de la date 3"/>
          <p:cNvSpPr>
            <a:spLocks noGrp="1"/>
          </p:cNvSpPr>
          <p:nvPr>
            <p:ph type="dt" sz="half" idx="10"/>
          </p:nvPr>
        </p:nvSpPr>
        <p:spPr/>
        <p:txBody>
          <a:bodyPr/>
          <a:lstStyle>
            <a:lvl1pPr>
              <a:defRPr/>
            </a:lvl1pPr>
          </a:lstStyle>
          <a:p>
            <a:pPr>
              <a:defRPr/>
            </a:pPr>
            <a:fld id="{9B4527C6-22EE-4867-B960-6D53051879A0}" type="datetimeFigureOut">
              <a:rPr lang="fr-FR"/>
              <a:pPr>
                <a:defRPr/>
              </a:pPr>
              <a:t>17/05/2018</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FC6749E7-5DB6-4D7E-BA1B-5EBFC39F4CC0}" type="slidenum">
              <a:rPr lang="fr-FR"/>
              <a:pPr>
                <a:defRPr/>
              </a:pPr>
              <a:t>‹#›</a:t>
            </a:fld>
            <a:endParaRPr lang="fr-FR"/>
          </a:p>
        </p:txBody>
      </p:sp>
    </p:spTree>
    <p:extLst>
      <p:ext uri="{BB962C8B-B14F-4D97-AF65-F5344CB8AC3E}">
        <p14:creationId xmlns:p14="http://schemas.microsoft.com/office/powerpoint/2010/main" val="19428670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en-US" smtClean="0"/>
              <a:t>Click to edit Master title style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Espace réservé de la date 3"/>
          <p:cNvSpPr>
            <a:spLocks noGrp="1"/>
          </p:cNvSpPr>
          <p:nvPr>
            <p:ph type="dt" sz="half" idx="10"/>
          </p:nvPr>
        </p:nvSpPr>
        <p:spPr/>
        <p:txBody>
          <a:bodyPr/>
          <a:lstStyle>
            <a:lvl1pPr>
              <a:defRPr/>
            </a:lvl1pPr>
          </a:lstStyle>
          <a:p>
            <a:pPr>
              <a:defRPr/>
            </a:pPr>
            <a:fld id="{E2B39714-45A9-462D-8812-27291B48C293}" type="datetimeFigureOut">
              <a:rPr lang="fr-FR"/>
              <a:pPr>
                <a:defRPr/>
              </a:pPr>
              <a:t>17/05/2018</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3B8DF2F2-E507-4E3C-ADC3-400800983B03}" type="slidenum">
              <a:rPr lang="fr-FR"/>
              <a:pPr>
                <a:defRPr/>
              </a:pPr>
              <a:t>‹#›</a:t>
            </a:fld>
            <a:endParaRPr lang="fr-FR"/>
          </a:p>
        </p:txBody>
      </p:sp>
    </p:spTree>
    <p:extLst>
      <p:ext uri="{BB962C8B-B14F-4D97-AF65-F5344CB8AC3E}">
        <p14:creationId xmlns:p14="http://schemas.microsoft.com/office/powerpoint/2010/main" val="18303567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en-US" smtClean="0"/>
              <a:t>Click to edit Master title style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r-FR"/>
          </a:p>
        </p:txBody>
      </p:sp>
      <p:sp>
        <p:nvSpPr>
          <p:cNvPr id="4" name="Espace réservé de la date 3"/>
          <p:cNvSpPr>
            <a:spLocks noGrp="1"/>
          </p:cNvSpPr>
          <p:nvPr>
            <p:ph type="dt" sz="half" idx="10"/>
          </p:nvPr>
        </p:nvSpPr>
        <p:spPr/>
        <p:txBody>
          <a:bodyPr/>
          <a:lstStyle>
            <a:lvl1pPr>
              <a:defRPr/>
            </a:lvl1pPr>
          </a:lstStyle>
          <a:p>
            <a:pPr>
              <a:defRPr/>
            </a:pPr>
            <a:fld id="{C0DEB910-7090-411F-937C-0540714C48EF}" type="datetimeFigureOut">
              <a:rPr lang="fr-FR">
                <a:solidFill>
                  <a:prstClr val="black">
                    <a:tint val="75000"/>
                  </a:prstClr>
                </a:solidFill>
              </a:rPr>
              <a:pPr>
                <a:defRPr/>
              </a:pPr>
              <a:t>17/05/2018</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859A1B4C-060F-4DC3-B963-B743161284E4}" type="slidenum">
              <a:rPr lang="fr-FR">
                <a:solidFill>
                  <a:prstClr val="black">
                    <a:tint val="75000"/>
                  </a:prstClr>
                </a:solidFill>
              </a:rPr>
              <a:pPr>
                <a:defRPr/>
              </a:pPr>
              <a:t>‹#›</a:t>
            </a:fld>
            <a:endParaRPr lang="fr-FR">
              <a:solidFill>
                <a:prstClr val="black">
                  <a:tint val="75000"/>
                </a:prstClr>
              </a:solidFill>
            </a:endParaRPr>
          </a:p>
        </p:txBody>
      </p:sp>
    </p:spTree>
    <p:extLst>
      <p:ext uri="{BB962C8B-B14F-4D97-AF65-F5344CB8AC3E}">
        <p14:creationId xmlns:p14="http://schemas.microsoft.com/office/powerpoint/2010/main" val="42925265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Click to edit Master title style</a:t>
            </a:r>
            <a:endParaRPr lang="fr-FR"/>
          </a:p>
        </p:txBody>
      </p:sp>
      <p:sp>
        <p:nvSpPr>
          <p:cNvPr id="3" name="Espace réservé du contenu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Espace réservé de la date 3"/>
          <p:cNvSpPr>
            <a:spLocks noGrp="1"/>
          </p:cNvSpPr>
          <p:nvPr>
            <p:ph type="dt" sz="half" idx="10"/>
          </p:nvPr>
        </p:nvSpPr>
        <p:spPr/>
        <p:txBody>
          <a:bodyPr/>
          <a:lstStyle>
            <a:lvl1pPr>
              <a:defRPr/>
            </a:lvl1pPr>
          </a:lstStyle>
          <a:p>
            <a:pPr>
              <a:defRPr/>
            </a:pPr>
            <a:fld id="{C6FC235B-BF1B-4DF3-8DA1-63C90E5D7412}" type="datetimeFigureOut">
              <a:rPr lang="fr-FR">
                <a:solidFill>
                  <a:prstClr val="black">
                    <a:tint val="75000"/>
                  </a:prstClr>
                </a:solidFill>
              </a:rPr>
              <a:pPr>
                <a:defRPr/>
              </a:pPr>
              <a:t>17/05/2018</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EA93D120-6B7C-4339-A686-6D09CE5EA34C}" type="slidenum">
              <a:rPr lang="fr-FR">
                <a:solidFill>
                  <a:prstClr val="black">
                    <a:tint val="75000"/>
                  </a:prstClr>
                </a:solidFill>
              </a:rPr>
              <a:pPr>
                <a:defRPr/>
              </a:pPr>
              <a:t>‹#›</a:t>
            </a:fld>
            <a:endParaRPr lang="fr-FR">
              <a:solidFill>
                <a:prstClr val="black">
                  <a:tint val="75000"/>
                </a:prstClr>
              </a:solidFill>
            </a:endParaRPr>
          </a:p>
        </p:txBody>
      </p:sp>
    </p:spTree>
    <p:extLst>
      <p:ext uri="{BB962C8B-B14F-4D97-AF65-F5344CB8AC3E}">
        <p14:creationId xmlns:p14="http://schemas.microsoft.com/office/powerpoint/2010/main" val="1007686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Espace réservé de la date 3"/>
          <p:cNvSpPr>
            <a:spLocks noGrp="1"/>
          </p:cNvSpPr>
          <p:nvPr>
            <p:ph type="dt" sz="half" idx="10"/>
          </p:nvPr>
        </p:nvSpPr>
        <p:spPr/>
        <p:txBody>
          <a:bodyPr/>
          <a:lstStyle>
            <a:lvl1pPr>
              <a:defRPr/>
            </a:lvl1pPr>
          </a:lstStyle>
          <a:p>
            <a:pPr>
              <a:defRPr/>
            </a:pPr>
            <a:fld id="{EE0A5B86-F5E5-4D10-BB38-D3E6904BA794}" type="datetimeFigureOut">
              <a:rPr lang="fr-FR">
                <a:solidFill>
                  <a:prstClr val="black">
                    <a:tint val="75000"/>
                  </a:prstClr>
                </a:solidFill>
              </a:rPr>
              <a:pPr>
                <a:defRPr/>
              </a:pPr>
              <a:t>17/05/2018</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1AB5104E-770E-4E1D-93F7-CA6770F1C9A2}" type="slidenum">
              <a:rPr lang="fr-FR">
                <a:solidFill>
                  <a:prstClr val="black">
                    <a:tint val="75000"/>
                  </a:prstClr>
                </a:solidFill>
              </a:rPr>
              <a:pPr>
                <a:defRPr/>
              </a:pPr>
              <a:t>‹#›</a:t>
            </a:fld>
            <a:endParaRPr lang="fr-FR">
              <a:solidFill>
                <a:prstClr val="black">
                  <a:tint val="75000"/>
                </a:prstClr>
              </a:solidFill>
            </a:endParaRPr>
          </a:p>
        </p:txBody>
      </p:sp>
    </p:spTree>
    <p:extLst>
      <p:ext uri="{BB962C8B-B14F-4D97-AF65-F5344CB8AC3E}">
        <p14:creationId xmlns:p14="http://schemas.microsoft.com/office/powerpoint/2010/main" val="6485087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Click to edit Master title style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Espace réservé de la date 3"/>
          <p:cNvSpPr>
            <a:spLocks noGrp="1"/>
          </p:cNvSpPr>
          <p:nvPr>
            <p:ph type="dt" sz="half" idx="10"/>
          </p:nvPr>
        </p:nvSpPr>
        <p:spPr/>
        <p:txBody>
          <a:bodyPr/>
          <a:lstStyle>
            <a:lvl1pPr>
              <a:defRPr/>
            </a:lvl1pPr>
          </a:lstStyle>
          <a:p>
            <a:pPr>
              <a:defRPr/>
            </a:pPr>
            <a:fld id="{8E1567E0-941D-491D-BA47-74E1C6279373}" type="datetimeFigureOut">
              <a:rPr lang="fr-FR">
                <a:solidFill>
                  <a:prstClr val="black">
                    <a:tint val="75000"/>
                  </a:prstClr>
                </a:solidFill>
              </a:rPr>
              <a:pPr>
                <a:defRPr/>
              </a:pPr>
              <a:t>17/05/2018</a:t>
            </a:fld>
            <a:endParaRPr lang="fr-FR">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pPr>
              <a:defRPr/>
            </a:pPr>
            <a:fld id="{DBFE6FB5-E731-4025-8CFF-10EDD571ED1E}" type="slidenum">
              <a:rPr lang="fr-FR">
                <a:solidFill>
                  <a:prstClr val="black">
                    <a:tint val="75000"/>
                  </a:prstClr>
                </a:solidFill>
              </a:rPr>
              <a:pPr>
                <a:defRPr/>
              </a:pPr>
              <a:t>‹#›</a:t>
            </a:fld>
            <a:endParaRPr lang="fr-FR">
              <a:solidFill>
                <a:prstClr val="black">
                  <a:tint val="75000"/>
                </a:prstClr>
              </a:solidFill>
            </a:endParaRPr>
          </a:p>
        </p:txBody>
      </p:sp>
    </p:spTree>
    <p:extLst>
      <p:ext uri="{BB962C8B-B14F-4D97-AF65-F5344CB8AC3E}">
        <p14:creationId xmlns:p14="http://schemas.microsoft.com/office/powerpoint/2010/main" val="34861385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en-US" smtClean="0"/>
              <a:t>Click to edit Master title style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7" name="Espace réservé de la date 3"/>
          <p:cNvSpPr>
            <a:spLocks noGrp="1"/>
          </p:cNvSpPr>
          <p:nvPr>
            <p:ph type="dt" sz="half" idx="10"/>
          </p:nvPr>
        </p:nvSpPr>
        <p:spPr/>
        <p:txBody>
          <a:bodyPr/>
          <a:lstStyle>
            <a:lvl1pPr>
              <a:defRPr/>
            </a:lvl1pPr>
          </a:lstStyle>
          <a:p>
            <a:pPr>
              <a:defRPr/>
            </a:pPr>
            <a:fld id="{6FB2E7A3-E12F-4822-BE33-4FFD729DA554}" type="datetimeFigureOut">
              <a:rPr lang="fr-FR">
                <a:solidFill>
                  <a:prstClr val="black">
                    <a:tint val="75000"/>
                  </a:prstClr>
                </a:solidFill>
              </a:rPr>
              <a:pPr>
                <a:defRPr/>
              </a:pPr>
              <a:t>17/05/2018</a:t>
            </a:fld>
            <a:endParaRPr lang="fr-FR">
              <a:solidFill>
                <a:prstClr val="black">
                  <a:tint val="75000"/>
                </a:prstClr>
              </a:solidFill>
            </a:endParaRPr>
          </a:p>
        </p:txBody>
      </p:sp>
      <p:sp>
        <p:nvSpPr>
          <p:cNvPr id="8"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9" name="Espace réservé du numéro de diapositive 5"/>
          <p:cNvSpPr>
            <a:spLocks noGrp="1"/>
          </p:cNvSpPr>
          <p:nvPr>
            <p:ph type="sldNum" sz="quarter" idx="12"/>
          </p:nvPr>
        </p:nvSpPr>
        <p:spPr/>
        <p:txBody>
          <a:bodyPr/>
          <a:lstStyle>
            <a:lvl1pPr>
              <a:defRPr/>
            </a:lvl1pPr>
          </a:lstStyle>
          <a:p>
            <a:pPr>
              <a:defRPr/>
            </a:pPr>
            <a:fld id="{B1416195-C872-4416-8976-AB1B1F4F5DF2}" type="slidenum">
              <a:rPr lang="fr-FR">
                <a:solidFill>
                  <a:prstClr val="black">
                    <a:tint val="75000"/>
                  </a:prstClr>
                </a:solidFill>
              </a:rPr>
              <a:pPr>
                <a:defRPr/>
              </a:pPr>
              <a:t>‹#›</a:t>
            </a:fld>
            <a:endParaRPr lang="fr-FR">
              <a:solidFill>
                <a:prstClr val="black">
                  <a:tint val="75000"/>
                </a:prstClr>
              </a:solidFill>
            </a:endParaRPr>
          </a:p>
        </p:txBody>
      </p:sp>
    </p:spTree>
    <p:extLst>
      <p:ext uri="{BB962C8B-B14F-4D97-AF65-F5344CB8AC3E}">
        <p14:creationId xmlns:p14="http://schemas.microsoft.com/office/powerpoint/2010/main" val="3253105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Click to edit Master title style</a:t>
            </a:r>
            <a:endParaRPr lang="fr-FR"/>
          </a:p>
        </p:txBody>
      </p:sp>
      <p:sp>
        <p:nvSpPr>
          <p:cNvPr id="3" name="Espace réservé de la date 3"/>
          <p:cNvSpPr>
            <a:spLocks noGrp="1"/>
          </p:cNvSpPr>
          <p:nvPr>
            <p:ph type="dt" sz="half" idx="10"/>
          </p:nvPr>
        </p:nvSpPr>
        <p:spPr/>
        <p:txBody>
          <a:bodyPr/>
          <a:lstStyle>
            <a:lvl1pPr>
              <a:defRPr/>
            </a:lvl1pPr>
          </a:lstStyle>
          <a:p>
            <a:pPr>
              <a:defRPr/>
            </a:pPr>
            <a:fld id="{8FBC96AB-12B0-44E5-BF7A-D0E1F0428D7C}" type="datetimeFigureOut">
              <a:rPr lang="fr-FR">
                <a:solidFill>
                  <a:prstClr val="black">
                    <a:tint val="75000"/>
                  </a:prstClr>
                </a:solidFill>
              </a:rPr>
              <a:pPr>
                <a:defRPr/>
              </a:pPr>
              <a:t>17/05/2018</a:t>
            </a:fld>
            <a:endParaRPr lang="fr-FR">
              <a:solidFill>
                <a:prstClr val="black">
                  <a:tint val="75000"/>
                </a:prstClr>
              </a:solidFill>
            </a:endParaRPr>
          </a:p>
        </p:txBody>
      </p:sp>
      <p:sp>
        <p:nvSpPr>
          <p:cNvPr id="4"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5" name="Espace réservé du numéro de diapositive 5"/>
          <p:cNvSpPr>
            <a:spLocks noGrp="1"/>
          </p:cNvSpPr>
          <p:nvPr>
            <p:ph type="sldNum" sz="quarter" idx="12"/>
          </p:nvPr>
        </p:nvSpPr>
        <p:spPr/>
        <p:txBody>
          <a:bodyPr/>
          <a:lstStyle>
            <a:lvl1pPr>
              <a:defRPr/>
            </a:lvl1pPr>
          </a:lstStyle>
          <a:p>
            <a:pPr>
              <a:defRPr/>
            </a:pPr>
            <a:fld id="{65BAACB5-2FC9-49E0-A34A-F63476BFF21C}" type="slidenum">
              <a:rPr lang="fr-FR">
                <a:solidFill>
                  <a:prstClr val="black">
                    <a:tint val="75000"/>
                  </a:prstClr>
                </a:solidFill>
              </a:rPr>
              <a:pPr>
                <a:defRPr/>
              </a:pPr>
              <a:t>‹#›</a:t>
            </a:fld>
            <a:endParaRPr lang="fr-FR">
              <a:solidFill>
                <a:prstClr val="black">
                  <a:tint val="75000"/>
                </a:prstClr>
              </a:solidFill>
            </a:endParaRPr>
          </a:p>
        </p:txBody>
      </p:sp>
    </p:spTree>
    <p:extLst>
      <p:ext uri="{BB962C8B-B14F-4D97-AF65-F5344CB8AC3E}">
        <p14:creationId xmlns:p14="http://schemas.microsoft.com/office/powerpoint/2010/main" val="26340777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8779A547-6821-4915-975D-06E5D8F9F47A}" type="datetimeFigureOut">
              <a:rPr lang="fr-FR">
                <a:solidFill>
                  <a:prstClr val="black">
                    <a:tint val="75000"/>
                  </a:prstClr>
                </a:solidFill>
              </a:rPr>
              <a:pPr>
                <a:defRPr/>
              </a:pPr>
              <a:t>17/05/2018</a:t>
            </a:fld>
            <a:endParaRPr lang="fr-FR">
              <a:solidFill>
                <a:prstClr val="black">
                  <a:tint val="75000"/>
                </a:prstClr>
              </a:solidFill>
            </a:endParaRPr>
          </a:p>
        </p:txBody>
      </p:sp>
      <p:sp>
        <p:nvSpPr>
          <p:cNvPr id="3"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4" name="Espace réservé du numéro de diapositive 5"/>
          <p:cNvSpPr>
            <a:spLocks noGrp="1"/>
          </p:cNvSpPr>
          <p:nvPr>
            <p:ph type="sldNum" sz="quarter" idx="12"/>
          </p:nvPr>
        </p:nvSpPr>
        <p:spPr/>
        <p:txBody>
          <a:bodyPr/>
          <a:lstStyle>
            <a:lvl1pPr>
              <a:defRPr/>
            </a:lvl1pPr>
          </a:lstStyle>
          <a:p>
            <a:pPr>
              <a:defRPr/>
            </a:pPr>
            <a:fld id="{30DCA4B6-70CD-4683-A23B-591F7B7C886C}" type="slidenum">
              <a:rPr lang="fr-FR">
                <a:solidFill>
                  <a:prstClr val="black">
                    <a:tint val="75000"/>
                  </a:prstClr>
                </a:solidFill>
              </a:rPr>
              <a:pPr>
                <a:defRPr/>
              </a:pPr>
              <a:t>‹#›</a:t>
            </a:fld>
            <a:endParaRPr lang="fr-FR">
              <a:solidFill>
                <a:prstClr val="black">
                  <a:tint val="75000"/>
                </a:prstClr>
              </a:solidFill>
            </a:endParaRPr>
          </a:p>
        </p:txBody>
      </p:sp>
    </p:spTree>
    <p:extLst>
      <p:ext uri="{BB962C8B-B14F-4D97-AF65-F5344CB8AC3E}">
        <p14:creationId xmlns:p14="http://schemas.microsoft.com/office/powerpoint/2010/main" val="4761270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Espace réservé de la date 3"/>
          <p:cNvSpPr>
            <a:spLocks noGrp="1"/>
          </p:cNvSpPr>
          <p:nvPr>
            <p:ph type="dt" sz="half" idx="10"/>
          </p:nvPr>
        </p:nvSpPr>
        <p:spPr/>
        <p:txBody>
          <a:bodyPr/>
          <a:lstStyle>
            <a:lvl1pPr>
              <a:defRPr/>
            </a:lvl1pPr>
          </a:lstStyle>
          <a:p>
            <a:pPr>
              <a:defRPr/>
            </a:pPr>
            <a:fld id="{C1820AAD-F2D6-41CB-9B6D-3F3ABF362BDE}" type="datetimeFigureOut">
              <a:rPr lang="fr-FR">
                <a:solidFill>
                  <a:prstClr val="black">
                    <a:tint val="75000"/>
                  </a:prstClr>
                </a:solidFill>
              </a:rPr>
              <a:pPr>
                <a:defRPr/>
              </a:pPr>
              <a:t>17/05/2018</a:t>
            </a:fld>
            <a:endParaRPr lang="fr-FR">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pPr>
              <a:defRPr/>
            </a:pPr>
            <a:fld id="{F593B4A6-CBD0-4925-8D25-4EA975D7EC00}" type="slidenum">
              <a:rPr lang="fr-FR">
                <a:solidFill>
                  <a:prstClr val="black">
                    <a:tint val="75000"/>
                  </a:prstClr>
                </a:solidFill>
              </a:rPr>
              <a:pPr>
                <a:defRPr/>
              </a:pPr>
              <a:t>‹#›</a:t>
            </a:fld>
            <a:endParaRPr lang="fr-FR">
              <a:solidFill>
                <a:prstClr val="black">
                  <a:tint val="75000"/>
                </a:prstClr>
              </a:solidFill>
            </a:endParaRPr>
          </a:p>
        </p:txBody>
      </p:sp>
    </p:spTree>
    <p:extLst>
      <p:ext uri="{BB962C8B-B14F-4D97-AF65-F5344CB8AC3E}">
        <p14:creationId xmlns:p14="http://schemas.microsoft.com/office/powerpoint/2010/main" val="8394907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Click to edit Master title style</a:t>
            </a:r>
            <a:endParaRPr lang="fr-FR"/>
          </a:p>
        </p:txBody>
      </p:sp>
      <p:sp>
        <p:nvSpPr>
          <p:cNvPr id="3" name="Espace réservé du contenu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Espace réservé de la date 3"/>
          <p:cNvSpPr>
            <a:spLocks noGrp="1"/>
          </p:cNvSpPr>
          <p:nvPr>
            <p:ph type="dt" sz="half" idx="10"/>
          </p:nvPr>
        </p:nvSpPr>
        <p:spPr/>
        <p:txBody>
          <a:bodyPr/>
          <a:lstStyle>
            <a:lvl1pPr>
              <a:defRPr/>
            </a:lvl1pPr>
          </a:lstStyle>
          <a:p>
            <a:pPr>
              <a:defRPr/>
            </a:pPr>
            <a:fld id="{C6FC235B-BF1B-4DF3-8DA1-63C90E5D7412}" type="datetimeFigureOut">
              <a:rPr lang="fr-FR"/>
              <a:pPr>
                <a:defRPr/>
              </a:pPr>
              <a:t>17/05/2018</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EA93D120-6B7C-4339-A686-6D09CE5EA34C}" type="slidenum">
              <a:rPr lang="fr-FR"/>
              <a:pPr>
                <a:defRPr/>
              </a:pPr>
              <a:t>‹#›</a:t>
            </a:fld>
            <a:endParaRPr lang="fr-FR"/>
          </a:p>
        </p:txBody>
      </p:sp>
    </p:spTree>
    <p:extLst>
      <p:ext uri="{BB962C8B-B14F-4D97-AF65-F5344CB8AC3E}">
        <p14:creationId xmlns:p14="http://schemas.microsoft.com/office/powerpoint/2010/main" val="28844671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fr-F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Espace réservé de la date 3"/>
          <p:cNvSpPr>
            <a:spLocks noGrp="1"/>
          </p:cNvSpPr>
          <p:nvPr>
            <p:ph type="dt" sz="half" idx="10"/>
          </p:nvPr>
        </p:nvSpPr>
        <p:spPr/>
        <p:txBody>
          <a:bodyPr/>
          <a:lstStyle>
            <a:lvl1pPr>
              <a:defRPr/>
            </a:lvl1pPr>
          </a:lstStyle>
          <a:p>
            <a:pPr>
              <a:defRPr/>
            </a:pPr>
            <a:fld id="{63475BAE-FAB0-4388-B2E3-2A84C72D7876}" type="datetimeFigureOut">
              <a:rPr lang="fr-FR">
                <a:solidFill>
                  <a:prstClr val="black">
                    <a:tint val="75000"/>
                  </a:prstClr>
                </a:solidFill>
              </a:rPr>
              <a:pPr>
                <a:defRPr/>
              </a:pPr>
              <a:t>17/05/2018</a:t>
            </a:fld>
            <a:endParaRPr lang="fr-FR">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pPr>
              <a:defRPr/>
            </a:pPr>
            <a:fld id="{6E888E01-A5C6-4FCB-8242-2A6495DC20B9}" type="slidenum">
              <a:rPr lang="fr-FR">
                <a:solidFill>
                  <a:prstClr val="black">
                    <a:tint val="75000"/>
                  </a:prstClr>
                </a:solidFill>
              </a:rPr>
              <a:pPr>
                <a:defRPr/>
              </a:pPr>
              <a:t>‹#›</a:t>
            </a:fld>
            <a:endParaRPr lang="fr-FR">
              <a:solidFill>
                <a:prstClr val="black">
                  <a:tint val="75000"/>
                </a:prstClr>
              </a:solidFill>
            </a:endParaRPr>
          </a:p>
        </p:txBody>
      </p:sp>
    </p:spTree>
    <p:extLst>
      <p:ext uri="{BB962C8B-B14F-4D97-AF65-F5344CB8AC3E}">
        <p14:creationId xmlns:p14="http://schemas.microsoft.com/office/powerpoint/2010/main" val="10496103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Click to edit Master title style</a:t>
            </a:r>
            <a:endParaRPr lang="fr-FR"/>
          </a:p>
        </p:txBody>
      </p:sp>
      <p:sp>
        <p:nvSpPr>
          <p:cNvPr id="3" name="Espace réservé du texte vertical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Espace réservé de la date 3"/>
          <p:cNvSpPr>
            <a:spLocks noGrp="1"/>
          </p:cNvSpPr>
          <p:nvPr>
            <p:ph type="dt" sz="half" idx="10"/>
          </p:nvPr>
        </p:nvSpPr>
        <p:spPr/>
        <p:txBody>
          <a:bodyPr/>
          <a:lstStyle>
            <a:lvl1pPr>
              <a:defRPr/>
            </a:lvl1pPr>
          </a:lstStyle>
          <a:p>
            <a:pPr>
              <a:defRPr/>
            </a:pPr>
            <a:fld id="{9B4527C6-22EE-4867-B960-6D53051879A0}" type="datetimeFigureOut">
              <a:rPr lang="fr-FR">
                <a:solidFill>
                  <a:prstClr val="black">
                    <a:tint val="75000"/>
                  </a:prstClr>
                </a:solidFill>
              </a:rPr>
              <a:pPr>
                <a:defRPr/>
              </a:pPr>
              <a:t>17/05/2018</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FC6749E7-5DB6-4D7E-BA1B-5EBFC39F4CC0}" type="slidenum">
              <a:rPr lang="fr-FR">
                <a:solidFill>
                  <a:prstClr val="black">
                    <a:tint val="75000"/>
                  </a:prstClr>
                </a:solidFill>
              </a:rPr>
              <a:pPr>
                <a:defRPr/>
              </a:pPr>
              <a:t>‹#›</a:t>
            </a:fld>
            <a:endParaRPr lang="fr-FR">
              <a:solidFill>
                <a:prstClr val="black">
                  <a:tint val="75000"/>
                </a:prstClr>
              </a:solidFill>
            </a:endParaRPr>
          </a:p>
        </p:txBody>
      </p:sp>
    </p:spTree>
    <p:extLst>
      <p:ext uri="{BB962C8B-B14F-4D97-AF65-F5344CB8AC3E}">
        <p14:creationId xmlns:p14="http://schemas.microsoft.com/office/powerpoint/2010/main" val="6224564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en-US" smtClean="0"/>
              <a:t>Click to edit Master title style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Espace réservé de la date 3"/>
          <p:cNvSpPr>
            <a:spLocks noGrp="1"/>
          </p:cNvSpPr>
          <p:nvPr>
            <p:ph type="dt" sz="half" idx="10"/>
          </p:nvPr>
        </p:nvSpPr>
        <p:spPr/>
        <p:txBody>
          <a:bodyPr/>
          <a:lstStyle>
            <a:lvl1pPr>
              <a:defRPr/>
            </a:lvl1pPr>
          </a:lstStyle>
          <a:p>
            <a:pPr>
              <a:defRPr/>
            </a:pPr>
            <a:fld id="{E2B39714-45A9-462D-8812-27291B48C293}" type="datetimeFigureOut">
              <a:rPr lang="fr-FR">
                <a:solidFill>
                  <a:prstClr val="black">
                    <a:tint val="75000"/>
                  </a:prstClr>
                </a:solidFill>
              </a:rPr>
              <a:pPr>
                <a:defRPr/>
              </a:pPr>
              <a:t>17/05/2018</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3B8DF2F2-E507-4E3C-ADC3-400800983B03}" type="slidenum">
              <a:rPr lang="fr-FR">
                <a:solidFill>
                  <a:prstClr val="black">
                    <a:tint val="75000"/>
                  </a:prstClr>
                </a:solidFill>
              </a:rPr>
              <a:pPr>
                <a:defRPr/>
              </a:pPr>
              <a:t>‹#›</a:t>
            </a:fld>
            <a:endParaRPr lang="fr-FR">
              <a:solidFill>
                <a:prstClr val="black">
                  <a:tint val="75000"/>
                </a:prstClr>
              </a:solidFill>
            </a:endParaRPr>
          </a:p>
        </p:txBody>
      </p:sp>
    </p:spTree>
    <p:extLst>
      <p:ext uri="{BB962C8B-B14F-4D97-AF65-F5344CB8AC3E}">
        <p14:creationId xmlns:p14="http://schemas.microsoft.com/office/powerpoint/2010/main" val="38029015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en-US" smtClean="0"/>
              <a:t>Click to edit Master title style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r-FR"/>
          </a:p>
        </p:txBody>
      </p:sp>
      <p:sp>
        <p:nvSpPr>
          <p:cNvPr id="4" name="Espace réservé de la date 3"/>
          <p:cNvSpPr>
            <a:spLocks noGrp="1"/>
          </p:cNvSpPr>
          <p:nvPr>
            <p:ph type="dt" sz="half" idx="10"/>
          </p:nvPr>
        </p:nvSpPr>
        <p:spPr/>
        <p:txBody>
          <a:bodyPr/>
          <a:lstStyle>
            <a:lvl1pPr>
              <a:defRPr/>
            </a:lvl1pPr>
          </a:lstStyle>
          <a:p>
            <a:pPr>
              <a:defRPr/>
            </a:pPr>
            <a:fld id="{C0DEB910-7090-411F-937C-0540714C48EF}" type="datetimeFigureOut">
              <a:rPr lang="fr-FR">
                <a:solidFill>
                  <a:prstClr val="black">
                    <a:tint val="75000"/>
                  </a:prstClr>
                </a:solidFill>
              </a:rPr>
              <a:pPr>
                <a:defRPr/>
              </a:pPr>
              <a:t>17/05/2018</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859A1B4C-060F-4DC3-B963-B743161284E4}" type="slidenum">
              <a:rPr lang="fr-FR">
                <a:solidFill>
                  <a:prstClr val="black">
                    <a:tint val="75000"/>
                  </a:prstClr>
                </a:solidFill>
              </a:rPr>
              <a:pPr>
                <a:defRPr/>
              </a:pPr>
              <a:t>‹#›</a:t>
            </a:fld>
            <a:endParaRPr lang="fr-FR">
              <a:solidFill>
                <a:prstClr val="black">
                  <a:tint val="75000"/>
                </a:prstClr>
              </a:solidFill>
            </a:endParaRPr>
          </a:p>
        </p:txBody>
      </p:sp>
    </p:spTree>
    <p:extLst>
      <p:ext uri="{BB962C8B-B14F-4D97-AF65-F5344CB8AC3E}">
        <p14:creationId xmlns:p14="http://schemas.microsoft.com/office/powerpoint/2010/main" val="35478569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Click to edit Master title style</a:t>
            </a:r>
            <a:endParaRPr lang="fr-FR"/>
          </a:p>
        </p:txBody>
      </p:sp>
      <p:sp>
        <p:nvSpPr>
          <p:cNvPr id="3" name="Espace réservé du contenu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Espace réservé de la date 3"/>
          <p:cNvSpPr>
            <a:spLocks noGrp="1"/>
          </p:cNvSpPr>
          <p:nvPr>
            <p:ph type="dt" sz="half" idx="10"/>
          </p:nvPr>
        </p:nvSpPr>
        <p:spPr/>
        <p:txBody>
          <a:bodyPr/>
          <a:lstStyle>
            <a:lvl1pPr>
              <a:defRPr/>
            </a:lvl1pPr>
          </a:lstStyle>
          <a:p>
            <a:pPr>
              <a:defRPr/>
            </a:pPr>
            <a:fld id="{C6FC235B-BF1B-4DF3-8DA1-63C90E5D7412}" type="datetimeFigureOut">
              <a:rPr lang="fr-FR">
                <a:solidFill>
                  <a:prstClr val="black">
                    <a:tint val="75000"/>
                  </a:prstClr>
                </a:solidFill>
              </a:rPr>
              <a:pPr>
                <a:defRPr/>
              </a:pPr>
              <a:t>17/05/2018</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EA93D120-6B7C-4339-A686-6D09CE5EA34C}" type="slidenum">
              <a:rPr lang="fr-FR">
                <a:solidFill>
                  <a:prstClr val="black">
                    <a:tint val="75000"/>
                  </a:prstClr>
                </a:solidFill>
              </a:rPr>
              <a:pPr>
                <a:defRPr/>
              </a:pPr>
              <a:t>‹#›</a:t>
            </a:fld>
            <a:endParaRPr lang="fr-FR">
              <a:solidFill>
                <a:prstClr val="black">
                  <a:tint val="75000"/>
                </a:prstClr>
              </a:solidFill>
            </a:endParaRPr>
          </a:p>
        </p:txBody>
      </p:sp>
    </p:spTree>
    <p:extLst>
      <p:ext uri="{BB962C8B-B14F-4D97-AF65-F5344CB8AC3E}">
        <p14:creationId xmlns:p14="http://schemas.microsoft.com/office/powerpoint/2010/main" val="37736597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Espace réservé de la date 3"/>
          <p:cNvSpPr>
            <a:spLocks noGrp="1"/>
          </p:cNvSpPr>
          <p:nvPr>
            <p:ph type="dt" sz="half" idx="10"/>
          </p:nvPr>
        </p:nvSpPr>
        <p:spPr/>
        <p:txBody>
          <a:bodyPr/>
          <a:lstStyle>
            <a:lvl1pPr>
              <a:defRPr/>
            </a:lvl1pPr>
          </a:lstStyle>
          <a:p>
            <a:pPr>
              <a:defRPr/>
            </a:pPr>
            <a:fld id="{EE0A5B86-F5E5-4D10-BB38-D3E6904BA794}" type="datetimeFigureOut">
              <a:rPr lang="fr-FR">
                <a:solidFill>
                  <a:prstClr val="black">
                    <a:tint val="75000"/>
                  </a:prstClr>
                </a:solidFill>
              </a:rPr>
              <a:pPr>
                <a:defRPr/>
              </a:pPr>
              <a:t>17/05/2018</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1AB5104E-770E-4E1D-93F7-CA6770F1C9A2}" type="slidenum">
              <a:rPr lang="fr-FR">
                <a:solidFill>
                  <a:prstClr val="black">
                    <a:tint val="75000"/>
                  </a:prstClr>
                </a:solidFill>
              </a:rPr>
              <a:pPr>
                <a:defRPr/>
              </a:pPr>
              <a:t>‹#›</a:t>
            </a:fld>
            <a:endParaRPr lang="fr-FR">
              <a:solidFill>
                <a:prstClr val="black">
                  <a:tint val="75000"/>
                </a:prstClr>
              </a:solidFill>
            </a:endParaRPr>
          </a:p>
        </p:txBody>
      </p:sp>
    </p:spTree>
    <p:extLst>
      <p:ext uri="{BB962C8B-B14F-4D97-AF65-F5344CB8AC3E}">
        <p14:creationId xmlns:p14="http://schemas.microsoft.com/office/powerpoint/2010/main" val="40268093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Click to edit Master title style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Espace réservé de la date 3"/>
          <p:cNvSpPr>
            <a:spLocks noGrp="1"/>
          </p:cNvSpPr>
          <p:nvPr>
            <p:ph type="dt" sz="half" idx="10"/>
          </p:nvPr>
        </p:nvSpPr>
        <p:spPr/>
        <p:txBody>
          <a:bodyPr/>
          <a:lstStyle>
            <a:lvl1pPr>
              <a:defRPr/>
            </a:lvl1pPr>
          </a:lstStyle>
          <a:p>
            <a:pPr>
              <a:defRPr/>
            </a:pPr>
            <a:fld id="{8E1567E0-941D-491D-BA47-74E1C6279373}" type="datetimeFigureOut">
              <a:rPr lang="fr-FR">
                <a:solidFill>
                  <a:prstClr val="black">
                    <a:tint val="75000"/>
                  </a:prstClr>
                </a:solidFill>
              </a:rPr>
              <a:pPr>
                <a:defRPr/>
              </a:pPr>
              <a:t>17/05/2018</a:t>
            </a:fld>
            <a:endParaRPr lang="fr-FR">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pPr>
              <a:defRPr/>
            </a:pPr>
            <a:fld id="{DBFE6FB5-E731-4025-8CFF-10EDD571ED1E}" type="slidenum">
              <a:rPr lang="fr-FR">
                <a:solidFill>
                  <a:prstClr val="black">
                    <a:tint val="75000"/>
                  </a:prstClr>
                </a:solidFill>
              </a:rPr>
              <a:pPr>
                <a:defRPr/>
              </a:pPr>
              <a:t>‹#›</a:t>
            </a:fld>
            <a:endParaRPr lang="fr-FR">
              <a:solidFill>
                <a:prstClr val="black">
                  <a:tint val="75000"/>
                </a:prstClr>
              </a:solidFill>
            </a:endParaRPr>
          </a:p>
        </p:txBody>
      </p:sp>
    </p:spTree>
    <p:extLst>
      <p:ext uri="{BB962C8B-B14F-4D97-AF65-F5344CB8AC3E}">
        <p14:creationId xmlns:p14="http://schemas.microsoft.com/office/powerpoint/2010/main" val="35364260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en-US" smtClean="0"/>
              <a:t>Click to edit Master title style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7" name="Espace réservé de la date 3"/>
          <p:cNvSpPr>
            <a:spLocks noGrp="1"/>
          </p:cNvSpPr>
          <p:nvPr>
            <p:ph type="dt" sz="half" idx="10"/>
          </p:nvPr>
        </p:nvSpPr>
        <p:spPr/>
        <p:txBody>
          <a:bodyPr/>
          <a:lstStyle>
            <a:lvl1pPr>
              <a:defRPr/>
            </a:lvl1pPr>
          </a:lstStyle>
          <a:p>
            <a:pPr>
              <a:defRPr/>
            </a:pPr>
            <a:fld id="{6FB2E7A3-E12F-4822-BE33-4FFD729DA554}" type="datetimeFigureOut">
              <a:rPr lang="fr-FR">
                <a:solidFill>
                  <a:prstClr val="black">
                    <a:tint val="75000"/>
                  </a:prstClr>
                </a:solidFill>
              </a:rPr>
              <a:pPr>
                <a:defRPr/>
              </a:pPr>
              <a:t>17/05/2018</a:t>
            </a:fld>
            <a:endParaRPr lang="fr-FR">
              <a:solidFill>
                <a:prstClr val="black">
                  <a:tint val="75000"/>
                </a:prstClr>
              </a:solidFill>
            </a:endParaRPr>
          </a:p>
        </p:txBody>
      </p:sp>
      <p:sp>
        <p:nvSpPr>
          <p:cNvPr id="8"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9" name="Espace réservé du numéro de diapositive 5"/>
          <p:cNvSpPr>
            <a:spLocks noGrp="1"/>
          </p:cNvSpPr>
          <p:nvPr>
            <p:ph type="sldNum" sz="quarter" idx="12"/>
          </p:nvPr>
        </p:nvSpPr>
        <p:spPr/>
        <p:txBody>
          <a:bodyPr/>
          <a:lstStyle>
            <a:lvl1pPr>
              <a:defRPr/>
            </a:lvl1pPr>
          </a:lstStyle>
          <a:p>
            <a:pPr>
              <a:defRPr/>
            </a:pPr>
            <a:fld id="{B1416195-C872-4416-8976-AB1B1F4F5DF2}" type="slidenum">
              <a:rPr lang="fr-FR">
                <a:solidFill>
                  <a:prstClr val="black">
                    <a:tint val="75000"/>
                  </a:prstClr>
                </a:solidFill>
              </a:rPr>
              <a:pPr>
                <a:defRPr/>
              </a:pPr>
              <a:t>‹#›</a:t>
            </a:fld>
            <a:endParaRPr lang="fr-FR">
              <a:solidFill>
                <a:prstClr val="black">
                  <a:tint val="75000"/>
                </a:prstClr>
              </a:solidFill>
            </a:endParaRPr>
          </a:p>
        </p:txBody>
      </p:sp>
    </p:spTree>
    <p:extLst>
      <p:ext uri="{BB962C8B-B14F-4D97-AF65-F5344CB8AC3E}">
        <p14:creationId xmlns:p14="http://schemas.microsoft.com/office/powerpoint/2010/main" val="37301722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Click to edit Master title style</a:t>
            </a:r>
            <a:endParaRPr lang="fr-FR"/>
          </a:p>
        </p:txBody>
      </p:sp>
      <p:sp>
        <p:nvSpPr>
          <p:cNvPr id="3" name="Espace réservé de la date 3"/>
          <p:cNvSpPr>
            <a:spLocks noGrp="1"/>
          </p:cNvSpPr>
          <p:nvPr>
            <p:ph type="dt" sz="half" idx="10"/>
          </p:nvPr>
        </p:nvSpPr>
        <p:spPr/>
        <p:txBody>
          <a:bodyPr/>
          <a:lstStyle>
            <a:lvl1pPr>
              <a:defRPr/>
            </a:lvl1pPr>
          </a:lstStyle>
          <a:p>
            <a:pPr>
              <a:defRPr/>
            </a:pPr>
            <a:fld id="{8FBC96AB-12B0-44E5-BF7A-D0E1F0428D7C}" type="datetimeFigureOut">
              <a:rPr lang="fr-FR">
                <a:solidFill>
                  <a:prstClr val="black">
                    <a:tint val="75000"/>
                  </a:prstClr>
                </a:solidFill>
              </a:rPr>
              <a:pPr>
                <a:defRPr/>
              </a:pPr>
              <a:t>17/05/2018</a:t>
            </a:fld>
            <a:endParaRPr lang="fr-FR">
              <a:solidFill>
                <a:prstClr val="black">
                  <a:tint val="75000"/>
                </a:prstClr>
              </a:solidFill>
            </a:endParaRPr>
          </a:p>
        </p:txBody>
      </p:sp>
      <p:sp>
        <p:nvSpPr>
          <p:cNvPr id="4"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5" name="Espace réservé du numéro de diapositive 5"/>
          <p:cNvSpPr>
            <a:spLocks noGrp="1"/>
          </p:cNvSpPr>
          <p:nvPr>
            <p:ph type="sldNum" sz="quarter" idx="12"/>
          </p:nvPr>
        </p:nvSpPr>
        <p:spPr/>
        <p:txBody>
          <a:bodyPr/>
          <a:lstStyle>
            <a:lvl1pPr>
              <a:defRPr/>
            </a:lvl1pPr>
          </a:lstStyle>
          <a:p>
            <a:pPr>
              <a:defRPr/>
            </a:pPr>
            <a:fld id="{65BAACB5-2FC9-49E0-A34A-F63476BFF21C}" type="slidenum">
              <a:rPr lang="fr-FR">
                <a:solidFill>
                  <a:prstClr val="black">
                    <a:tint val="75000"/>
                  </a:prstClr>
                </a:solidFill>
              </a:rPr>
              <a:pPr>
                <a:defRPr/>
              </a:pPr>
              <a:t>‹#›</a:t>
            </a:fld>
            <a:endParaRPr lang="fr-FR">
              <a:solidFill>
                <a:prstClr val="black">
                  <a:tint val="75000"/>
                </a:prstClr>
              </a:solidFill>
            </a:endParaRPr>
          </a:p>
        </p:txBody>
      </p:sp>
    </p:spTree>
    <p:extLst>
      <p:ext uri="{BB962C8B-B14F-4D97-AF65-F5344CB8AC3E}">
        <p14:creationId xmlns:p14="http://schemas.microsoft.com/office/powerpoint/2010/main" val="13168736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8779A547-6821-4915-975D-06E5D8F9F47A}" type="datetimeFigureOut">
              <a:rPr lang="fr-FR">
                <a:solidFill>
                  <a:prstClr val="black">
                    <a:tint val="75000"/>
                  </a:prstClr>
                </a:solidFill>
              </a:rPr>
              <a:pPr>
                <a:defRPr/>
              </a:pPr>
              <a:t>17/05/2018</a:t>
            </a:fld>
            <a:endParaRPr lang="fr-FR">
              <a:solidFill>
                <a:prstClr val="black">
                  <a:tint val="75000"/>
                </a:prstClr>
              </a:solidFill>
            </a:endParaRPr>
          </a:p>
        </p:txBody>
      </p:sp>
      <p:sp>
        <p:nvSpPr>
          <p:cNvPr id="3"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4" name="Espace réservé du numéro de diapositive 5"/>
          <p:cNvSpPr>
            <a:spLocks noGrp="1"/>
          </p:cNvSpPr>
          <p:nvPr>
            <p:ph type="sldNum" sz="quarter" idx="12"/>
          </p:nvPr>
        </p:nvSpPr>
        <p:spPr/>
        <p:txBody>
          <a:bodyPr/>
          <a:lstStyle>
            <a:lvl1pPr>
              <a:defRPr/>
            </a:lvl1pPr>
          </a:lstStyle>
          <a:p>
            <a:pPr>
              <a:defRPr/>
            </a:pPr>
            <a:fld id="{30DCA4B6-70CD-4683-A23B-591F7B7C886C}" type="slidenum">
              <a:rPr lang="fr-FR">
                <a:solidFill>
                  <a:prstClr val="black">
                    <a:tint val="75000"/>
                  </a:prstClr>
                </a:solidFill>
              </a:rPr>
              <a:pPr>
                <a:defRPr/>
              </a:pPr>
              <a:t>‹#›</a:t>
            </a:fld>
            <a:endParaRPr lang="fr-FR">
              <a:solidFill>
                <a:prstClr val="black">
                  <a:tint val="75000"/>
                </a:prstClr>
              </a:solidFill>
            </a:endParaRPr>
          </a:p>
        </p:txBody>
      </p:sp>
    </p:spTree>
    <p:extLst>
      <p:ext uri="{BB962C8B-B14F-4D97-AF65-F5344CB8AC3E}">
        <p14:creationId xmlns:p14="http://schemas.microsoft.com/office/powerpoint/2010/main" val="1955534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Espace réservé de la date 3"/>
          <p:cNvSpPr>
            <a:spLocks noGrp="1"/>
          </p:cNvSpPr>
          <p:nvPr>
            <p:ph type="dt" sz="half" idx="10"/>
          </p:nvPr>
        </p:nvSpPr>
        <p:spPr/>
        <p:txBody>
          <a:bodyPr/>
          <a:lstStyle>
            <a:lvl1pPr>
              <a:defRPr/>
            </a:lvl1pPr>
          </a:lstStyle>
          <a:p>
            <a:pPr>
              <a:defRPr/>
            </a:pPr>
            <a:fld id="{EE0A5B86-F5E5-4D10-BB38-D3E6904BA794}" type="datetimeFigureOut">
              <a:rPr lang="fr-FR"/>
              <a:pPr>
                <a:defRPr/>
              </a:pPr>
              <a:t>17/05/2018</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1AB5104E-770E-4E1D-93F7-CA6770F1C9A2}" type="slidenum">
              <a:rPr lang="fr-FR"/>
              <a:pPr>
                <a:defRPr/>
              </a:pPr>
              <a:t>‹#›</a:t>
            </a:fld>
            <a:endParaRPr lang="fr-FR"/>
          </a:p>
        </p:txBody>
      </p:sp>
    </p:spTree>
    <p:extLst>
      <p:ext uri="{BB962C8B-B14F-4D97-AF65-F5344CB8AC3E}">
        <p14:creationId xmlns:p14="http://schemas.microsoft.com/office/powerpoint/2010/main" val="31941433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Espace réservé de la date 3"/>
          <p:cNvSpPr>
            <a:spLocks noGrp="1"/>
          </p:cNvSpPr>
          <p:nvPr>
            <p:ph type="dt" sz="half" idx="10"/>
          </p:nvPr>
        </p:nvSpPr>
        <p:spPr/>
        <p:txBody>
          <a:bodyPr/>
          <a:lstStyle>
            <a:lvl1pPr>
              <a:defRPr/>
            </a:lvl1pPr>
          </a:lstStyle>
          <a:p>
            <a:pPr>
              <a:defRPr/>
            </a:pPr>
            <a:fld id="{C1820AAD-F2D6-41CB-9B6D-3F3ABF362BDE}" type="datetimeFigureOut">
              <a:rPr lang="fr-FR">
                <a:solidFill>
                  <a:prstClr val="black">
                    <a:tint val="75000"/>
                  </a:prstClr>
                </a:solidFill>
              </a:rPr>
              <a:pPr>
                <a:defRPr/>
              </a:pPr>
              <a:t>17/05/2018</a:t>
            </a:fld>
            <a:endParaRPr lang="fr-FR">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pPr>
              <a:defRPr/>
            </a:pPr>
            <a:fld id="{F593B4A6-CBD0-4925-8D25-4EA975D7EC00}" type="slidenum">
              <a:rPr lang="fr-FR">
                <a:solidFill>
                  <a:prstClr val="black">
                    <a:tint val="75000"/>
                  </a:prstClr>
                </a:solidFill>
              </a:rPr>
              <a:pPr>
                <a:defRPr/>
              </a:pPr>
              <a:t>‹#›</a:t>
            </a:fld>
            <a:endParaRPr lang="fr-FR">
              <a:solidFill>
                <a:prstClr val="black">
                  <a:tint val="75000"/>
                </a:prstClr>
              </a:solidFill>
            </a:endParaRPr>
          </a:p>
        </p:txBody>
      </p:sp>
    </p:spTree>
    <p:extLst>
      <p:ext uri="{BB962C8B-B14F-4D97-AF65-F5344CB8AC3E}">
        <p14:creationId xmlns:p14="http://schemas.microsoft.com/office/powerpoint/2010/main" val="34453742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fr-F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Espace réservé de la date 3"/>
          <p:cNvSpPr>
            <a:spLocks noGrp="1"/>
          </p:cNvSpPr>
          <p:nvPr>
            <p:ph type="dt" sz="half" idx="10"/>
          </p:nvPr>
        </p:nvSpPr>
        <p:spPr/>
        <p:txBody>
          <a:bodyPr/>
          <a:lstStyle>
            <a:lvl1pPr>
              <a:defRPr/>
            </a:lvl1pPr>
          </a:lstStyle>
          <a:p>
            <a:pPr>
              <a:defRPr/>
            </a:pPr>
            <a:fld id="{63475BAE-FAB0-4388-B2E3-2A84C72D7876}" type="datetimeFigureOut">
              <a:rPr lang="fr-FR">
                <a:solidFill>
                  <a:prstClr val="black">
                    <a:tint val="75000"/>
                  </a:prstClr>
                </a:solidFill>
              </a:rPr>
              <a:pPr>
                <a:defRPr/>
              </a:pPr>
              <a:t>17/05/2018</a:t>
            </a:fld>
            <a:endParaRPr lang="fr-FR">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pPr>
              <a:defRPr/>
            </a:pPr>
            <a:fld id="{6E888E01-A5C6-4FCB-8242-2A6495DC20B9}" type="slidenum">
              <a:rPr lang="fr-FR">
                <a:solidFill>
                  <a:prstClr val="black">
                    <a:tint val="75000"/>
                  </a:prstClr>
                </a:solidFill>
              </a:rPr>
              <a:pPr>
                <a:defRPr/>
              </a:pPr>
              <a:t>‹#›</a:t>
            </a:fld>
            <a:endParaRPr lang="fr-FR">
              <a:solidFill>
                <a:prstClr val="black">
                  <a:tint val="75000"/>
                </a:prstClr>
              </a:solidFill>
            </a:endParaRPr>
          </a:p>
        </p:txBody>
      </p:sp>
    </p:spTree>
    <p:extLst>
      <p:ext uri="{BB962C8B-B14F-4D97-AF65-F5344CB8AC3E}">
        <p14:creationId xmlns:p14="http://schemas.microsoft.com/office/powerpoint/2010/main" val="10172439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Click to edit Master title style</a:t>
            </a:r>
            <a:endParaRPr lang="fr-FR"/>
          </a:p>
        </p:txBody>
      </p:sp>
      <p:sp>
        <p:nvSpPr>
          <p:cNvPr id="3" name="Espace réservé du texte vertical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Espace réservé de la date 3"/>
          <p:cNvSpPr>
            <a:spLocks noGrp="1"/>
          </p:cNvSpPr>
          <p:nvPr>
            <p:ph type="dt" sz="half" idx="10"/>
          </p:nvPr>
        </p:nvSpPr>
        <p:spPr/>
        <p:txBody>
          <a:bodyPr/>
          <a:lstStyle>
            <a:lvl1pPr>
              <a:defRPr/>
            </a:lvl1pPr>
          </a:lstStyle>
          <a:p>
            <a:pPr>
              <a:defRPr/>
            </a:pPr>
            <a:fld id="{9B4527C6-22EE-4867-B960-6D53051879A0}" type="datetimeFigureOut">
              <a:rPr lang="fr-FR">
                <a:solidFill>
                  <a:prstClr val="black">
                    <a:tint val="75000"/>
                  </a:prstClr>
                </a:solidFill>
              </a:rPr>
              <a:pPr>
                <a:defRPr/>
              </a:pPr>
              <a:t>17/05/2018</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FC6749E7-5DB6-4D7E-BA1B-5EBFC39F4CC0}" type="slidenum">
              <a:rPr lang="fr-FR">
                <a:solidFill>
                  <a:prstClr val="black">
                    <a:tint val="75000"/>
                  </a:prstClr>
                </a:solidFill>
              </a:rPr>
              <a:pPr>
                <a:defRPr/>
              </a:pPr>
              <a:t>‹#›</a:t>
            </a:fld>
            <a:endParaRPr lang="fr-FR">
              <a:solidFill>
                <a:prstClr val="black">
                  <a:tint val="75000"/>
                </a:prstClr>
              </a:solidFill>
            </a:endParaRPr>
          </a:p>
        </p:txBody>
      </p:sp>
    </p:spTree>
    <p:extLst>
      <p:ext uri="{BB962C8B-B14F-4D97-AF65-F5344CB8AC3E}">
        <p14:creationId xmlns:p14="http://schemas.microsoft.com/office/powerpoint/2010/main" val="40746613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en-US" smtClean="0"/>
              <a:t>Click to edit Master title style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Espace réservé de la date 3"/>
          <p:cNvSpPr>
            <a:spLocks noGrp="1"/>
          </p:cNvSpPr>
          <p:nvPr>
            <p:ph type="dt" sz="half" idx="10"/>
          </p:nvPr>
        </p:nvSpPr>
        <p:spPr/>
        <p:txBody>
          <a:bodyPr/>
          <a:lstStyle>
            <a:lvl1pPr>
              <a:defRPr/>
            </a:lvl1pPr>
          </a:lstStyle>
          <a:p>
            <a:pPr>
              <a:defRPr/>
            </a:pPr>
            <a:fld id="{E2B39714-45A9-462D-8812-27291B48C293}" type="datetimeFigureOut">
              <a:rPr lang="fr-FR">
                <a:solidFill>
                  <a:prstClr val="black">
                    <a:tint val="75000"/>
                  </a:prstClr>
                </a:solidFill>
              </a:rPr>
              <a:pPr>
                <a:defRPr/>
              </a:pPr>
              <a:t>17/05/2018</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3B8DF2F2-E507-4E3C-ADC3-400800983B03}" type="slidenum">
              <a:rPr lang="fr-FR">
                <a:solidFill>
                  <a:prstClr val="black">
                    <a:tint val="75000"/>
                  </a:prstClr>
                </a:solidFill>
              </a:rPr>
              <a:pPr>
                <a:defRPr/>
              </a:pPr>
              <a:t>‹#›</a:t>
            </a:fld>
            <a:endParaRPr lang="fr-FR">
              <a:solidFill>
                <a:prstClr val="black">
                  <a:tint val="75000"/>
                </a:prstClr>
              </a:solidFill>
            </a:endParaRPr>
          </a:p>
        </p:txBody>
      </p:sp>
    </p:spTree>
    <p:extLst>
      <p:ext uri="{BB962C8B-B14F-4D97-AF65-F5344CB8AC3E}">
        <p14:creationId xmlns:p14="http://schemas.microsoft.com/office/powerpoint/2010/main" val="859180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Click to edit Master title style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Espace réservé de la date 3"/>
          <p:cNvSpPr>
            <a:spLocks noGrp="1"/>
          </p:cNvSpPr>
          <p:nvPr>
            <p:ph type="dt" sz="half" idx="10"/>
          </p:nvPr>
        </p:nvSpPr>
        <p:spPr/>
        <p:txBody>
          <a:bodyPr/>
          <a:lstStyle>
            <a:lvl1pPr>
              <a:defRPr/>
            </a:lvl1pPr>
          </a:lstStyle>
          <a:p>
            <a:pPr>
              <a:defRPr/>
            </a:pPr>
            <a:fld id="{8E1567E0-941D-491D-BA47-74E1C6279373}" type="datetimeFigureOut">
              <a:rPr lang="fr-FR"/>
              <a:pPr>
                <a:defRPr/>
              </a:pPr>
              <a:t>17/05/2018</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DBFE6FB5-E731-4025-8CFF-10EDD571ED1E}" type="slidenum">
              <a:rPr lang="fr-FR"/>
              <a:pPr>
                <a:defRPr/>
              </a:pPr>
              <a:t>‹#›</a:t>
            </a:fld>
            <a:endParaRPr lang="fr-FR"/>
          </a:p>
        </p:txBody>
      </p:sp>
    </p:spTree>
    <p:extLst>
      <p:ext uri="{BB962C8B-B14F-4D97-AF65-F5344CB8AC3E}">
        <p14:creationId xmlns:p14="http://schemas.microsoft.com/office/powerpoint/2010/main" val="16719633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en-US" smtClean="0"/>
              <a:t>Click to edit Master title style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7" name="Espace réservé de la date 3"/>
          <p:cNvSpPr>
            <a:spLocks noGrp="1"/>
          </p:cNvSpPr>
          <p:nvPr>
            <p:ph type="dt" sz="half" idx="10"/>
          </p:nvPr>
        </p:nvSpPr>
        <p:spPr/>
        <p:txBody>
          <a:bodyPr/>
          <a:lstStyle>
            <a:lvl1pPr>
              <a:defRPr/>
            </a:lvl1pPr>
          </a:lstStyle>
          <a:p>
            <a:pPr>
              <a:defRPr/>
            </a:pPr>
            <a:fld id="{6FB2E7A3-E12F-4822-BE33-4FFD729DA554}" type="datetimeFigureOut">
              <a:rPr lang="fr-FR"/>
              <a:pPr>
                <a:defRPr/>
              </a:pPr>
              <a:t>17/05/2018</a:t>
            </a:fld>
            <a:endParaRPr lang="fr-FR"/>
          </a:p>
        </p:txBody>
      </p:sp>
      <p:sp>
        <p:nvSpPr>
          <p:cNvPr id="8" name="Espace réservé du pied de page 4"/>
          <p:cNvSpPr>
            <a:spLocks noGrp="1"/>
          </p:cNvSpPr>
          <p:nvPr>
            <p:ph type="ftr" sz="quarter" idx="11"/>
          </p:nvPr>
        </p:nvSpPr>
        <p:spPr/>
        <p:txBody>
          <a:bodyPr/>
          <a:lstStyle>
            <a:lvl1pPr>
              <a:defRPr/>
            </a:lvl1pPr>
          </a:lstStyle>
          <a:p>
            <a:pPr>
              <a:defRPr/>
            </a:pPr>
            <a:endParaRPr lang="fr-FR"/>
          </a:p>
        </p:txBody>
      </p:sp>
      <p:sp>
        <p:nvSpPr>
          <p:cNvPr id="9" name="Espace réservé du numéro de diapositive 5"/>
          <p:cNvSpPr>
            <a:spLocks noGrp="1"/>
          </p:cNvSpPr>
          <p:nvPr>
            <p:ph type="sldNum" sz="quarter" idx="12"/>
          </p:nvPr>
        </p:nvSpPr>
        <p:spPr/>
        <p:txBody>
          <a:bodyPr/>
          <a:lstStyle>
            <a:lvl1pPr>
              <a:defRPr/>
            </a:lvl1pPr>
          </a:lstStyle>
          <a:p>
            <a:pPr>
              <a:defRPr/>
            </a:pPr>
            <a:fld id="{B1416195-C872-4416-8976-AB1B1F4F5DF2}" type="slidenum">
              <a:rPr lang="fr-FR"/>
              <a:pPr>
                <a:defRPr/>
              </a:pPr>
              <a:t>‹#›</a:t>
            </a:fld>
            <a:endParaRPr lang="fr-FR"/>
          </a:p>
        </p:txBody>
      </p:sp>
    </p:spTree>
    <p:extLst>
      <p:ext uri="{BB962C8B-B14F-4D97-AF65-F5344CB8AC3E}">
        <p14:creationId xmlns:p14="http://schemas.microsoft.com/office/powerpoint/2010/main" val="2666044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Click to edit Master title style</a:t>
            </a:r>
            <a:endParaRPr lang="fr-FR"/>
          </a:p>
        </p:txBody>
      </p:sp>
      <p:sp>
        <p:nvSpPr>
          <p:cNvPr id="3" name="Espace réservé de la date 3"/>
          <p:cNvSpPr>
            <a:spLocks noGrp="1"/>
          </p:cNvSpPr>
          <p:nvPr>
            <p:ph type="dt" sz="half" idx="10"/>
          </p:nvPr>
        </p:nvSpPr>
        <p:spPr/>
        <p:txBody>
          <a:bodyPr/>
          <a:lstStyle>
            <a:lvl1pPr>
              <a:defRPr/>
            </a:lvl1pPr>
          </a:lstStyle>
          <a:p>
            <a:pPr>
              <a:defRPr/>
            </a:pPr>
            <a:fld id="{8FBC96AB-12B0-44E5-BF7A-D0E1F0428D7C}" type="datetimeFigureOut">
              <a:rPr lang="fr-FR"/>
              <a:pPr>
                <a:defRPr/>
              </a:pPr>
              <a:t>17/05/2018</a:t>
            </a:fld>
            <a:endParaRPr lang="fr-FR"/>
          </a:p>
        </p:txBody>
      </p:sp>
      <p:sp>
        <p:nvSpPr>
          <p:cNvPr id="4" name="Espace réservé du pied de page 4"/>
          <p:cNvSpPr>
            <a:spLocks noGrp="1"/>
          </p:cNvSpPr>
          <p:nvPr>
            <p:ph type="ftr" sz="quarter" idx="11"/>
          </p:nvPr>
        </p:nvSpPr>
        <p:spPr/>
        <p:txBody>
          <a:bodyPr/>
          <a:lstStyle>
            <a:lvl1pPr>
              <a:defRPr/>
            </a:lvl1pPr>
          </a:lstStyle>
          <a:p>
            <a:pPr>
              <a:defRPr/>
            </a:pPr>
            <a:endParaRPr lang="fr-FR"/>
          </a:p>
        </p:txBody>
      </p:sp>
      <p:sp>
        <p:nvSpPr>
          <p:cNvPr id="5" name="Espace réservé du numéro de diapositive 5"/>
          <p:cNvSpPr>
            <a:spLocks noGrp="1"/>
          </p:cNvSpPr>
          <p:nvPr>
            <p:ph type="sldNum" sz="quarter" idx="12"/>
          </p:nvPr>
        </p:nvSpPr>
        <p:spPr/>
        <p:txBody>
          <a:bodyPr/>
          <a:lstStyle>
            <a:lvl1pPr>
              <a:defRPr/>
            </a:lvl1pPr>
          </a:lstStyle>
          <a:p>
            <a:pPr>
              <a:defRPr/>
            </a:pPr>
            <a:fld id="{65BAACB5-2FC9-49E0-A34A-F63476BFF21C}" type="slidenum">
              <a:rPr lang="fr-FR"/>
              <a:pPr>
                <a:defRPr/>
              </a:pPr>
              <a:t>‹#›</a:t>
            </a:fld>
            <a:endParaRPr lang="fr-FR"/>
          </a:p>
        </p:txBody>
      </p:sp>
    </p:spTree>
    <p:extLst>
      <p:ext uri="{BB962C8B-B14F-4D97-AF65-F5344CB8AC3E}">
        <p14:creationId xmlns:p14="http://schemas.microsoft.com/office/powerpoint/2010/main" val="3385888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8779A547-6821-4915-975D-06E5D8F9F47A}" type="datetimeFigureOut">
              <a:rPr lang="fr-FR"/>
              <a:pPr>
                <a:defRPr/>
              </a:pPr>
              <a:t>17/05/2018</a:t>
            </a:fld>
            <a:endParaRPr lang="fr-FR"/>
          </a:p>
        </p:txBody>
      </p:sp>
      <p:sp>
        <p:nvSpPr>
          <p:cNvPr id="3" name="Espace réservé du pied de page 4"/>
          <p:cNvSpPr>
            <a:spLocks noGrp="1"/>
          </p:cNvSpPr>
          <p:nvPr>
            <p:ph type="ftr" sz="quarter" idx="11"/>
          </p:nvPr>
        </p:nvSpPr>
        <p:spPr/>
        <p:txBody>
          <a:bodyPr/>
          <a:lstStyle>
            <a:lvl1pPr>
              <a:defRPr/>
            </a:lvl1pPr>
          </a:lstStyle>
          <a:p>
            <a:pPr>
              <a:defRPr/>
            </a:pPr>
            <a:endParaRPr lang="fr-FR"/>
          </a:p>
        </p:txBody>
      </p:sp>
      <p:sp>
        <p:nvSpPr>
          <p:cNvPr id="4" name="Espace réservé du numéro de diapositive 5"/>
          <p:cNvSpPr>
            <a:spLocks noGrp="1"/>
          </p:cNvSpPr>
          <p:nvPr>
            <p:ph type="sldNum" sz="quarter" idx="12"/>
          </p:nvPr>
        </p:nvSpPr>
        <p:spPr/>
        <p:txBody>
          <a:bodyPr/>
          <a:lstStyle>
            <a:lvl1pPr>
              <a:defRPr/>
            </a:lvl1pPr>
          </a:lstStyle>
          <a:p>
            <a:pPr>
              <a:defRPr/>
            </a:pPr>
            <a:fld id="{30DCA4B6-70CD-4683-A23B-591F7B7C886C}" type="slidenum">
              <a:rPr lang="fr-FR"/>
              <a:pPr>
                <a:defRPr/>
              </a:pPr>
              <a:t>‹#›</a:t>
            </a:fld>
            <a:endParaRPr lang="fr-FR"/>
          </a:p>
        </p:txBody>
      </p:sp>
    </p:spTree>
    <p:extLst>
      <p:ext uri="{BB962C8B-B14F-4D97-AF65-F5344CB8AC3E}">
        <p14:creationId xmlns:p14="http://schemas.microsoft.com/office/powerpoint/2010/main" val="2859077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Espace réservé de la date 3"/>
          <p:cNvSpPr>
            <a:spLocks noGrp="1"/>
          </p:cNvSpPr>
          <p:nvPr>
            <p:ph type="dt" sz="half" idx="10"/>
          </p:nvPr>
        </p:nvSpPr>
        <p:spPr/>
        <p:txBody>
          <a:bodyPr/>
          <a:lstStyle>
            <a:lvl1pPr>
              <a:defRPr/>
            </a:lvl1pPr>
          </a:lstStyle>
          <a:p>
            <a:pPr>
              <a:defRPr/>
            </a:pPr>
            <a:fld id="{C1820AAD-F2D6-41CB-9B6D-3F3ABF362BDE}" type="datetimeFigureOut">
              <a:rPr lang="fr-FR"/>
              <a:pPr>
                <a:defRPr/>
              </a:pPr>
              <a:t>17/05/2018</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F593B4A6-CBD0-4925-8D25-4EA975D7EC00}" type="slidenum">
              <a:rPr lang="fr-FR"/>
              <a:pPr>
                <a:defRPr/>
              </a:pPr>
              <a:t>‹#›</a:t>
            </a:fld>
            <a:endParaRPr lang="fr-FR"/>
          </a:p>
        </p:txBody>
      </p:sp>
    </p:spTree>
    <p:extLst>
      <p:ext uri="{BB962C8B-B14F-4D97-AF65-F5344CB8AC3E}">
        <p14:creationId xmlns:p14="http://schemas.microsoft.com/office/powerpoint/2010/main" val="22411832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fr-F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Espace réservé de la date 3"/>
          <p:cNvSpPr>
            <a:spLocks noGrp="1"/>
          </p:cNvSpPr>
          <p:nvPr>
            <p:ph type="dt" sz="half" idx="10"/>
          </p:nvPr>
        </p:nvSpPr>
        <p:spPr/>
        <p:txBody>
          <a:bodyPr/>
          <a:lstStyle>
            <a:lvl1pPr>
              <a:defRPr/>
            </a:lvl1pPr>
          </a:lstStyle>
          <a:p>
            <a:pPr>
              <a:defRPr/>
            </a:pPr>
            <a:fld id="{63475BAE-FAB0-4388-B2E3-2A84C72D7876}" type="datetimeFigureOut">
              <a:rPr lang="fr-FR"/>
              <a:pPr>
                <a:defRPr/>
              </a:pPr>
              <a:t>17/05/2018</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6E888E01-A5C6-4FCB-8242-2A6495DC20B9}" type="slidenum">
              <a:rPr lang="fr-FR"/>
              <a:pPr>
                <a:defRPr/>
              </a:pPr>
              <a:t>‹#›</a:t>
            </a:fld>
            <a:endParaRPr lang="fr-FR"/>
          </a:p>
        </p:txBody>
      </p:sp>
    </p:spTree>
    <p:extLst>
      <p:ext uri="{BB962C8B-B14F-4D97-AF65-F5344CB8AC3E}">
        <p14:creationId xmlns:p14="http://schemas.microsoft.com/office/powerpoint/2010/main" val="32299641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smtClean="0"/>
              <a:t>Cliquez pour modifier le style du titre</a:t>
            </a:r>
          </a:p>
        </p:txBody>
      </p:sp>
      <p:sp>
        <p:nvSpPr>
          <p:cNvPr id="1027"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AD5DDE29-8299-49EB-824F-DB18ACE73362}" type="datetimeFigureOut">
              <a:rPr lang="fr-FR"/>
              <a:pPr>
                <a:defRPr/>
              </a:pPr>
              <a:t>17/05/2018</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defRPr>
            </a:lvl1pPr>
          </a:lstStyle>
          <a:p>
            <a:pPr>
              <a:defRPr/>
            </a:pPr>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4A239E81-D028-4A63-9CEB-99E843050E65}" type="slidenum">
              <a:rPr lang="fr-FR"/>
              <a:pPr>
                <a:defRPr/>
              </a:pPr>
              <a:t>‹#›</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smtClean="0"/>
              <a:t>Cliquez pour modifier le style du titre</a:t>
            </a:r>
          </a:p>
        </p:txBody>
      </p:sp>
      <p:sp>
        <p:nvSpPr>
          <p:cNvPr id="1027"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AD5DDE29-8299-49EB-824F-DB18ACE73362}" type="datetimeFigureOut">
              <a:rPr lang="fr-FR">
                <a:solidFill>
                  <a:prstClr val="black">
                    <a:tint val="75000"/>
                  </a:prstClr>
                </a:solidFill>
              </a:rPr>
              <a:pPr>
                <a:defRPr/>
              </a:pPr>
              <a:t>17/05/2018</a:t>
            </a:fld>
            <a:endParaRPr lang="fr-FR">
              <a:solidFill>
                <a:prstClr val="black">
                  <a:tint val="75000"/>
                </a:prstClr>
              </a:solidFill>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4A239E81-D028-4A63-9CEB-99E843050E65}" type="slidenum">
              <a:rPr lang="fr-FR">
                <a:solidFill>
                  <a:prstClr val="black">
                    <a:tint val="75000"/>
                  </a:prstClr>
                </a:solidFill>
              </a:rPr>
              <a:pPr>
                <a:defRPr/>
              </a:pPr>
              <a:t>‹#›</a:t>
            </a:fld>
            <a:endParaRPr lang="fr-FR">
              <a:solidFill>
                <a:prstClr val="black">
                  <a:tint val="75000"/>
                </a:prstClr>
              </a:solidFill>
            </a:endParaRPr>
          </a:p>
        </p:txBody>
      </p:sp>
    </p:spTree>
    <p:extLst>
      <p:ext uri="{BB962C8B-B14F-4D97-AF65-F5344CB8AC3E}">
        <p14:creationId xmlns:p14="http://schemas.microsoft.com/office/powerpoint/2010/main" val="33514566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smtClean="0"/>
              <a:t>Cliquez pour modifier le style du titre</a:t>
            </a:r>
          </a:p>
        </p:txBody>
      </p:sp>
      <p:sp>
        <p:nvSpPr>
          <p:cNvPr id="1027"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AD5DDE29-8299-49EB-824F-DB18ACE73362}" type="datetimeFigureOut">
              <a:rPr lang="fr-FR">
                <a:solidFill>
                  <a:prstClr val="black">
                    <a:tint val="75000"/>
                  </a:prstClr>
                </a:solidFill>
              </a:rPr>
              <a:pPr>
                <a:defRPr/>
              </a:pPr>
              <a:t>17/05/2018</a:t>
            </a:fld>
            <a:endParaRPr lang="fr-FR">
              <a:solidFill>
                <a:prstClr val="black">
                  <a:tint val="75000"/>
                </a:prstClr>
              </a:solidFill>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4A239E81-D028-4A63-9CEB-99E843050E65}" type="slidenum">
              <a:rPr lang="fr-FR">
                <a:solidFill>
                  <a:prstClr val="black">
                    <a:tint val="75000"/>
                  </a:prstClr>
                </a:solidFill>
              </a:rPr>
              <a:pPr>
                <a:defRPr/>
              </a:pPr>
              <a:t>‹#›</a:t>
            </a:fld>
            <a:endParaRPr lang="fr-FR">
              <a:solidFill>
                <a:prstClr val="black">
                  <a:tint val="75000"/>
                </a:prstClr>
              </a:solidFill>
            </a:endParaRPr>
          </a:p>
        </p:txBody>
      </p:sp>
    </p:spTree>
    <p:extLst>
      <p:ext uri="{BB962C8B-B14F-4D97-AF65-F5344CB8AC3E}">
        <p14:creationId xmlns:p14="http://schemas.microsoft.com/office/powerpoint/2010/main" val="356219135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image" Target="../media/image2.png"/><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2.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9.gif"/><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jpeg"/><Relationship Id="rId7"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2.png"/><Relationship Id="rId9" Type="http://schemas.openxmlformats.org/officeDocument/2006/relationships/image" Target="../media/image44.jpe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1.xml"/><Relationship Id="rId1" Type="http://schemas.openxmlformats.org/officeDocument/2006/relationships/slideLayout" Target="../slideLayouts/slideLayout24.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55.emf"/><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54.emf"/><Relationship Id="rId5" Type="http://schemas.openxmlformats.org/officeDocument/2006/relationships/image" Target="../media/image53.emf"/><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59.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png"/><Relationship Id="rId3" Type="http://schemas.openxmlformats.org/officeDocument/2006/relationships/image" Target="../media/image5.jpe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3.jpeg"/><Relationship Id="rId7"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7.gif"/><Relationship Id="rId5" Type="http://schemas.openxmlformats.org/officeDocument/2006/relationships/image" Target="../media/image26.jpe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51" name="Sous-titre 2"/>
          <p:cNvSpPr>
            <a:spLocks noGrp="1"/>
          </p:cNvSpPr>
          <p:nvPr>
            <p:ph type="subTitle" idx="1"/>
          </p:nvPr>
        </p:nvSpPr>
        <p:spPr>
          <a:xfrm>
            <a:off x="1371600" y="2819400"/>
            <a:ext cx="6400800" cy="1752600"/>
          </a:xfrm>
        </p:spPr>
        <p:txBody>
          <a:bodyPr/>
          <a:lstStyle/>
          <a:p>
            <a:pPr>
              <a:spcBef>
                <a:spcPct val="50000"/>
              </a:spcBef>
            </a:pPr>
            <a:r>
              <a:rPr lang="en-US" sz="1600" b="1" dirty="0" smtClean="0">
                <a:solidFill>
                  <a:schemeClr val="tx2">
                    <a:lumMod val="75000"/>
                  </a:schemeClr>
                </a:solidFill>
              </a:rPr>
              <a:t>Jim Vasilj</a:t>
            </a:r>
            <a:endParaRPr lang="en-US" sz="1600" b="1" dirty="0">
              <a:solidFill>
                <a:schemeClr val="tx2">
                  <a:lumMod val="75000"/>
                </a:schemeClr>
              </a:solidFill>
            </a:endParaRPr>
          </a:p>
          <a:p>
            <a:pPr>
              <a:spcBef>
                <a:spcPct val="50000"/>
              </a:spcBef>
            </a:pPr>
            <a:r>
              <a:rPr lang="en-US" sz="1600" b="1" dirty="0">
                <a:solidFill>
                  <a:schemeClr val="tx2">
                    <a:lumMod val="75000"/>
                  </a:schemeClr>
                </a:solidFill>
              </a:rPr>
              <a:t>National Weather Service</a:t>
            </a:r>
          </a:p>
          <a:p>
            <a:pPr>
              <a:lnSpc>
                <a:spcPct val="50000"/>
              </a:lnSpc>
              <a:spcBef>
                <a:spcPct val="50000"/>
              </a:spcBef>
            </a:pPr>
            <a:r>
              <a:rPr lang="en-US" sz="1600" b="1" dirty="0" smtClean="0">
                <a:solidFill>
                  <a:schemeClr val="tx2">
                    <a:lumMod val="75000"/>
                  </a:schemeClr>
                </a:solidFill>
              </a:rPr>
              <a:t>Seattle Center Weather Service Unit</a:t>
            </a:r>
          </a:p>
          <a:p>
            <a:pPr>
              <a:lnSpc>
                <a:spcPct val="50000"/>
              </a:lnSpc>
              <a:spcBef>
                <a:spcPct val="50000"/>
              </a:spcBef>
            </a:pPr>
            <a:endParaRPr lang="en-US" sz="1600" b="1" dirty="0" smtClean="0">
              <a:solidFill>
                <a:schemeClr val="tx2">
                  <a:lumMod val="75000"/>
                </a:schemeClr>
              </a:solidFill>
            </a:endParaRPr>
          </a:p>
          <a:p>
            <a:pPr>
              <a:spcBef>
                <a:spcPct val="50000"/>
              </a:spcBef>
            </a:pPr>
            <a:r>
              <a:rPr lang="en-US" sz="1600" b="1" dirty="0" smtClean="0">
                <a:solidFill>
                  <a:schemeClr val="tx2">
                    <a:lumMod val="75000"/>
                  </a:schemeClr>
                </a:solidFill>
              </a:rPr>
              <a:t>May 2018</a:t>
            </a:r>
            <a:endParaRPr lang="en-US" sz="1600" b="1" dirty="0">
              <a:solidFill>
                <a:schemeClr val="tx2">
                  <a:lumMod val="75000"/>
                </a:schemeClr>
              </a:solidFill>
            </a:endParaRPr>
          </a:p>
        </p:txBody>
      </p:sp>
      <p:sp>
        <p:nvSpPr>
          <p:cNvPr id="2" name="Rectangle 1"/>
          <p:cNvSpPr/>
          <p:nvPr/>
        </p:nvSpPr>
        <p:spPr>
          <a:xfrm>
            <a:off x="0" y="1066800"/>
            <a:ext cx="9144000" cy="1015663"/>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6000" b="1" cap="none" spc="150" dirty="0" smtClean="0">
                <a:ln w="11430"/>
                <a:solidFill>
                  <a:srgbClr val="F8F8F8"/>
                </a:solidFill>
                <a:effectLst>
                  <a:outerShdw blurRad="25400" algn="tl" rotWithShape="0">
                    <a:srgbClr val="000000">
                      <a:alpha val="43000"/>
                    </a:srgbClr>
                  </a:outerShdw>
                </a:effectLst>
              </a:rPr>
              <a:t>Thunderstorms</a:t>
            </a:r>
            <a:endParaRPr lang="en-US" sz="6000" b="1" cap="none" spc="150" dirty="0">
              <a:ln w="11430"/>
              <a:solidFill>
                <a:srgbClr val="F8F8F8"/>
              </a:solidFill>
              <a:effectLst>
                <a:outerShdw blurRad="25400" algn="tl" rotWithShape="0">
                  <a:srgbClr val="000000">
                    <a:alpha val="43000"/>
                  </a:srgbClr>
                </a:outerShdw>
              </a:effectLst>
            </a:endParaRPr>
          </a:p>
        </p:txBody>
      </p:sp>
      <p:pic>
        <p:nvPicPr>
          <p:cNvPr id="5" name="Picture 2" descr="http://www.aoos.org/wp-content/uploads/2011/12/NOAA-logo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10061" y="5105400"/>
            <a:ext cx="523875" cy="5238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685800" y="-28575"/>
            <a:ext cx="6686550" cy="1143000"/>
          </a:xfrm>
        </p:spPr>
        <p:txBody>
          <a:bodyPr rtlCol="0">
            <a:normAutofit/>
          </a:bodyPr>
          <a:lstStyle/>
          <a:p>
            <a:pPr algn="l" fontAlgn="auto">
              <a:spcAft>
                <a:spcPts val="0"/>
              </a:spcAft>
              <a:defRPr/>
            </a:pPr>
            <a:r>
              <a:rPr lang="fr-CA" dirty="0" smtClean="0">
                <a:solidFill>
                  <a:schemeClr val="tx1">
                    <a:lumMod val="65000"/>
                    <a:lumOff val="35000"/>
                  </a:schemeClr>
                </a:solidFill>
                <a:effectLst>
                  <a:outerShdw blurRad="38100" dist="38100" dir="2700000" algn="tl">
                    <a:srgbClr val="000000">
                      <a:alpha val="43137"/>
                    </a:srgbClr>
                  </a:outerShdw>
                </a:effectLst>
              </a:rPr>
              <a:t>Single Cell Thunderstorm</a:t>
            </a:r>
            <a:endParaRPr lang="fr-FR" dirty="0" smtClean="0">
              <a:solidFill>
                <a:schemeClr val="tx1">
                  <a:lumMod val="65000"/>
                  <a:lumOff val="35000"/>
                </a:schemeClr>
              </a:solidFill>
              <a:effectLst>
                <a:outerShdw blurRad="38100" dist="38100" dir="2700000" algn="tl">
                  <a:srgbClr val="000000">
                    <a:alpha val="43137"/>
                  </a:srgbClr>
                </a:outerShdw>
              </a:effectLst>
            </a:endParaRPr>
          </a:p>
        </p:txBody>
      </p:sp>
      <p:pic>
        <p:nvPicPr>
          <p:cNvPr id="5" name="Picture 2" descr="http://www.aoos.org/wp-content/uploads/2011/12/NOAA-logo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055" y="76200"/>
            <a:ext cx="523875" cy="523875"/>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21"/>
          <p:cNvGrpSpPr>
            <a:grpSpLocks/>
          </p:cNvGrpSpPr>
          <p:nvPr/>
        </p:nvGrpSpPr>
        <p:grpSpPr bwMode="auto">
          <a:xfrm>
            <a:off x="121236" y="1510410"/>
            <a:ext cx="2952078" cy="4433190"/>
            <a:chOff x="482674" y="1736400"/>
            <a:chExt cx="2673858" cy="4080764"/>
          </a:xfrm>
          <a:effectLst>
            <a:outerShdw blurRad="50800" dist="63500" dir="2700000" algn="tl" rotWithShape="0">
              <a:prstClr val="black">
                <a:alpha val="40000"/>
              </a:prstClr>
            </a:outerShdw>
          </a:effectLst>
        </p:grpSpPr>
        <p:pic>
          <p:nvPicPr>
            <p:cNvPr id="8" name="Picture 5" descr="toweringcu.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2674" y="1736400"/>
              <a:ext cx="2673858" cy="4080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031"/>
            <p:cNvSpPr>
              <a:spLocks noChangeArrowheads="1"/>
            </p:cNvSpPr>
            <p:nvPr/>
          </p:nvSpPr>
          <p:spPr bwMode="auto">
            <a:xfrm>
              <a:off x="1503923" y="5288625"/>
              <a:ext cx="574906" cy="30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a:spcBef>
                  <a:spcPct val="0"/>
                </a:spcBef>
                <a:buFontTx/>
                <a:buNone/>
              </a:pPr>
              <a:r>
                <a:rPr lang="en-US" sz="800" b="1">
                  <a:solidFill>
                    <a:schemeClr val="bg1"/>
                  </a:solidFill>
                </a:rPr>
                <a:t>3-5 mi</a:t>
              </a:r>
            </a:p>
            <a:p>
              <a:pPr algn="ctr">
                <a:lnSpc>
                  <a:spcPct val="70000"/>
                </a:lnSpc>
                <a:spcBef>
                  <a:spcPct val="0"/>
                </a:spcBef>
                <a:buFontTx/>
                <a:buNone/>
              </a:pPr>
              <a:r>
                <a:rPr lang="en-US" sz="800" b="1">
                  <a:solidFill>
                    <a:schemeClr val="bg1"/>
                  </a:solidFill>
                </a:rPr>
                <a:t>(5-8 km)</a:t>
              </a:r>
            </a:p>
          </p:txBody>
        </p:sp>
        <p:sp>
          <p:nvSpPr>
            <p:cNvPr id="10" name="Line 1032"/>
            <p:cNvSpPr>
              <a:spLocks noChangeShapeType="1"/>
            </p:cNvSpPr>
            <p:nvPr/>
          </p:nvSpPr>
          <p:spPr bwMode="auto">
            <a:xfrm flipH="1">
              <a:off x="1256105" y="5439872"/>
              <a:ext cx="274320" cy="0"/>
            </a:xfrm>
            <a:prstGeom prst="line">
              <a:avLst/>
            </a:prstGeom>
            <a:noFill/>
            <a:ln w="19050">
              <a:solidFill>
                <a:schemeClr val="bg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 name="Line 1033"/>
            <p:cNvSpPr>
              <a:spLocks noChangeShapeType="1"/>
            </p:cNvSpPr>
            <p:nvPr/>
          </p:nvSpPr>
          <p:spPr bwMode="auto">
            <a:xfrm>
              <a:off x="2039613" y="5439872"/>
              <a:ext cx="274320" cy="0"/>
            </a:xfrm>
            <a:prstGeom prst="line">
              <a:avLst/>
            </a:prstGeom>
            <a:noFill/>
            <a:ln w="19050">
              <a:solidFill>
                <a:schemeClr val="bg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5" name="Group 17"/>
          <p:cNvGrpSpPr>
            <a:grpSpLocks/>
          </p:cNvGrpSpPr>
          <p:nvPr/>
        </p:nvGrpSpPr>
        <p:grpSpPr bwMode="auto">
          <a:xfrm>
            <a:off x="3158822" y="1506824"/>
            <a:ext cx="2902424" cy="4436776"/>
            <a:chOff x="3138243" y="1737348"/>
            <a:chExt cx="2681145" cy="4080840"/>
          </a:xfrm>
          <a:effectLst>
            <a:outerShdw blurRad="50800" dist="63500" dir="2700000" algn="tl" rotWithShape="0">
              <a:prstClr val="black">
                <a:alpha val="40000"/>
              </a:prstClr>
            </a:outerShdw>
          </a:effectLst>
        </p:grpSpPr>
        <p:pic>
          <p:nvPicPr>
            <p:cNvPr id="16" name="Picture 6" descr="mature_edit.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138243" y="1737348"/>
              <a:ext cx="2681145" cy="4080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031"/>
            <p:cNvSpPr>
              <a:spLocks noChangeArrowheads="1"/>
            </p:cNvSpPr>
            <p:nvPr/>
          </p:nvSpPr>
          <p:spPr bwMode="auto">
            <a:xfrm>
              <a:off x="4326484" y="5279642"/>
              <a:ext cx="635840" cy="302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a:spcBef>
                  <a:spcPct val="0"/>
                </a:spcBef>
                <a:buFontTx/>
                <a:buNone/>
              </a:pPr>
              <a:r>
                <a:rPr lang="en-US" sz="800" b="1">
                  <a:solidFill>
                    <a:schemeClr val="bg1"/>
                  </a:solidFill>
                </a:rPr>
                <a:t>5-10 mi</a:t>
              </a:r>
            </a:p>
            <a:p>
              <a:pPr algn="ctr">
                <a:lnSpc>
                  <a:spcPct val="70000"/>
                </a:lnSpc>
                <a:spcBef>
                  <a:spcPct val="0"/>
                </a:spcBef>
                <a:buFontTx/>
                <a:buNone/>
              </a:pPr>
              <a:r>
                <a:rPr lang="en-US" sz="800" b="1">
                  <a:solidFill>
                    <a:schemeClr val="bg1"/>
                  </a:solidFill>
                </a:rPr>
                <a:t>(8-16 km)</a:t>
              </a:r>
            </a:p>
          </p:txBody>
        </p:sp>
        <p:sp>
          <p:nvSpPr>
            <p:cNvPr id="18" name="Line 1032"/>
            <p:cNvSpPr>
              <a:spLocks noChangeShapeType="1"/>
            </p:cNvSpPr>
            <p:nvPr/>
          </p:nvSpPr>
          <p:spPr bwMode="auto">
            <a:xfrm flipH="1">
              <a:off x="3426298" y="5430892"/>
              <a:ext cx="914373" cy="0"/>
            </a:xfrm>
            <a:prstGeom prst="line">
              <a:avLst/>
            </a:prstGeom>
            <a:noFill/>
            <a:ln w="19050">
              <a:solidFill>
                <a:schemeClr val="bg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9" name="Line 1033"/>
            <p:cNvSpPr>
              <a:spLocks noChangeShapeType="1"/>
            </p:cNvSpPr>
            <p:nvPr/>
          </p:nvSpPr>
          <p:spPr bwMode="auto">
            <a:xfrm>
              <a:off x="4905015" y="5428511"/>
              <a:ext cx="914373" cy="0"/>
            </a:xfrm>
            <a:prstGeom prst="line">
              <a:avLst/>
            </a:prstGeom>
            <a:noFill/>
            <a:ln w="19050">
              <a:solidFill>
                <a:schemeClr val="bg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0" name="Group 24"/>
          <p:cNvGrpSpPr>
            <a:grpSpLocks/>
          </p:cNvGrpSpPr>
          <p:nvPr/>
        </p:nvGrpSpPr>
        <p:grpSpPr bwMode="auto">
          <a:xfrm>
            <a:off x="6137728" y="1506824"/>
            <a:ext cx="2923626" cy="4436776"/>
            <a:chOff x="5871966" y="1736725"/>
            <a:chExt cx="2673858" cy="4080764"/>
          </a:xfrm>
        </p:grpSpPr>
        <p:pic>
          <p:nvPicPr>
            <p:cNvPr id="21" name="Picture 3" descr="dissipate.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871966" y="1736725"/>
              <a:ext cx="2673858" cy="4080764"/>
            </a:xfrm>
            <a:prstGeom prst="rect">
              <a:avLst/>
            </a:prstGeom>
            <a:noFill/>
            <a:ln>
              <a:noFill/>
            </a:ln>
            <a:effectLst>
              <a:outerShdw blurRad="508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1031"/>
            <p:cNvSpPr>
              <a:spLocks noChangeArrowheads="1"/>
            </p:cNvSpPr>
            <p:nvPr/>
          </p:nvSpPr>
          <p:spPr bwMode="auto">
            <a:xfrm>
              <a:off x="6636831" y="5276732"/>
              <a:ext cx="635859" cy="30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a:spcBef>
                  <a:spcPct val="0"/>
                </a:spcBef>
                <a:buFontTx/>
                <a:buNone/>
              </a:pPr>
              <a:r>
                <a:rPr lang="en-US" sz="800" b="1" dirty="0">
                  <a:solidFill>
                    <a:schemeClr val="bg1"/>
                  </a:solidFill>
                </a:rPr>
                <a:t>5-7 mi</a:t>
              </a:r>
            </a:p>
            <a:p>
              <a:pPr algn="ctr">
                <a:lnSpc>
                  <a:spcPct val="70000"/>
                </a:lnSpc>
                <a:spcBef>
                  <a:spcPct val="0"/>
                </a:spcBef>
                <a:buFontTx/>
                <a:buNone/>
              </a:pPr>
              <a:r>
                <a:rPr lang="en-US" sz="800" b="1" dirty="0">
                  <a:solidFill>
                    <a:schemeClr val="bg1"/>
                  </a:solidFill>
                </a:rPr>
                <a:t>(8-11 km)</a:t>
              </a:r>
            </a:p>
          </p:txBody>
        </p:sp>
        <p:sp>
          <p:nvSpPr>
            <p:cNvPr id="23" name="Line 1032"/>
            <p:cNvSpPr>
              <a:spLocks noChangeShapeType="1"/>
            </p:cNvSpPr>
            <p:nvPr/>
          </p:nvSpPr>
          <p:spPr bwMode="auto">
            <a:xfrm flipH="1">
              <a:off x="6050069" y="5435122"/>
              <a:ext cx="640080" cy="0"/>
            </a:xfrm>
            <a:prstGeom prst="line">
              <a:avLst/>
            </a:prstGeom>
            <a:noFill/>
            <a:ln w="19050">
              <a:solidFill>
                <a:schemeClr val="bg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4" name="Line 1033"/>
            <p:cNvSpPr>
              <a:spLocks noChangeShapeType="1"/>
            </p:cNvSpPr>
            <p:nvPr/>
          </p:nvSpPr>
          <p:spPr bwMode="auto">
            <a:xfrm>
              <a:off x="7228079" y="5432741"/>
              <a:ext cx="822960" cy="0"/>
            </a:xfrm>
            <a:prstGeom prst="line">
              <a:avLst/>
            </a:prstGeom>
            <a:noFill/>
            <a:ln w="19050">
              <a:solidFill>
                <a:schemeClr val="bg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grpSp>
    </p:spTree>
    <p:extLst>
      <p:ext uri="{BB962C8B-B14F-4D97-AF65-F5344CB8AC3E}">
        <p14:creationId xmlns:p14="http://schemas.microsoft.com/office/powerpoint/2010/main" val="22404677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685800" y="76200"/>
            <a:ext cx="7900988" cy="914400"/>
          </a:xfrm>
        </p:spPr>
        <p:txBody>
          <a:bodyPr rtlCol="0">
            <a:normAutofit/>
          </a:bodyPr>
          <a:lstStyle/>
          <a:p>
            <a:pPr algn="l" fontAlgn="auto">
              <a:spcAft>
                <a:spcPts val="0"/>
              </a:spcAft>
              <a:defRPr/>
            </a:pPr>
            <a:r>
              <a:rPr lang="fr-CA" dirty="0" smtClean="0">
                <a:solidFill>
                  <a:schemeClr val="tx1">
                    <a:lumMod val="65000"/>
                    <a:lumOff val="35000"/>
                  </a:schemeClr>
                </a:solidFill>
                <a:effectLst>
                  <a:outerShdw blurRad="38100" dist="38100" dir="2700000" algn="tl">
                    <a:srgbClr val="000000">
                      <a:alpha val="43137"/>
                    </a:srgbClr>
                  </a:outerShdw>
                </a:effectLst>
              </a:rPr>
              <a:t>Single Cell</a:t>
            </a:r>
            <a:endParaRPr lang="fr-FR" dirty="0" smtClean="0">
              <a:solidFill>
                <a:schemeClr val="tx1">
                  <a:lumMod val="65000"/>
                  <a:lumOff val="35000"/>
                </a:schemeClr>
              </a:solidFill>
              <a:effectLst>
                <a:outerShdw blurRad="38100" dist="38100" dir="2700000" algn="tl">
                  <a:srgbClr val="000000">
                    <a:alpha val="43137"/>
                  </a:srgbClr>
                </a:outerShdw>
              </a:effectLst>
            </a:endParaRPr>
          </a:p>
        </p:txBody>
      </p:sp>
      <p:sp>
        <p:nvSpPr>
          <p:cNvPr id="7" name="TextBox 6"/>
          <p:cNvSpPr txBox="1"/>
          <p:nvPr/>
        </p:nvSpPr>
        <p:spPr>
          <a:xfrm>
            <a:off x="4572000" y="1805254"/>
            <a:ext cx="3657600" cy="830997"/>
          </a:xfrm>
          <a:prstGeom prst="rect">
            <a:avLst/>
          </a:prstGeom>
          <a:noFill/>
        </p:spPr>
        <p:txBody>
          <a:bodyPr wrap="square">
            <a:spAutoFit/>
          </a:bodyPr>
          <a:lstStyle/>
          <a:p>
            <a:pPr>
              <a:defRPr/>
            </a:pPr>
            <a:r>
              <a:rPr lang="en-US" sz="1600" dirty="0">
                <a:solidFill>
                  <a:schemeClr val="tx2"/>
                </a:solidFill>
              </a:rPr>
              <a:t>Also called “air mass </a:t>
            </a:r>
            <a:r>
              <a:rPr lang="en-US" sz="1600" dirty="0" smtClean="0">
                <a:solidFill>
                  <a:schemeClr val="tx2"/>
                </a:solidFill>
              </a:rPr>
              <a:t>thunderstorms</a:t>
            </a:r>
            <a:r>
              <a:rPr lang="en-US" sz="1600" dirty="0">
                <a:solidFill>
                  <a:schemeClr val="tx2"/>
                </a:solidFill>
              </a:rPr>
              <a:t>”,</a:t>
            </a:r>
          </a:p>
          <a:p>
            <a:pPr>
              <a:defRPr/>
            </a:pPr>
            <a:r>
              <a:rPr lang="en-US" sz="1600" dirty="0">
                <a:solidFill>
                  <a:schemeClr val="tx2"/>
                </a:solidFill>
              </a:rPr>
              <a:t>“ordinary thunderstorms”, or “</a:t>
            </a:r>
            <a:r>
              <a:rPr lang="en-US" sz="1600" dirty="0" smtClean="0">
                <a:solidFill>
                  <a:schemeClr val="tx2"/>
                </a:solidFill>
              </a:rPr>
              <a:t>garden variety </a:t>
            </a:r>
            <a:r>
              <a:rPr lang="en-US" sz="1600" dirty="0">
                <a:solidFill>
                  <a:schemeClr val="tx2"/>
                </a:solidFill>
              </a:rPr>
              <a:t>thunderstorms.”</a:t>
            </a:r>
          </a:p>
        </p:txBody>
      </p:sp>
      <p:sp>
        <p:nvSpPr>
          <p:cNvPr id="8" name="TextBox 7"/>
          <p:cNvSpPr txBox="1"/>
          <p:nvPr/>
        </p:nvSpPr>
        <p:spPr>
          <a:xfrm>
            <a:off x="4572000" y="2971800"/>
            <a:ext cx="3581400" cy="2554545"/>
          </a:xfrm>
          <a:prstGeom prst="rect">
            <a:avLst/>
          </a:prstGeom>
          <a:noFill/>
        </p:spPr>
        <p:txBody>
          <a:bodyPr wrap="square">
            <a:spAutoFit/>
          </a:bodyPr>
          <a:lstStyle/>
          <a:p>
            <a:pPr>
              <a:defRPr/>
            </a:pPr>
            <a:r>
              <a:rPr lang="en-US" sz="1600" dirty="0" smtClean="0">
                <a:solidFill>
                  <a:schemeClr val="tx2"/>
                </a:solidFill>
              </a:rPr>
              <a:t>The lifting </a:t>
            </a:r>
            <a:r>
              <a:rPr lang="en-US" sz="1600" dirty="0">
                <a:solidFill>
                  <a:schemeClr val="tx2"/>
                </a:solidFill>
              </a:rPr>
              <a:t>source is usually uneven surface </a:t>
            </a:r>
            <a:r>
              <a:rPr lang="en-US" sz="1600" dirty="0" smtClean="0">
                <a:solidFill>
                  <a:schemeClr val="tx2"/>
                </a:solidFill>
              </a:rPr>
              <a:t>heating. In the Pacific Northwest this often occurs over the mountains in the summer during late afternoon and evening hours. </a:t>
            </a:r>
          </a:p>
          <a:p>
            <a:pPr>
              <a:defRPr/>
            </a:pPr>
            <a:endParaRPr lang="en-US" sz="1600" dirty="0">
              <a:solidFill>
                <a:schemeClr val="tx2"/>
              </a:solidFill>
            </a:endParaRPr>
          </a:p>
          <a:p>
            <a:pPr>
              <a:defRPr/>
            </a:pPr>
            <a:r>
              <a:rPr lang="en-US" sz="1600" dirty="0" smtClean="0">
                <a:solidFill>
                  <a:schemeClr val="tx2"/>
                </a:solidFill>
              </a:rPr>
              <a:t>These can pose a moderate to high danger for aviation but is usually easily circumnavigated visually by pilots</a:t>
            </a:r>
            <a:endParaRPr lang="en-US" sz="1600" dirty="0">
              <a:solidFill>
                <a:schemeClr val="tx2"/>
              </a:solidFill>
            </a:endParaRPr>
          </a:p>
        </p:txBody>
      </p:sp>
      <p:sp>
        <p:nvSpPr>
          <p:cNvPr id="9" name="TextBox 8"/>
          <p:cNvSpPr txBox="1"/>
          <p:nvPr/>
        </p:nvSpPr>
        <p:spPr>
          <a:xfrm>
            <a:off x="4479045" y="5791200"/>
            <a:ext cx="4225837" cy="400110"/>
          </a:xfrm>
          <a:prstGeom prst="rect">
            <a:avLst/>
          </a:prstGeom>
          <a:noFill/>
        </p:spPr>
        <p:txBody>
          <a:bodyPr wrap="none" rtlCol="0">
            <a:spAutoFit/>
          </a:bodyPr>
          <a:lstStyle/>
          <a:p>
            <a:r>
              <a:rPr lang="en-US" sz="2000" b="1" i="1" u="sng" dirty="0" smtClean="0">
                <a:solidFill>
                  <a:srgbClr val="FF0000"/>
                </a:solidFill>
                <a:effectLst>
                  <a:outerShdw blurRad="38100" dist="38100" dir="2700000" algn="tl">
                    <a:srgbClr val="000000">
                      <a:alpha val="43137"/>
                    </a:srgbClr>
                  </a:outerShdw>
                </a:effectLst>
              </a:rPr>
              <a:t>Life cycle typically 20-30 minutes</a:t>
            </a:r>
            <a:endParaRPr lang="en-US" sz="2000" b="1" i="1" u="sng" dirty="0">
              <a:solidFill>
                <a:srgbClr val="FF0000"/>
              </a:solidFill>
              <a:effectLst>
                <a:outerShdw blurRad="38100" dist="38100" dir="2700000" algn="tl">
                  <a:srgbClr val="000000">
                    <a:alpha val="43137"/>
                  </a:srgbClr>
                </a:outerShdw>
              </a:effectLst>
            </a:endParaRPr>
          </a:p>
        </p:txBody>
      </p:sp>
      <p:pic>
        <p:nvPicPr>
          <p:cNvPr id="2050" name="Picture 2" descr="http://1.bp.blogspot.com/-mHadnj37NF0/TeKk6bbNvAI/AAAAAAAAAhI/BNTmIA03rAE/s1600/single+cell+thunderstor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467" y="1219200"/>
            <a:ext cx="4038600" cy="5384800"/>
          </a:xfrm>
          <a:prstGeom prst="rect">
            <a:avLst/>
          </a:prstGeom>
          <a:noFill/>
          <a:effectLst>
            <a:outerShdw blurRad="50800" dist="63500" dir="2700000" algn="tl" rotWithShape="0">
              <a:prstClr val="black">
                <a:alpha val="40000"/>
              </a:prstClr>
            </a:outerShdw>
            <a:softEdge rad="31750"/>
          </a:effectLst>
          <a:extLst>
            <a:ext uri="{909E8E84-426E-40DD-AFC4-6F175D3DCCD1}">
              <a14:hiddenFill xmlns:a14="http://schemas.microsoft.com/office/drawing/2010/main">
                <a:solidFill>
                  <a:srgbClr val="FFFFFF"/>
                </a:solidFill>
              </a14:hiddenFill>
            </a:ext>
          </a:extLst>
        </p:spPr>
      </p:pic>
      <p:pic>
        <p:nvPicPr>
          <p:cNvPr id="12" name="Picture 2" descr="http://www.aoos.org/wp-content/uploads/2011/12/NOAA-logo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055" y="76200"/>
            <a:ext cx="523875" cy="52387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488" y="2315152"/>
            <a:ext cx="4276557" cy="3052602"/>
          </a:xfrm>
          <a:prstGeom prst="rect">
            <a:avLst/>
          </a:prstGeom>
          <a:effectLst>
            <a:outerShdw blurRad="50800" dist="63500" dir="2700000" algn="tl" rotWithShape="0">
              <a:prstClr val="black">
                <a:alpha val="40000"/>
              </a:prstClr>
            </a:outerShdw>
            <a:softEdge rad="31750"/>
          </a:effectLst>
        </p:spPr>
      </p:pic>
    </p:spTree>
    <p:extLst>
      <p:ext uri="{BB962C8B-B14F-4D97-AF65-F5344CB8AC3E}">
        <p14:creationId xmlns:p14="http://schemas.microsoft.com/office/powerpoint/2010/main" val="3017856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050"/>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685800" y="-28575"/>
            <a:ext cx="6686550" cy="1143000"/>
          </a:xfrm>
        </p:spPr>
        <p:txBody>
          <a:bodyPr rtlCol="0">
            <a:normAutofit/>
          </a:bodyPr>
          <a:lstStyle/>
          <a:p>
            <a:pPr algn="l" fontAlgn="auto">
              <a:spcAft>
                <a:spcPts val="0"/>
              </a:spcAft>
              <a:defRPr/>
            </a:pPr>
            <a:r>
              <a:rPr lang="fr-CA" dirty="0" err="1" smtClean="0">
                <a:solidFill>
                  <a:schemeClr val="tx1">
                    <a:lumMod val="65000"/>
                    <a:lumOff val="35000"/>
                  </a:schemeClr>
                </a:solidFill>
                <a:effectLst>
                  <a:outerShdw blurRad="38100" dist="38100" dir="2700000" algn="tl">
                    <a:srgbClr val="000000">
                      <a:alpha val="43137"/>
                    </a:srgbClr>
                  </a:outerShdw>
                </a:effectLst>
              </a:rPr>
              <a:t>Multicell</a:t>
            </a:r>
            <a:r>
              <a:rPr lang="fr-CA" dirty="0" smtClean="0">
                <a:solidFill>
                  <a:schemeClr val="tx1">
                    <a:lumMod val="65000"/>
                    <a:lumOff val="35000"/>
                  </a:schemeClr>
                </a:solidFill>
                <a:effectLst>
                  <a:outerShdw blurRad="38100" dist="38100" dir="2700000" algn="tl">
                    <a:srgbClr val="000000">
                      <a:alpha val="43137"/>
                    </a:srgbClr>
                  </a:outerShdw>
                </a:effectLst>
              </a:rPr>
              <a:t> Cluster </a:t>
            </a:r>
            <a:endParaRPr lang="fr-FR" dirty="0" smtClean="0">
              <a:solidFill>
                <a:schemeClr val="tx1">
                  <a:lumMod val="65000"/>
                  <a:lumOff val="35000"/>
                </a:schemeClr>
              </a:solidFill>
              <a:effectLst>
                <a:outerShdw blurRad="38100" dist="38100" dir="2700000" algn="tl">
                  <a:srgbClr val="000000">
                    <a:alpha val="43137"/>
                  </a:srgbClr>
                </a:outerShdw>
              </a:effectLst>
            </a:endParaRPr>
          </a:p>
        </p:txBody>
      </p:sp>
      <p:pic>
        <p:nvPicPr>
          <p:cNvPr id="5" name="Picture 2" descr="http://www.aoos.org/wp-content/uploads/2011/12/NOAA-logo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055" y="76200"/>
            <a:ext cx="523875" cy="52387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 descr="multicell.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1488" y="1389063"/>
            <a:ext cx="8223250" cy="4602162"/>
          </a:xfrm>
          <a:prstGeom prst="rect">
            <a:avLst/>
          </a:prstGeom>
          <a:noFill/>
          <a:ln>
            <a:noFill/>
          </a:ln>
          <a:effectLst>
            <a:outerShdw blurRad="50800" dist="63500" dir="2700000" algn="tl" rotWithShape="0">
              <a:prstClr val="black">
                <a:alpha val="40000"/>
              </a:prstClr>
            </a:outerShdw>
            <a:softEdge rad="3175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63709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685800" y="0"/>
            <a:ext cx="7900988" cy="1143000"/>
          </a:xfrm>
        </p:spPr>
        <p:txBody>
          <a:bodyPr rtlCol="0">
            <a:normAutofit/>
          </a:bodyPr>
          <a:lstStyle/>
          <a:p>
            <a:pPr algn="l" fontAlgn="auto">
              <a:spcAft>
                <a:spcPts val="0"/>
              </a:spcAft>
              <a:defRPr/>
            </a:pPr>
            <a:r>
              <a:rPr lang="en-US" dirty="0" err="1" smtClean="0">
                <a:solidFill>
                  <a:schemeClr val="tx1">
                    <a:lumMod val="65000"/>
                    <a:lumOff val="35000"/>
                  </a:schemeClr>
                </a:solidFill>
              </a:rPr>
              <a:t>Multicell</a:t>
            </a:r>
            <a:r>
              <a:rPr lang="en-US" dirty="0" smtClean="0">
                <a:solidFill>
                  <a:schemeClr val="tx1">
                    <a:lumMod val="65000"/>
                    <a:lumOff val="35000"/>
                  </a:schemeClr>
                </a:solidFill>
              </a:rPr>
              <a:t> Thunderstorms</a:t>
            </a:r>
          </a:p>
        </p:txBody>
      </p:sp>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399" y="1657349"/>
            <a:ext cx="5159735" cy="3448051"/>
          </a:xfrm>
          <a:prstGeom prst="rect">
            <a:avLst/>
          </a:prstGeom>
          <a:noFill/>
          <a:ln>
            <a:noFill/>
          </a:ln>
          <a:effectLst>
            <a:outerShdw blurRad="50800" dist="63500" dir="2700000" algn="tl" rotWithShape="0">
              <a:prstClr val="black">
                <a:alpha val="40000"/>
              </a:prstClr>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descr="http://www.aoos.org/wp-content/uploads/2011/12/NOAA-logo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055" y="76200"/>
            <a:ext cx="523875" cy="5238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410200" y="1752599"/>
            <a:ext cx="3367268" cy="4343401"/>
          </a:xfrm>
          <a:prstGeom prst="rect">
            <a:avLst/>
          </a:prstGeom>
          <a:noFill/>
        </p:spPr>
        <p:txBody>
          <a:bodyPr wrap="square" rtlCol="0">
            <a:noAutofit/>
          </a:bodyPr>
          <a:lstStyle/>
          <a:p>
            <a:pPr marL="285750" indent="-285750">
              <a:buFont typeface="Arial" pitchFamily="34" charset="0"/>
              <a:buChar char="•"/>
            </a:pPr>
            <a:r>
              <a:rPr lang="en-US" dirty="0" smtClean="0">
                <a:solidFill>
                  <a:schemeClr val="tx2"/>
                </a:solidFill>
              </a:rPr>
              <a:t>Group of thunderstorm cells</a:t>
            </a:r>
          </a:p>
          <a:p>
            <a:endParaRPr lang="en-US" dirty="0" smtClean="0">
              <a:solidFill>
                <a:schemeClr val="tx2"/>
              </a:solidFill>
            </a:endParaRPr>
          </a:p>
          <a:p>
            <a:pPr marL="285750" indent="-285750">
              <a:buFont typeface="Arial" pitchFamily="34" charset="0"/>
              <a:buChar char="•"/>
            </a:pPr>
            <a:r>
              <a:rPr lang="en-US" dirty="0" smtClean="0">
                <a:solidFill>
                  <a:schemeClr val="tx2"/>
                </a:solidFill>
              </a:rPr>
              <a:t>Move as a single unit</a:t>
            </a:r>
          </a:p>
          <a:p>
            <a:endParaRPr lang="en-US" dirty="0" smtClean="0">
              <a:solidFill>
                <a:schemeClr val="tx2"/>
              </a:solidFill>
            </a:endParaRPr>
          </a:p>
          <a:p>
            <a:pPr marL="285750" indent="-285750">
              <a:buFont typeface="Arial" pitchFamily="34" charset="0"/>
              <a:buChar char="•"/>
            </a:pPr>
            <a:r>
              <a:rPr lang="en-US" dirty="0" smtClean="0">
                <a:solidFill>
                  <a:schemeClr val="tx2"/>
                </a:solidFill>
              </a:rPr>
              <a:t>Each cell will be in a different stage of development</a:t>
            </a:r>
          </a:p>
          <a:p>
            <a:pPr marL="285750" indent="-285750">
              <a:buFont typeface="Arial" pitchFamily="34" charset="0"/>
              <a:buChar char="•"/>
            </a:pPr>
            <a:endParaRPr lang="en-US" dirty="0" smtClean="0">
              <a:solidFill>
                <a:schemeClr val="tx2"/>
              </a:solidFill>
            </a:endParaRPr>
          </a:p>
          <a:p>
            <a:pPr marL="285750" indent="-285750">
              <a:buFont typeface="Arial" pitchFamily="34" charset="0"/>
              <a:buChar char="•"/>
            </a:pPr>
            <a:r>
              <a:rPr lang="en-US" dirty="0" smtClean="0">
                <a:solidFill>
                  <a:schemeClr val="tx2"/>
                </a:solidFill>
              </a:rPr>
              <a:t>Pose moderate to high danger to aviation</a:t>
            </a:r>
          </a:p>
          <a:p>
            <a:pPr marL="285750" indent="-285750">
              <a:buFont typeface="Arial" pitchFamily="34" charset="0"/>
              <a:buChar char="•"/>
            </a:pPr>
            <a:endParaRPr lang="en-US" dirty="0">
              <a:solidFill>
                <a:schemeClr val="tx2"/>
              </a:solidFill>
            </a:endParaRPr>
          </a:p>
          <a:p>
            <a:pPr marL="285750" indent="-285750">
              <a:buFont typeface="Arial" pitchFamily="34" charset="0"/>
              <a:buChar char="•"/>
            </a:pPr>
            <a:r>
              <a:rPr lang="en-US" dirty="0" smtClean="0">
                <a:solidFill>
                  <a:schemeClr val="tx2"/>
                </a:solidFill>
              </a:rPr>
              <a:t>Sometimes form as a line of storms (squall line) with a well developed gust front</a:t>
            </a:r>
          </a:p>
          <a:p>
            <a:endParaRPr lang="en-US" dirty="0">
              <a:solidFill>
                <a:schemeClr val="tx2"/>
              </a:solidFill>
            </a:endParaRPr>
          </a:p>
        </p:txBody>
      </p:sp>
      <p:pic>
        <p:nvPicPr>
          <p:cNvPr id="1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6766" y="1295400"/>
            <a:ext cx="4191000" cy="4632158"/>
          </a:xfrm>
          <a:prstGeom prst="rect">
            <a:avLst/>
          </a:prstGeom>
          <a:noFill/>
          <a:ln>
            <a:noFill/>
          </a:ln>
          <a:effectLst>
            <a:outerShdw blurRad="508000" dist="190500" dir="2700000" algn="ctr" rotWithShape="0">
              <a:schemeClr val="tx1"/>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7934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 presetClass="exit" presetSubtype="0" fill="hold" nodeType="withEffect">
                                  <p:stCondLst>
                                    <p:cond delay="0"/>
                                  </p:stCondLst>
                                  <p:childTnLst>
                                    <p:set>
                                      <p:cBhvr>
                                        <p:cTn id="9" dur="1" fill="hold">
                                          <p:stCondLst>
                                            <p:cond delay="0"/>
                                          </p:stCondLst>
                                        </p:cTn>
                                        <p:tgtEl>
                                          <p:spTgt spid="11267"/>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685800" y="-28575"/>
            <a:ext cx="6686550" cy="1143000"/>
          </a:xfrm>
        </p:spPr>
        <p:txBody>
          <a:bodyPr rtlCol="0">
            <a:normAutofit/>
          </a:bodyPr>
          <a:lstStyle/>
          <a:p>
            <a:pPr algn="l" fontAlgn="auto">
              <a:spcAft>
                <a:spcPts val="0"/>
              </a:spcAft>
              <a:defRPr/>
            </a:pPr>
            <a:r>
              <a:rPr lang="fr-CA" dirty="0" err="1" smtClean="0">
                <a:solidFill>
                  <a:schemeClr val="tx1">
                    <a:lumMod val="65000"/>
                    <a:lumOff val="35000"/>
                  </a:schemeClr>
                </a:solidFill>
                <a:effectLst>
                  <a:outerShdw blurRad="38100" dist="38100" dir="2700000" algn="tl">
                    <a:srgbClr val="000000">
                      <a:alpha val="43137"/>
                    </a:srgbClr>
                  </a:outerShdw>
                </a:effectLst>
              </a:rPr>
              <a:t>Multicell</a:t>
            </a:r>
            <a:r>
              <a:rPr lang="fr-CA" dirty="0" smtClean="0">
                <a:solidFill>
                  <a:schemeClr val="tx1">
                    <a:lumMod val="65000"/>
                    <a:lumOff val="35000"/>
                  </a:schemeClr>
                </a:solidFill>
                <a:effectLst>
                  <a:outerShdw blurRad="38100" dist="38100" dir="2700000" algn="tl">
                    <a:srgbClr val="000000">
                      <a:alpha val="43137"/>
                    </a:srgbClr>
                  </a:outerShdw>
                </a:effectLst>
              </a:rPr>
              <a:t> Line (</a:t>
            </a:r>
            <a:r>
              <a:rPr lang="fr-CA" dirty="0" err="1" smtClean="0">
                <a:solidFill>
                  <a:schemeClr val="tx1">
                    <a:lumMod val="65000"/>
                    <a:lumOff val="35000"/>
                  </a:schemeClr>
                </a:solidFill>
                <a:effectLst>
                  <a:outerShdw blurRad="38100" dist="38100" dir="2700000" algn="tl">
                    <a:srgbClr val="000000">
                      <a:alpha val="43137"/>
                    </a:srgbClr>
                  </a:outerShdw>
                </a:effectLst>
              </a:rPr>
              <a:t>Squall</a:t>
            </a:r>
            <a:r>
              <a:rPr lang="fr-CA" dirty="0" smtClean="0">
                <a:solidFill>
                  <a:schemeClr val="tx1">
                    <a:lumMod val="65000"/>
                    <a:lumOff val="35000"/>
                  </a:schemeClr>
                </a:solidFill>
                <a:effectLst>
                  <a:outerShdw blurRad="38100" dist="38100" dir="2700000" algn="tl">
                    <a:srgbClr val="000000">
                      <a:alpha val="43137"/>
                    </a:srgbClr>
                  </a:outerShdw>
                </a:effectLst>
              </a:rPr>
              <a:t> Line) </a:t>
            </a:r>
            <a:endParaRPr lang="fr-FR" dirty="0" smtClean="0">
              <a:solidFill>
                <a:schemeClr val="tx1">
                  <a:lumMod val="65000"/>
                  <a:lumOff val="35000"/>
                </a:schemeClr>
              </a:solidFill>
              <a:effectLst>
                <a:outerShdw blurRad="38100" dist="38100" dir="2700000" algn="tl">
                  <a:srgbClr val="000000">
                    <a:alpha val="43137"/>
                  </a:srgbClr>
                </a:outerShdw>
              </a:effectLst>
            </a:endParaRPr>
          </a:p>
        </p:txBody>
      </p:sp>
      <p:pic>
        <p:nvPicPr>
          <p:cNvPr id="5" name="Picture 2" descr="http://www.aoos.org/wp-content/uploads/2011/12/NOAA-logo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055" y="76200"/>
            <a:ext cx="523875" cy="5238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squall.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0992" y="1371600"/>
            <a:ext cx="8231187" cy="4581525"/>
          </a:xfrm>
          <a:prstGeom prst="rect">
            <a:avLst/>
          </a:prstGeom>
          <a:noFill/>
          <a:ln>
            <a:noFill/>
          </a:ln>
          <a:effectLst>
            <a:outerShdw blurRad="50800" dist="63500" dir="2700000" algn="tl" rotWithShape="0">
              <a:prstClr val="black">
                <a:alpha val="40000"/>
              </a:prstClr>
            </a:outerShdw>
            <a:softEdge rad="3175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32222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685800" y="-28575"/>
            <a:ext cx="6686550" cy="1143000"/>
          </a:xfrm>
        </p:spPr>
        <p:txBody>
          <a:bodyPr rtlCol="0">
            <a:normAutofit/>
          </a:bodyPr>
          <a:lstStyle/>
          <a:p>
            <a:pPr algn="l" fontAlgn="auto">
              <a:spcAft>
                <a:spcPts val="0"/>
              </a:spcAft>
              <a:defRPr/>
            </a:pPr>
            <a:r>
              <a:rPr lang="fr-CA" dirty="0" err="1" smtClean="0">
                <a:solidFill>
                  <a:schemeClr val="tx1">
                    <a:lumMod val="65000"/>
                    <a:lumOff val="35000"/>
                  </a:schemeClr>
                </a:solidFill>
                <a:effectLst>
                  <a:outerShdw blurRad="38100" dist="38100" dir="2700000" algn="tl">
                    <a:srgbClr val="000000">
                      <a:alpha val="43137"/>
                    </a:srgbClr>
                  </a:outerShdw>
                </a:effectLst>
              </a:rPr>
              <a:t>Multicell</a:t>
            </a:r>
            <a:r>
              <a:rPr lang="fr-CA" dirty="0" smtClean="0">
                <a:solidFill>
                  <a:schemeClr val="tx1">
                    <a:lumMod val="65000"/>
                    <a:lumOff val="35000"/>
                  </a:schemeClr>
                </a:solidFill>
                <a:effectLst>
                  <a:outerShdw blurRad="38100" dist="38100" dir="2700000" algn="tl">
                    <a:srgbClr val="000000">
                      <a:alpha val="43137"/>
                    </a:srgbClr>
                  </a:outerShdw>
                </a:effectLst>
              </a:rPr>
              <a:t> </a:t>
            </a:r>
            <a:r>
              <a:rPr lang="fr-CA" dirty="0" err="1" smtClean="0">
                <a:solidFill>
                  <a:schemeClr val="tx1">
                    <a:lumMod val="65000"/>
                    <a:lumOff val="35000"/>
                  </a:schemeClr>
                </a:solidFill>
                <a:effectLst>
                  <a:outerShdw blurRad="38100" dist="38100" dir="2700000" algn="tl">
                    <a:srgbClr val="000000">
                      <a:alpha val="43137"/>
                    </a:srgbClr>
                  </a:outerShdw>
                </a:effectLst>
              </a:rPr>
              <a:t>Squall</a:t>
            </a:r>
            <a:r>
              <a:rPr lang="fr-CA" dirty="0" smtClean="0">
                <a:solidFill>
                  <a:schemeClr val="tx1">
                    <a:lumMod val="65000"/>
                    <a:lumOff val="35000"/>
                  </a:schemeClr>
                </a:solidFill>
                <a:effectLst>
                  <a:outerShdw blurRad="38100" dist="38100" dir="2700000" algn="tl">
                    <a:srgbClr val="000000">
                      <a:alpha val="43137"/>
                    </a:srgbClr>
                  </a:outerShdw>
                </a:effectLst>
              </a:rPr>
              <a:t> Line</a:t>
            </a:r>
            <a:endParaRPr lang="fr-FR" dirty="0" smtClean="0">
              <a:solidFill>
                <a:schemeClr val="tx1">
                  <a:lumMod val="65000"/>
                  <a:lumOff val="35000"/>
                </a:schemeClr>
              </a:solidFill>
              <a:effectLst>
                <a:outerShdw blurRad="38100" dist="38100" dir="2700000" algn="tl">
                  <a:srgbClr val="000000">
                    <a:alpha val="43137"/>
                  </a:srgbClr>
                </a:outerShdw>
              </a:effectLst>
            </a:endParaRPr>
          </a:p>
        </p:txBody>
      </p:sp>
      <p:pic>
        <p:nvPicPr>
          <p:cNvPr id="5" name="Picture 2" descr="http://www.aoos.org/wp-content/uploads/2011/12/NOAA-logo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055" y="76200"/>
            <a:ext cx="523875" cy="5238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http://3.bp.blogspot.com/-0GHQA79cBvM/T_RidnI2YeI/AAAAAAAAP2M/rdVN3SV-5LI/s1600/070412_June_5_2008_squall_line.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0"/>
            <a:ext cx="9138810" cy="512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4494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685800" y="-28575"/>
            <a:ext cx="6686550" cy="1143000"/>
          </a:xfrm>
        </p:spPr>
        <p:txBody>
          <a:bodyPr rtlCol="0">
            <a:normAutofit fontScale="90000"/>
          </a:bodyPr>
          <a:lstStyle/>
          <a:p>
            <a:pPr algn="l" fontAlgn="auto">
              <a:spcAft>
                <a:spcPts val="0"/>
              </a:spcAft>
              <a:defRPr/>
            </a:pPr>
            <a:r>
              <a:rPr lang="fr-CA" dirty="0" smtClean="0">
                <a:solidFill>
                  <a:schemeClr val="tx1">
                    <a:lumMod val="65000"/>
                    <a:lumOff val="35000"/>
                  </a:schemeClr>
                </a:solidFill>
                <a:effectLst>
                  <a:outerShdw blurRad="38100" dist="38100" dir="2700000" algn="tl">
                    <a:srgbClr val="000000">
                      <a:alpha val="43137"/>
                    </a:srgbClr>
                  </a:outerShdw>
                </a:effectLst>
              </a:rPr>
              <a:t>Thunderstorm Aviation Hazards</a:t>
            </a:r>
            <a:endParaRPr lang="fr-FR" dirty="0" smtClean="0">
              <a:solidFill>
                <a:schemeClr val="tx1">
                  <a:lumMod val="65000"/>
                  <a:lumOff val="35000"/>
                </a:schemeClr>
              </a:solidFill>
              <a:effectLst>
                <a:outerShdw blurRad="38100" dist="38100" dir="2700000" algn="tl">
                  <a:srgbClr val="000000">
                    <a:alpha val="43137"/>
                  </a:srgbClr>
                </a:outerShdw>
              </a:effectLst>
            </a:endParaRPr>
          </a:p>
        </p:txBody>
      </p:sp>
      <p:pic>
        <p:nvPicPr>
          <p:cNvPr id="5" name="Picture 2" descr="http://www.aoos.org/wp-content/uploads/2011/12/NOAA-logo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055" y="76200"/>
            <a:ext cx="523875" cy="5238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38200" y="1447800"/>
            <a:ext cx="2526654" cy="3046988"/>
          </a:xfrm>
          <a:prstGeom prst="rect">
            <a:avLst/>
          </a:prstGeom>
          <a:noFill/>
        </p:spPr>
        <p:txBody>
          <a:bodyPr wrap="none" rtlCol="0">
            <a:spAutoFit/>
          </a:bodyPr>
          <a:lstStyle/>
          <a:p>
            <a:pPr marL="285750" indent="-285750">
              <a:buFont typeface="Arial" pitchFamily="34" charset="0"/>
              <a:buChar char="•"/>
            </a:pPr>
            <a:r>
              <a:rPr lang="en-US" sz="2400" dirty="0" smtClean="0">
                <a:solidFill>
                  <a:schemeClr val="tx2"/>
                </a:solidFill>
              </a:rPr>
              <a:t>Turbulence</a:t>
            </a:r>
          </a:p>
          <a:p>
            <a:pPr marL="285750" indent="-285750">
              <a:buFont typeface="Arial" pitchFamily="34" charset="0"/>
              <a:buChar char="•"/>
            </a:pPr>
            <a:r>
              <a:rPr lang="en-US" sz="2400" dirty="0" smtClean="0">
                <a:solidFill>
                  <a:schemeClr val="tx2"/>
                </a:solidFill>
              </a:rPr>
              <a:t>Icing</a:t>
            </a:r>
          </a:p>
          <a:p>
            <a:pPr marL="285750" indent="-285750">
              <a:buFont typeface="Arial" pitchFamily="34" charset="0"/>
              <a:buChar char="•"/>
            </a:pPr>
            <a:r>
              <a:rPr lang="en-US" sz="2400" dirty="0" smtClean="0">
                <a:solidFill>
                  <a:schemeClr val="tx2"/>
                </a:solidFill>
              </a:rPr>
              <a:t>Wind Shear</a:t>
            </a:r>
          </a:p>
          <a:p>
            <a:pPr marL="742950" lvl="1" indent="-285750">
              <a:buFont typeface="Arial" pitchFamily="34" charset="0"/>
              <a:buChar char="•"/>
            </a:pPr>
            <a:r>
              <a:rPr lang="en-US" sz="2400" i="1" dirty="0" smtClean="0">
                <a:solidFill>
                  <a:schemeClr val="tx2"/>
                </a:solidFill>
              </a:rPr>
              <a:t>Gust Front</a:t>
            </a:r>
          </a:p>
          <a:p>
            <a:pPr marL="742950" lvl="1" indent="-285750">
              <a:buFont typeface="Arial" pitchFamily="34" charset="0"/>
              <a:buChar char="•"/>
            </a:pPr>
            <a:r>
              <a:rPr lang="en-US" sz="2400" i="1" dirty="0" smtClean="0">
                <a:solidFill>
                  <a:schemeClr val="tx2"/>
                </a:solidFill>
              </a:rPr>
              <a:t>Microbursts</a:t>
            </a:r>
            <a:endParaRPr lang="en-US" sz="2400" dirty="0" smtClean="0">
              <a:solidFill>
                <a:schemeClr val="tx2"/>
              </a:solidFill>
            </a:endParaRPr>
          </a:p>
          <a:p>
            <a:pPr marL="285750" indent="-285750">
              <a:buFont typeface="Arial" pitchFamily="34" charset="0"/>
              <a:buChar char="•"/>
            </a:pPr>
            <a:r>
              <a:rPr lang="en-US" sz="2400" dirty="0" smtClean="0">
                <a:solidFill>
                  <a:schemeClr val="tx2"/>
                </a:solidFill>
              </a:rPr>
              <a:t>Hail</a:t>
            </a:r>
          </a:p>
          <a:p>
            <a:pPr marL="285750" indent="-285750">
              <a:buFont typeface="Arial" pitchFamily="34" charset="0"/>
              <a:buChar char="•"/>
            </a:pPr>
            <a:r>
              <a:rPr lang="en-US" sz="2400" dirty="0" smtClean="0">
                <a:solidFill>
                  <a:schemeClr val="tx2"/>
                </a:solidFill>
              </a:rPr>
              <a:t>Tornadoes</a:t>
            </a:r>
          </a:p>
          <a:p>
            <a:pPr marL="285750" indent="-285750">
              <a:buFont typeface="Arial" pitchFamily="34" charset="0"/>
              <a:buChar char="•"/>
            </a:pPr>
            <a:r>
              <a:rPr lang="en-US" sz="2400" dirty="0" smtClean="0">
                <a:solidFill>
                  <a:schemeClr val="tx2"/>
                </a:solidFill>
              </a:rPr>
              <a:t>Lightning</a:t>
            </a:r>
          </a:p>
        </p:txBody>
      </p:sp>
      <p:sp>
        <p:nvSpPr>
          <p:cNvPr id="3" name="AutoShape 8" descr="https://mail-attachment.googleusercontent.com/attachment/u/0/?ui=2&amp;ik=a85e72b7e7&amp;view=att&amp;th=13efbdf360fc61c9&amp;attid=0.3&amp;disp=inline&amp;realattid=f_hhdpoz8y2&amp;safe=1&amp;zw&amp;saduie=AG9B_P_LVCQvHdD4TERo6srl7vdj&amp;sadet=1370025379956&amp;sads=g1zuBkAI2y8RVnNXhq2KcdG-vhs&amp;sadssc=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10" descr="https://mail-attachment.googleusercontent.com/attachment/u/0/?ui=2&amp;ik=a85e72b7e7&amp;view=att&amp;th=13efbdf360fc61c9&amp;attid=0.3&amp;disp=inline&amp;realattid=f_hhdpoz8y2&amp;safe=1&amp;zw&amp;saduie=AG9B_P_LVCQvHdD4TERo6srl7vdj&amp;sadet=1370025379956&amp;sads=g1zuBkAI2y8RVnNXhq2KcdG-vhs&amp;sadssc=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1658576"/>
            <a:ext cx="4483746" cy="3443287"/>
          </a:xfrm>
          <a:prstGeom prst="rect">
            <a:avLst/>
          </a:prstGeom>
          <a:noFill/>
          <a:ln>
            <a:noFill/>
          </a:ln>
          <a:effectLst>
            <a:outerShdw blurRad="50800" dist="38100" dir="2700000" algn="tl" rotWithShape="0">
              <a:prstClr val="black">
                <a:alpha val="40000"/>
              </a:prstClr>
            </a:outerShdw>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Baseball sized hail can break car windshield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4799" y="1700673"/>
            <a:ext cx="5014231" cy="3401190"/>
          </a:xfrm>
          <a:prstGeom prst="rect">
            <a:avLst/>
          </a:prstGeom>
          <a:noFill/>
          <a:effectLst>
            <a:outerShdw blurRad="50800" dist="38100" dir="2700000" algn="tl" rotWithShape="0">
              <a:prstClr val="black">
                <a:alpha val="40000"/>
              </a:prstClr>
            </a:outerShdw>
            <a:softEdge rad="63500"/>
          </a:effectLst>
          <a:extLst>
            <a:ext uri="{909E8E84-426E-40DD-AFC4-6F175D3DCCD1}">
              <a14:hiddenFill xmlns:a14="http://schemas.microsoft.com/office/drawing/2010/main">
                <a:solidFill>
                  <a:srgbClr val="FFFFFF"/>
                </a:solidFill>
              </a14:hiddenFill>
            </a:ext>
          </a:extLst>
        </p:spPr>
      </p:pic>
      <p:pic>
        <p:nvPicPr>
          <p:cNvPr id="13" name="Picture 3" descr="_00-6A_Fig114_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77598" y="1668408"/>
            <a:ext cx="4814001" cy="3493829"/>
          </a:xfrm>
          <a:prstGeom prst="rect">
            <a:avLst/>
          </a:prstGeom>
          <a:noFill/>
          <a:ln w="38100">
            <a:solidFill>
              <a:srgbClr val="000080"/>
            </a:solidFill>
            <a:miter lim="800000"/>
            <a:headEnd/>
            <a:tailEnd/>
          </a:ln>
          <a:effectLst>
            <a:outerShdw blurRad="50800" dist="38100" dir="2700000" algn="tl" rotWithShape="0">
              <a:prstClr val="black">
                <a:alpha val="40000"/>
              </a:prstClr>
            </a:outerShdw>
            <a:softEdge rad="63500"/>
          </a:effectLst>
          <a:extLst>
            <a:ext uri="{909E8E84-426E-40DD-AFC4-6F175D3DCCD1}">
              <a14:hiddenFill xmlns:a14="http://schemas.microsoft.com/office/drawing/2010/main">
                <a:solidFill>
                  <a:srgbClr val="FFFFFF"/>
                </a:solidFill>
              </a14:hiddenFill>
            </a:ext>
          </a:extLst>
        </p:spPr>
      </p:pic>
      <p:pic>
        <p:nvPicPr>
          <p:cNvPr id="1035"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77598" y="1723434"/>
            <a:ext cx="4814001" cy="3610501"/>
          </a:xfrm>
          <a:prstGeom prst="rect">
            <a:avLst/>
          </a:prstGeom>
          <a:noFill/>
          <a:ln>
            <a:noFill/>
          </a:ln>
          <a:effectLst>
            <a:outerShdw blurRad="50800" dist="38100" dir="2700000" algn="tl" rotWithShape="0">
              <a:prstClr val="black">
                <a:alpha val="40000"/>
              </a:prstClr>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7" name="Picture 13" descr="http://media5.picsearch.com/is?HPyCoV-Lwy6lJLCfeGWhp15goC_k5di6bwlVFQ9H-vM&amp;height=34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14798" y="1643828"/>
            <a:ext cx="4483747" cy="4838476"/>
          </a:xfrm>
          <a:prstGeom prst="rect">
            <a:avLst/>
          </a:prstGeom>
          <a:noFill/>
          <a:effectLst>
            <a:outerShdw blurRad="50800" dist="38100" dir="2700000" algn="tl" rotWithShape="0">
              <a:prstClr val="black">
                <a:alpha val="40000"/>
              </a:prstClr>
            </a:outerShdw>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2174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7">
                                            <p:txEl>
                                              <p:pRg st="3" end="3"/>
                                            </p:txEl>
                                          </p:spTgt>
                                        </p:tgtEl>
                                        <p:attrNameLst>
                                          <p:attrName>style.visibility</p:attrName>
                                        </p:attrNameLst>
                                      </p:cBhvr>
                                      <p:to>
                                        <p:strVal val="visible"/>
                                      </p:to>
                                    </p:set>
                                    <p:animEffect transition="in" filter="fade">
                                      <p:cBhvr>
                                        <p:cTn id="26" dur="1000"/>
                                        <p:tgtEl>
                                          <p:spTgt spid="7">
                                            <p:txEl>
                                              <p:pRg st="3" end="3"/>
                                            </p:txEl>
                                          </p:spTgt>
                                        </p:tgtEl>
                                      </p:cBhvr>
                                    </p:animEffect>
                                    <p:anim calcmode="lin" valueType="num">
                                      <p:cBhvr>
                                        <p:cTn id="27"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7">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Effect transition="in" filter="fade">
                                      <p:cBhvr>
                                        <p:cTn id="31" dur="1000"/>
                                        <p:tgtEl>
                                          <p:spTgt spid="7">
                                            <p:txEl>
                                              <p:pRg st="4" end="4"/>
                                            </p:txEl>
                                          </p:spTgt>
                                        </p:tgtEl>
                                      </p:cBhvr>
                                    </p:animEffect>
                                    <p:anim calcmode="lin" valueType="num">
                                      <p:cBhvr>
                                        <p:cTn id="32"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7">
                                            <p:txEl>
                                              <p:pRg st="4" end="4"/>
                                            </p:txEl>
                                          </p:spTgt>
                                        </p:tgtEl>
                                        <p:attrNameLst>
                                          <p:attrName>ppt_y</p:attrName>
                                        </p:attrNameLst>
                                      </p:cBhvr>
                                      <p:tavLst>
                                        <p:tav tm="0">
                                          <p:val>
                                            <p:strVal val="#ppt_y+.1"/>
                                          </p:val>
                                        </p:tav>
                                        <p:tav tm="100000">
                                          <p:val>
                                            <p:strVal val="#ppt_y"/>
                                          </p:val>
                                        </p:tav>
                                      </p:tavLst>
                                    </p:anim>
                                  </p:childTnLst>
                                </p:cTn>
                              </p:par>
                              <p:par>
                                <p:cTn id="34" presetID="1"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7">
                                            <p:txEl>
                                              <p:pRg st="5" end="5"/>
                                            </p:txEl>
                                          </p:spTgt>
                                        </p:tgtEl>
                                        <p:attrNameLst>
                                          <p:attrName>style.visibility</p:attrName>
                                        </p:attrNameLst>
                                      </p:cBhvr>
                                      <p:to>
                                        <p:strVal val="visible"/>
                                      </p:to>
                                    </p:set>
                                    <p:animEffect transition="in" filter="fade">
                                      <p:cBhvr>
                                        <p:cTn id="40" dur="1000"/>
                                        <p:tgtEl>
                                          <p:spTgt spid="7">
                                            <p:txEl>
                                              <p:pRg st="5" end="5"/>
                                            </p:txEl>
                                          </p:spTgt>
                                        </p:tgtEl>
                                      </p:cBhvr>
                                    </p:animEffect>
                                    <p:anim calcmode="lin" valueType="num">
                                      <p:cBhvr>
                                        <p:cTn id="41"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7">
                                            <p:txEl>
                                              <p:pRg st="5" end="5"/>
                                            </p:txEl>
                                          </p:spTgt>
                                        </p:tgtEl>
                                        <p:attrNameLst>
                                          <p:attrName>ppt_y</p:attrName>
                                        </p:attrNameLst>
                                      </p:cBhvr>
                                      <p:tavLst>
                                        <p:tav tm="0">
                                          <p:val>
                                            <p:strVal val="#ppt_y+.1"/>
                                          </p:val>
                                        </p:tav>
                                        <p:tav tm="100000">
                                          <p:val>
                                            <p:strVal val="#ppt_y"/>
                                          </p:val>
                                        </p:tav>
                                      </p:tavLst>
                                    </p:anim>
                                  </p:childTnLst>
                                </p:cTn>
                              </p:par>
                              <p:par>
                                <p:cTn id="43" presetID="1" presetClass="entr" presetSubtype="0" fill="hold" nodeType="withEffect">
                                  <p:stCondLst>
                                    <p:cond delay="0"/>
                                  </p:stCondLst>
                                  <p:childTnLst>
                                    <p:set>
                                      <p:cBhvr>
                                        <p:cTn id="44" dur="1" fill="hold">
                                          <p:stCondLst>
                                            <p:cond delay="0"/>
                                          </p:stCondLst>
                                        </p:cTn>
                                        <p:tgtEl>
                                          <p:spTgt spid="102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7">
                                            <p:txEl>
                                              <p:pRg st="6" end="6"/>
                                            </p:txEl>
                                          </p:spTgt>
                                        </p:tgtEl>
                                        <p:attrNameLst>
                                          <p:attrName>style.visibility</p:attrName>
                                        </p:attrNameLst>
                                      </p:cBhvr>
                                      <p:to>
                                        <p:strVal val="visible"/>
                                      </p:to>
                                    </p:set>
                                    <p:animEffect transition="in" filter="fade">
                                      <p:cBhvr>
                                        <p:cTn id="53" dur="1000"/>
                                        <p:tgtEl>
                                          <p:spTgt spid="7">
                                            <p:txEl>
                                              <p:pRg st="6" end="6"/>
                                            </p:txEl>
                                          </p:spTgt>
                                        </p:tgtEl>
                                      </p:cBhvr>
                                    </p:animEffect>
                                    <p:anim calcmode="lin" valueType="num">
                                      <p:cBhvr>
                                        <p:cTn id="54"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55" dur="1000" fill="hold"/>
                                        <p:tgtEl>
                                          <p:spTgt spid="7">
                                            <p:txEl>
                                              <p:pRg st="6" end="6"/>
                                            </p:txEl>
                                          </p:spTgt>
                                        </p:tgtEl>
                                        <p:attrNameLst>
                                          <p:attrName>ppt_y</p:attrName>
                                        </p:attrNameLst>
                                      </p:cBhvr>
                                      <p:tavLst>
                                        <p:tav tm="0">
                                          <p:val>
                                            <p:strVal val="#ppt_y+.1"/>
                                          </p:val>
                                        </p:tav>
                                        <p:tav tm="100000">
                                          <p:val>
                                            <p:strVal val="#ppt_y"/>
                                          </p:val>
                                        </p:tav>
                                      </p:tavLst>
                                    </p:anim>
                                  </p:childTnLst>
                                </p:cTn>
                              </p:par>
                              <p:par>
                                <p:cTn id="56" presetID="1" presetClass="entr" presetSubtype="0" fill="hold" nodeType="withEffect">
                                  <p:stCondLst>
                                    <p:cond delay="0"/>
                                  </p:stCondLst>
                                  <p:childTnLst>
                                    <p:set>
                                      <p:cBhvr>
                                        <p:cTn id="57" dur="1" fill="hold">
                                          <p:stCondLst>
                                            <p:cond delay="0"/>
                                          </p:stCondLst>
                                        </p:cTn>
                                        <p:tgtEl>
                                          <p:spTgt spid="1035"/>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7">
                                            <p:txEl>
                                              <p:pRg st="7" end="7"/>
                                            </p:txEl>
                                          </p:spTgt>
                                        </p:tgtEl>
                                        <p:attrNameLst>
                                          <p:attrName>style.visibility</p:attrName>
                                        </p:attrNameLst>
                                      </p:cBhvr>
                                      <p:to>
                                        <p:strVal val="visible"/>
                                      </p:to>
                                    </p:set>
                                    <p:animEffect transition="in" filter="fade">
                                      <p:cBhvr>
                                        <p:cTn id="62" dur="1000"/>
                                        <p:tgtEl>
                                          <p:spTgt spid="7">
                                            <p:txEl>
                                              <p:pRg st="7" end="7"/>
                                            </p:txEl>
                                          </p:spTgt>
                                        </p:tgtEl>
                                      </p:cBhvr>
                                    </p:animEffect>
                                    <p:anim calcmode="lin" valueType="num">
                                      <p:cBhvr>
                                        <p:cTn id="63" dur="1000" fill="hold"/>
                                        <p:tgtEl>
                                          <p:spTgt spid="7">
                                            <p:txEl>
                                              <p:pRg st="7" end="7"/>
                                            </p:txEl>
                                          </p:spTgt>
                                        </p:tgtEl>
                                        <p:attrNameLst>
                                          <p:attrName>ppt_x</p:attrName>
                                        </p:attrNameLst>
                                      </p:cBhvr>
                                      <p:tavLst>
                                        <p:tav tm="0">
                                          <p:val>
                                            <p:strVal val="#ppt_x"/>
                                          </p:val>
                                        </p:tav>
                                        <p:tav tm="100000">
                                          <p:val>
                                            <p:strVal val="#ppt_x"/>
                                          </p:val>
                                        </p:tav>
                                      </p:tavLst>
                                    </p:anim>
                                    <p:anim calcmode="lin" valueType="num">
                                      <p:cBhvr>
                                        <p:cTn id="64" dur="1000" fill="hold"/>
                                        <p:tgtEl>
                                          <p:spTgt spid="7">
                                            <p:txEl>
                                              <p:pRg st="7" end="7"/>
                                            </p:txEl>
                                          </p:spTgt>
                                        </p:tgtEl>
                                        <p:attrNameLst>
                                          <p:attrName>ppt_y</p:attrName>
                                        </p:attrNameLst>
                                      </p:cBhvr>
                                      <p:tavLst>
                                        <p:tav tm="0">
                                          <p:val>
                                            <p:strVal val="#ppt_y+.1"/>
                                          </p:val>
                                        </p:tav>
                                        <p:tav tm="100000">
                                          <p:val>
                                            <p:strVal val="#ppt_y"/>
                                          </p:val>
                                        </p:tav>
                                      </p:tavLst>
                                    </p:anim>
                                  </p:childTnLst>
                                </p:cTn>
                              </p:par>
                              <p:par>
                                <p:cTn id="65" presetID="1" presetClass="entr" presetSubtype="0" fill="hold" nodeType="withEffect">
                                  <p:stCondLst>
                                    <p:cond delay="0"/>
                                  </p:stCondLst>
                                  <p:childTnLst>
                                    <p:set>
                                      <p:cBhvr>
                                        <p:cTn id="66" dur="1" fill="hold">
                                          <p:stCondLst>
                                            <p:cond delay="0"/>
                                          </p:stCondLst>
                                        </p:cTn>
                                        <p:tgtEl>
                                          <p:spTgt spid="10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685800" y="-28575"/>
            <a:ext cx="6686550" cy="1143000"/>
          </a:xfrm>
        </p:spPr>
        <p:txBody>
          <a:bodyPr rtlCol="0">
            <a:normAutofit fontScale="90000"/>
          </a:bodyPr>
          <a:lstStyle/>
          <a:p>
            <a:pPr algn="l" fontAlgn="auto">
              <a:spcAft>
                <a:spcPts val="0"/>
              </a:spcAft>
              <a:defRPr/>
            </a:pPr>
            <a:r>
              <a:rPr lang="en-US" dirty="0" smtClean="0">
                <a:solidFill>
                  <a:schemeClr val="tx1">
                    <a:lumMod val="65000"/>
                    <a:lumOff val="35000"/>
                  </a:schemeClr>
                </a:solidFill>
                <a:effectLst>
                  <a:outerShdw blurRad="38100" dist="38100" dir="2700000" algn="tl">
                    <a:srgbClr val="000000">
                      <a:alpha val="43137"/>
                    </a:srgbClr>
                  </a:outerShdw>
                </a:effectLst>
              </a:rPr>
              <a:t>Thunderstorm Aviation Hazards</a:t>
            </a:r>
          </a:p>
        </p:txBody>
      </p:sp>
      <p:pic>
        <p:nvPicPr>
          <p:cNvPr id="5" name="Picture 2" descr="http://www.aoos.org/wp-content/uploads/2011/12/NOAA-logo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055" y="76200"/>
            <a:ext cx="523875" cy="523875"/>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8" descr="https://mail-attachment.googleusercontent.com/attachment/u/0/?ui=2&amp;ik=a85e72b7e7&amp;view=att&amp;th=13efbdf360fc61c9&amp;attid=0.3&amp;disp=inline&amp;realattid=f_hhdpoz8y2&amp;safe=1&amp;zw&amp;saduie=AG9B_P_LVCQvHdD4TERo6srl7vdj&amp;sadet=1370025379956&amp;sads=g1zuBkAI2y8RVnNXhq2KcdG-vhs&amp;sadssc=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 name="AutoShape 10" descr="https://mail-attachment.googleusercontent.com/attachment/u/0/?ui=2&amp;ik=a85e72b7e7&amp;view=att&amp;th=13efbdf360fc61c9&amp;attid=0.3&amp;disp=inline&amp;realattid=f_hhdpoz8y2&amp;safe=1&amp;zw&amp;saduie=AG9B_P_LVCQvHdD4TERo6srl7vdj&amp;sadet=1370025379956&amp;sads=g1zuBkAI2y8RVnNXhq2KcdG-vhs&amp;sadssc=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 name="Title 1"/>
          <p:cNvSpPr txBox="1">
            <a:spLocks/>
          </p:cNvSpPr>
          <p:nvPr/>
        </p:nvSpPr>
        <p:spPr bwMode="auto">
          <a:xfrm>
            <a:off x="428625" y="925513"/>
            <a:ext cx="84724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lgn="l" rtl="0" eaLnBrk="0" fontAlgn="base" hangingPunct="0">
              <a:spcBef>
                <a:spcPct val="0"/>
              </a:spcBef>
              <a:spcAft>
                <a:spcPct val="0"/>
              </a:spcAft>
              <a:defRPr sz="3600" b="1">
                <a:solidFill>
                  <a:srgbClr val="1D2F68"/>
                </a:solidFill>
                <a:latin typeface="+mj-lt"/>
                <a:ea typeface="+mj-ea"/>
                <a:cs typeface="+mj-cs"/>
              </a:defRPr>
            </a:lvl1pPr>
            <a:lvl2pPr algn="l" rtl="0" eaLnBrk="0" fontAlgn="base" hangingPunct="0">
              <a:spcBef>
                <a:spcPct val="0"/>
              </a:spcBef>
              <a:spcAft>
                <a:spcPct val="0"/>
              </a:spcAft>
              <a:defRPr sz="3600" b="1">
                <a:solidFill>
                  <a:srgbClr val="1D2F68"/>
                </a:solidFill>
                <a:latin typeface="Arial" charset="0"/>
              </a:defRPr>
            </a:lvl2pPr>
            <a:lvl3pPr algn="l" rtl="0" eaLnBrk="0" fontAlgn="base" hangingPunct="0">
              <a:spcBef>
                <a:spcPct val="0"/>
              </a:spcBef>
              <a:spcAft>
                <a:spcPct val="0"/>
              </a:spcAft>
              <a:defRPr sz="3600" b="1">
                <a:solidFill>
                  <a:srgbClr val="1D2F68"/>
                </a:solidFill>
                <a:latin typeface="Arial" charset="0"/>
              </a:defRPr>
            </a:lvl3pPr>
            <a:lvl4pPr algn="l" rtl="0" eaLnBrk="0" fontAlgn="base" hangingPunct="0">
              <a:spcBef>
                <a:spcPct val="0"/>
              </a:spcBef>
              <a:spcAft>
                <a:spcPct val="0"/>
              </a:spcAft>
              <a:defRPr sz="3600" b="1">
                <a:solidFill>
                  <a:srgbClr val="1D2F68"/>
                </a:solidFill>
                <a:latin typeface="Arial" charset="0"/>
              </a:defRPr>
            </a:lvl4pPr>
            <a:lvl5pPr algn="l" rtl="0" eaLnBrk="0" fontAlgn="base" hangingPunct="0">
              <a:spcBef>
                <a:spcPct val="0"/>
              </a:spcBef>
              <a:spcAft>
                <a:spcPct val="0"/>
              </a:spcAft>
              <a:defRPr sz="3600" b="1">
                <a:solidFill>
                  <a:srgbClr val="1D2F68"/>
                </a:solidFill>
                <a:latin typeface="Arial" charset="0"/>
              </a:defRPr>
            </a:lvl5pPr>
            <a:lvl6pPr marL="457200" algn="l" rtl="0" fontAlgn="base">
              <a:spcBef>
                <a:spcPct val="0"/>
              </a:spcBef>
              <a:spcAft>
                <a:spcPct val="0"/>
              </a:spcAft>
              <a:defRPr sz="3600" b="1">
                <a:solidFill>
                  <a:srgbClr val="1D2F68"/>
                </a:solidFill>
                <a:latin typeface="Arial" charset="0"/>
              </a:defRPr>
            </a:lvl6pPr>
            <a:lvl7pPr marL="914400" algn="l" rtl="0" fontAlgn="base">
              <a:spcBef>
                <a:spcPct val="0"/>
              </a:spcBef>
              <a:spcAft>
                <a:spcPct val="0"/>
              </a:spcAft>
              <a:defRPr sz="3600" b="1">
                <a:solidFill>
                  <a:srgbClr val="1D2F68"/>
                </a:solidFill>
                <a:latin typeface="Arial" charset="0"/>
              </a:defRPr>
            </a:lvl7pPr>
            <a:lvl8pPr marL="1371600" algn="l" rtl="0" fontAlgn="base">
              <a:spcBef>
                <a:spcPct val="0"/>
              </a:spcBef>
              <a:spcAft>
                <a:spcPct val="0"/>
              </a:spcAft>
              <a:defRPr sz="3600" b="1">
                <a:solidFill>
                  <a:srgbClr val="1D2F68"/>
                </a:solidFill>
                <a:latin typeface="Arial" charset="0"/>
              </a:defRPr>
            </a:lvl8pPr>
            <a:lvl9pPr marL="1828800" algn="l" rtl="0" fontAlgn="base">
              <a:spcBef>
                <a:spcPct val="0"/>
              </a:spcBef>
              <a:spcAft>
                <a:spcPct val="0"/>
              </a:spcAft>
              <a:defRPr sz="3600" b="1">
                <a:solidFill>
                  <a:srgbClr val="1D2F68"/>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smtClean="0">
                <a:ln>
                  <a:noFill/>
                </a:ln>
                <a:solidFill>
                  <a:srgbClr val="1D2F68"/>
                </a:solidFill>
                <a:effectLst/>
                <a:uLnTx/>
                <a:uFillTx/>
                <a:latin typeface="Arial"/>
                <a:ea typeface="+mj-ea"/>
                <a:cs typeface="+mj-cs"/>
              </a:rPr>
              <a:t>Convective Turbulence</a:t>
            </a:r>
          </a:p>
        </p:txBody>
      </p:sp>
      <p:sp>
        <p:nvSpPr>
          <p:cNvPr id="15" name="TextBox 9"/>
          <p:cNvSpPr txBox="1">
            <a:spLocks noChangeArrowheads="1"/>
          </p:cNvSpPr>
          <p:nvPr/>
        </p:nvSpPr>
        <p:spPr bwMode="auto">
          <a:xfrm>
            <a:off x="520700" y="4908550"/>
            <a:ext cx="14287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800" b="0" i="0" u="none" strike="noStrike" kern="0" cap="none" spc="0" normalizeH="0" baseline="0" noProof="0">
                <a:ln>
                  <a:noFill/>
                </a:ln>
                <a:solidFill>
                  <a:srgbClr val="FFFFFF"/>
                </a:solidFill>
                <a:effectLst/>
                <a:uLnTx/>
                <a:uFillTx/>
                <a:latin typeface="Arial" panose="020B0604020202020204" pitchFamily="34" charset="0"/>
              </a:rPr>
              <a:t>Courtesy Wikipedia: WikiProject Aviation</a:t>
            </a:r>
          </a:p>
        </p:txBody>
      </p:sp>
      <p:pic>
        <p:nvPicPr>
          <p:cNvPr id="16" name="Picture 2"/>
          <p:cNvPicPr>
            <a:picLocks noChangeAspect="1" noChangeArrowheads="1"/>
          </p:cNvPicPr>
          <p:nvPr/>
        </p:nvPicPr>
        <p:blipFill>
          <a:blip r:embed="rId5"/>
          <a:srcRect/>
          <a:stretch>
            <a:fillRect/>
          </a:stretch>
        </p:blipFill>
        <p:spPr bwMode="auto">
          <a:xfrm>
            <a:off x="533400" y="2139950"/>
            <a:ext cx="4362450" cy="3927475"/>
          </a:xfrm>
          <a:prstGeom prst="rect">
            <a:avLst/>
          </a:prstGeom>
          <a:noFill/>
          <a:ln>
            <a:noFill/>
          </a:ln>
          <a:effectLst>
            <a:outerShdw blurRad="50800" dist="114300" dir="2700000" algn="tl" rotWithShape="0">
              <a:prstClr val="black">
                <a:alpha val="45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8"/>
          <p:cNvSpPr txBox="1">
            <a:spLocks noChangeArrowheads="1"/>
          </p:cNvSpPr>
          <p:nvPr/>
        </p:nvSpPr>
        <p:spPr bwMode="auto">
          <a:xfrm>
            <a:off x="5095875" y="2139950"/>
            <a:ext cx="3733800" cy="424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marL="285750" marR="0" lvl="0" indent="-285750" defTabSz="914400" eaLnBrk="1" fontAlgn="auto" latinLnBrk="0" hangingPunct="1">
              <a:lnSpc>
                <a:spcPct val="100000"/>
              </a:lnSpc>
              <a:spcBef>
                <a:spcPct val="5000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srgbClr val="000000"/>
                </a:solidFill>
                <a:effectLst/>
                <a:uLnTx/>
                <a:uFillTx/>
                <a:latin typeface="Arial" panose="020B0604020202020204" pitchFamily="34" charset="0"/>
              </a:rPr>
              <a:t>Known regions of turbulence around thunderstorms shaded in orange. </a:t>
            </a:r>
          </a:p>
          <a:p>
            <a:pPr marL="285750" marR="0" lvl="0" indent="-285750" defTabSz="914400" eaLnBrk="1" fontAlgn="auto" latinLnBrk="0" hangingPunct="1">
              <a:lnSpc>
                <a:spcPct val="100000"/>
              </a:lnSpc>
              <a:spcBef>
                <a:spcPct val="50000"/>
              </a:spcBef>
              <a:spcAft>
                <a:spcPts val="0"/>
              </a:spcAft>
              <a:buClrTx/>
              <a:buSzTx/>
              <a:buFont typeface="Arial" panose="020B0604020202020204" pitchFamily="34" charset="0"/>
              <a:buChar char="•"/>
              <a:tabLst/>
              <a:defRPr/>
            </a:pPr>
            <a:endParaRPr kumimoji="0" lang="en-US" sz="1800" b="1" i="0" u="none" strike="noStrike" kern="0" cap="none" spc="0" normalizeH="0" baseline="0" noProof="0" dirty="0">
              <a:ln>
                <a:noFill/>
              </a:ln>
              <a:solidFill>
                <a:srgbClr val="000000"/>
              </a:solidFill>
              <a:effectLst/>
              <a:uLnTx/>
              <a:uFillTx/>
              <a:latin typeface="Arial" panose="020B0604020202020204" pitchFamily="34" charset="0"/>
            </a:endParaRPr>
          </a:p>
          <a:p>
            <a:pPr marL="285750" marR="0" lvl="0" indent="-285750" defTabSz="914400" eaLnBrk="1" fontAlgn="auto" latinLnBrk="0" hangingPunct="1">
              <a:lnSpc>
                <a:spcPct val="100000"/>
              </a:lnSpc>
              <a:spcBef>
                <a:spcPct val="5000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srgbClr val="000000"/>
                </a:solidFill>
                <a:effectLst/>
                <a:uLnTx/>
                <a:uFillTx/>
                <a:latin typeface="Arial" panose="020B0604020202020204" pitchFamily="34" charset="0"/>
              </a:rPr>
              <a:t>EDR-based turbulence measurements, combined with radar and satellite imagery have shown that the risk of severe turbulence is five times the background value at 10,000 </a:t>
            </a:r>
            <a:r>
              <a:rPr kumimoji="0" lang="en-US" sz="1800" b="1" i="0" u="none" strike="noStrike" kern="0" cap="none" spc="0" normalizeH="0" baseline="0" noProof="0" dirty="0" err="1">
                <a:ln>
                  <a:noFill/>
                </a:ln>
                <a:solidFill>
                  <a:srgbClr val="000000"/>
                </a:solidFill>
                <a:effectLst/>
                <a:uLnTx/>
                <a:uFillTx/>
                <a:latin typeface="Arial" panose="020B0604020202020204" pitchFamily="34" charset="0"/>
              </a:rPr>
              <a:t>ft</a:t>
            </a:r>
            <a:r>
              <a:rPr kumimoji="0" lang="en-US" sz="1800" b="1" i="0" u="none" strike="noStrike" kern="0" cap="none" spc="0" normalizeH="0" baseline="0" noProof="0" dirty="0">
                <a:ln>
                  <a:noFill/>
                </a:ln>
                <a:solidFill>
                  <a:srgbClr val="000000"/>
                </a:solidFill>
                <a:effectLst/>
                <a:uLnTx/>
                <a:uFillTx/>
                <a:latin typeface="Arial" panose="020B0604020202020204" pitchFamily="34" charset="0"/>
              </a:rPr>
              <a:t> above the cell and twice the background value at distances up to 40nm  from the cell</a:t>
            </a:r>
          </a:p>
        </p:txBody>
      </p:sp>
      <p:sp>
        <p:nvSpPr>
          <p:cNvPr id="18" name="TextBox 9"/>
          <p:cNvSpPr txBox="1">
            <a:spLocks noChangeArrowheads="1"/>
          </p:cNvSpPr>
          <p:nvPr/>
        </p:nvSpPr>
        <p:spPr bwMode="auto">
          <a:xfrm>
            <a:off x="533400" y="6199188"/>
            <a:ext cx="4362450"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700" b="1" i="0" u="none" strike="noStrike" kern="0" cap="none" spc="0" normalizeH="0" baseline="0" noProof="0">
                <a:ln>
                  <a:noFill/>
                </a:ln>
                <a:solidFill>
                  <a:srgbClr val="000000"/>
                </a:solidFill>
                <a:effectLst/>
                <a:uLnTx/>
                <a:uFillTx/>
                <a:latin typeface="Arial" panose="020B0604020202020204" pitchFamily="34" charset="0"/>
              </a:rPr>
              <a:t>CIT = Convectively Induced Turbulence</a:t>
            </a:r>
          </a:p>
        </p:txBody>
      </p:sp>
      <p:sp>
        <p:nvSpPr>
          <p:cNvPr id="19" name="Rectangle 18"/>
          <p:cNvSpPr/>
          <p:nvPr/>
        </p:nvSpPr>
        <p:spPr>
          <a:xfrm>
            <a:off x="533400" y="1539102"/>
            <a:ext cx="8031323" cy="400110"/>
          </a:xfrm>
          <a:prstGeom prst="rect">
            <a:avLst/>
          </a:prstGeom>
          <a:noFill/>
          <a:ln>
            <a:noFill/>
          </a:ln>
        </p:spPr>
        <p:txBody>
          <a:bodyPr>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sz="2000" b="1" i="0" u="none" strike="noStrike" kern="0" cap="none" spc="0" normalizeH="0" baseline="0" noProof="0" dirty="0">
                <a:ln w="12700">
                  <a:noFill/>
                  <a:prstDash val="solid"/>
                </a:ln>
                <a:solidFill>
                  <a:schemeClr val="accent2"/>
                </a:solidFill>
                <a:effectLst>
                  <a:innerShdw blurRad="63500" dist="76200" dir="2700000">
                    <a:prstClr val="black">
                      <a:alpha val="50000"/>
                    </a:prstClr>
                  </a:innerShdw>
                </a:effectLst>
                <a:uLnTx/>
                <a:uFillTx/>
              </a:rPr>
              <a:t>FAA advises pilots to stay clear of TS by at least 20nm laterally</a:t>
            </a:r>
          </a:p>
        </p:txBody>
      </p:sp>
      <p:sp>
        <p:nvSpPr>
          <p:cNvPr id="20" name="TextBox 19"/>
          <p:cNvSpPr txBox="1"/>
          <p:nvPr/>
        </p:nvSpPr>
        <p:spPr>
          <a:xfrm>
            <a:off x="3951288" y="3098800"/>
            <a:ext cx="479425" cy="368300"/>
          </a:xfrm>
          <a:prstGeom prst="rect">
            <a:avLst/>
          </a:prstGeom>
          <a:no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outerShdw blurRad="38100" dist="38100" dir="2700000" algn="tl">
                    <a:srgbClr val="000000">
                      <a:alpha val="43137"/>
                    </a:srgbClr>
                  </a:outerShdw>
                </a:effectLst>
                <a:uLnTx/>
                <a:uFillTx/>
              </a:rPr>
              <a:t>CIT</a:t>
            </a:r>
          </a:p>
        </p:txBody>
      </p:sp>
      <p:sp>
        <p:nvSpPr>
          <p:cNvPr id="21" name="TextBox 20"/>
          <p:cNvSpPr txBox="1"/>
          <p:nvPr/>
        </p:nvSpPr>
        <p:spPr>
          <a:xfrm>
            <a:off x="1538288" y="2346325"/>
            <a:ext cx="479425" cy="368300"/>
          </a:xfrm>
          <a:prstGeom prst="rect">
            <a:avLst/>
          </a:prstGeom>
          <a:no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outerShdw blurRad="38100" dist="38100" dir="2700000" algn="tl">
                    <a:srgbClr val="000000">
                      <a:alpha val="43137"/>
                    </a:srgbClr>
                  </a:outerShdw>
                </a:effectLst>
                <a:uLnTx/>
                <a:uFillTx/>
              </a:rPr>
              <a:t>CIT</a:t>
            </a:r>
          </a:p>
        </p:txBody>
      </p:sp>
      <p:sp>
        <p:nvSpPr>
          <p:cNvPr id="22" name="TextBox 21"/>
          <p:cNvSpPr txBox="1"/>
          <p:nvPr/>
        </p:nvSpPr>
        <p:spPr>
          <a:xfrm>
            <a:off x="3778250" y="3894138"/>
            <a:ext cx="477838" cy="369887"/>
          </a:xfrm>
          <a:prstGeom prst="rect">
            <a:avLst/>
          </a:prstGeom>
          <a:no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outerShdw blurRad="38100" dist="38100" dir="2700000" algn="tl">
                    <a:srgbClr val="000000">
                      <a:alpha val="43137"/>
                    </a:srgbClr>
                  </a:outerShdw>
                </a:effectLst>
                <a:uLnTx/>
                <a:uFillTx/>
              </a:rPr>
              <a:t>CIT</a:t>
            </a:r>
          </a:p>
        </p:txBody>
      </p:sp>
      <p:sp>
        <p:nvSpPr>
          <p:cNvPr id="23" name="TextBox 22"/>
          <p:cNvSpPr txBox="1"/>
          <p:nvPr/>
        </p:nvSpPr>
        <p:spPr>
          <a:xfrm>
            <a:off x="3151188" y="4613275"/>
            <a:ext cx="479425" cy="368300"/>
          </a:xfrm>
          <a:prstGeom prst="rect">
            <a:avLst/>
          </a:prstGeom>
          <a:no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outerShdw blurRad="38100" dist="38100" dir="2700000" algn="tl">
                    <a:srgbClr val="000000">
                      <a:alpha val="43137"/>
                    </a:srgbClr>
                  </a:outerShdw>
                </a:effectLst>
                <a:uLnTx/>
                <a:uFillTx/>
              </a:rPr>
              <a:t>CIT</a:t>
            </a:r>
          </a:p>
        </p:txBody>
      </p:sp>
    </p:spTree>
    <p:extLst>
      <p:ext uri="{BB962C8B-B14F-4D97-AF65-F5344CB8AC3E}">
        <p14:creationId xmlns:p14="http://schemas.microsoft.com/office/powerpoint/2010/main" val="39293715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685800" y="-28575"/>
            <a:ext cx="6686550" cy="1143000"/>
          </a:xfrm>
        </p:spPr>
        <p:txBody>
          <a:bodyPr rtlCol="0">
            <a:normAutofit fontScale="90000"/>
          </a:bodyPr>
          <a:lstStyle/>
          <a:p>
            <a:pPr algn="l" fontAlgn="auto">
              <a:spcAft>
                <a:spcPts val="0"/>
              </a:spcAft>
              <a:defRPr/>
            </a:pPr>
            <a:r>
              <a:rPr lang="en-US" dirty="0" smtClean="0">
                <a:solidFill>
                  <a:schemeClr val="tx1">
                    <a:lumMod val="65000"/>
                    <a:lumOff val="35000"/>
                  </a:schemeClr>
                </a:solidFill>
                <a:effectLst>
                  <a:outerShdw blurRad="38100" dist="38100" dir="2700000" algn="tl">
                    <a:srgbClr val="000000">
                      <a:alpha val="43137"/>
                    </a:srgbClr>
                  </a:outerShdw>
                </a:effectLst>
              </a:rPr>
              <a:t>Thunderstorm Aviation Hazards</a:t>
            </a:r>
          </a:p>
        </p:txBody>
      </p:sp>
      <p:pic>
        <p:nvPicPr>
          <p:cNvPr id="5" name="Picture 2" descr="http://www.aoos.org/wp-content/uploads/2011/12/NOAA-logo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055" y="76200"/>
            <a:ext cx="523875" cy="5238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143000" y="1290935"/>
            <a:ext cx="6324600" cy="461665"/>
          </a:xfrm>
          <a:prstGeom prst="rect">
            <a:avLst/>
          </a:prstGeom>
          <a:noFill/>
        </p:spPr>
        <p:txBody>
          <a:bodyPr wrap="square" rtlCol="0">
            <a:spAutoFit/>
          </a:bodyPr>
          <a:lstStyle/>
          <a:p>
            <a:pPr algn="ctr"/>
            <a:r>
              <a:rPr lang="en-US" sz="2400" b="1" dirty="0" smtClean="0">
                <a:solidFill>
                  <a:schemeClr val="tx2"/>
                </a:solidFill>
              </a:rPr>
              <a:t>NAS Wind Shear Product Systems</a:t>
            </a:r>
          </a:p>
        </p:txBody>
      </p:sp>
      <p:sp>
        <p:nvSpPr>
          <p:cNvPr id="3" name="AutoShape 8" descr="https://mail-attachment.googleusercontent.com/attachment/u/0/?ui=2&amp;ik=a85e72b7e7&amp;view=att&amp;th=13efbdf360fc61c9&amp;attid=0.3&amp;disp=inline&amp;realattid=f_hhdpoz8y2&amp;safe=1&amp;zw&amp;saduie=AG9B_P_LVCQvHdD4TERo6srl7vdj&amp;sadet=1370025379956&amp;sads=g1zuBkAI2y8RVnNXhq2KcdG-vhs&amp;sadssc=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 name="AutoShape 10" descr="https://mail-attachment.googleusercontent.com/attachment/u/0/?ui=2&amp;ik=a85e72b7e7&amp;view=att&amp;th=13efbdf360fc61c9&amp;attid=0.3&amp;disp=inline&amp;realattid=f_hhdpoz8y2&amp;safe=1&amp;zw&amp;saduie=AG9B_P_LVCQvHdD4TERo6srl7vdj&amp;sadet=1370025379956&amp;sads=g1zuBkAI2y8RVnNXhq2KcdG-vhs&amp;sadssc=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8525" y="2133600"/>
            <a:ext cx="734695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5705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685800" y="-28575"/>
            <a:ext cx="6686550" cy="1143000"/>
          </a:xfrm>
        </p:spPr>
        <p:txBody>
          <a:bodyPr rtlCol="0">
            <a:normAutofit fontScale="90000"/>
          </a:bodyPr>
          <a:lstStyle/>
          <a:p>
            <a:pPr algn="l" fontAlgn="auto">
              <a:spcAft>
                <a:spcPts val="0"/>
              </a:spcAft>
              <a:defRPr/>
            </a:pPr>
            <a:r>
              <a:rPr lang="en-US" dirty="0" smtClean="0">
                <a:solidFill>
                  <a:schemeClr val="tx1">
                    <a:lumMod val="65000"/>
                    <a:lumOff val="35000"/>
                  </a:schemeClr>
                </a:solidFill>
                <a:effectLst>
                  <a:outerShdw blurRad="38100" dist="38100" dir="2700000" algn="tl">
                    <a:srgbClr val="000000">
                      <a:alpha val="43137"/>
                    </a:srgbClr>
                  </a:outerShdw>
                </a:effectLst>
              </a:rPr>
              <a:t>Thunderstorm Aviation Hazards</a:t>
            </a:r>
          </a:p>
        </p:txBody>
      </p:sp>
      <p:pic>
        <p:nvPicPr>
          <p:cNvPr id="5" name="Picture 2" descr="http://www.aoos.org/wp-content/uploads/2011/12/NOAA-logo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055" y="76200"/>
            <a:ext cx="523875" cy="5238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143000" y="855134"/>
            <a:ext cx="6324600" cy="461665"/>
          </a:xfrm>
          <a:prstGeom prst="rect">
            <a:avLst/>
          </a:prstGeom>
          <a:noFill/>
        </p:spPr>
        <p:txBody>
          <a:bodyPr wrap="square" rtlCol="0">
            <a:spAutoFit/>
          </a:bodyPr>
          <a:lstStyle/>
          <a:p>
            <a:pPr algn="ctr"/>
            <a:r>
              <a:rPr lang="en-US" sz="2400" b="1" dirty="0" smtClean="0">
                <a:solidFill>
                  <a:schemeClr val="tx2"/>
                </a:solidFill>
              </a:rPr>
              <a:t>Hail Damage</a:t>
            </a:r>
          </a:p>
        </p:txBody>
      </p:sp>
      <p:sp>
        <p:nvSpPr>
          <p:cNvPr id="3" name="AutoShape 8" descr="https://mail-attachment.googleusercontent.com/attachment/u/0/?ui=2&amp;ik=a85e72b7e7&amp;view=att&amp;th=13efbdf360fc61c9&amp;attid=0.3&amp;disp=inline&amp;realattid=f_hhdpoz8y2&amp;safe=1&amp;zw&amp;saduie=AG9B_P_LVCQvHdD4TERo6srl7vdj&amp;sadet=1370025379956&amp;sads=g1zuBkAI2y8RVnNXhq2KcdG-vhs&amp;sadssc=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 name="AutoShape 10" descr="https://mail-attachment.googleusercontent.com/attachment/u/0/?ui=2&amp;ik=a85e72b7e7&amp;view=att&amp;th=13efbdf360fc61c9&amp;attid=0.3&amp;disp=inline&amp;realattid=f_hhdpoz8y2&amp;safe=1&amp;zw&amp;saduie=AG9B_P_LVCQvHdD4TERo6srl7vdj&amp;sadet=1370025379956&amp;sads=g1zuBkAI2y8RVnNXhq2KcdG-vhs&amp;sadssc=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1316799"/>
            <a:ext cx="5334000" cy="3646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4286" t="3937" r="-656" b="1573"/>
          <a:stretch/>
        </p:blipFill>
        <p:spPr bwMode="auto">
          <a:xfrm>
            <a:off x="228600" y="1752600"/>
            <a:ext cx="3566160" cy="4389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90750" y="4038600"/>
            <a:ext cx="6724650" cy="2554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211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052"/>
                                        </p:tgtEl>
                                        <p:attrNameLst>
                                          <p:attrName>style.visibility</p:attrName>
                                        </p:attrNameLst>
                                      </p:cBhvr>
                                      <p:to>
                                        <p:strVal val="visible"/>
                                      </p:to>
                                    </p:set>
                                    <p:animEffect transition="in" filter="fade">
                                      <p:cBhvr>
                                        <p:cTn id="14" dur="500"/>
                                        <p:tgtEl>
                                          <p:spTgt spid="205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053"/>
                                        </p:tgtEl>
                                        <p:attrNameLst>
                                          <p:attrName>style.visibility</p:attrName>
                                        </p:attrNameLst>
                                      </p:cBhvr>
                                      <p:to>
                                        <p:strVal val="visible"/>
                                      </p:to>
                                    </p:set>
                                    <p:animEffect transition="in" filter="fade">
                                      <p:cBhvr>
                                        <p:cTn id="19" dur="500"/>
                                        <p:tgtEl>
                                          <p:spTgt spid="205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051"/>
                                        </p:tgtEl>
                                        <p:attrNameLst>
                                          <p:attrName>style.visibility</p:attrName>
                                        </p:attrNameLst>
                                      </p:cBhvr>
                                      <p:to>
                                        <p:strVal val="visible"/>
                                      </p:to>
                                    </p:set>
                                    <p:animEffect transition="in" filter="fade">
                                      <p:cBhvr>
                                        <p:cTn id="24"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000250" y="274638"/>
            <a:ext cx="6686550" cy="1143000"/>
          </a:xfrm>
        </p:spPr>
        <p:txBody>
          <a:bodyPr rtlCol="0">
            <a:normAutofit/>
          </a:bodyPr>
          <a:lstStyle/>
          <a:p>
            <a:pPr algn="l" fontAlgn="auto">
              <a:spcAft>
                <a:spcPts val="0"/>
              </a:spcAft>
              <a:defRPr/>
            </a:pPr>
            <a:r>
              <a:rPr lang="fr-CA" dirty="0" smtClean="0">
                <a:solidFill>
                  <a:schemeClr val="tx1">
                    <a:lumMod val="65000"/>
                    <a:lumOff val="35000"/>
                  </a:schemeClr>
                </a:solidFill>
                <a:effectLst>
                  <a:outerShdw blurRad="38100" dist="38100" dir="2700000" algn="tl">
                    <a:srgbClr val="000000">
                      <a:alpha val="43137"/>
                    </a:srgbClr>
                  </a:outerShdw>
                </a:effectLst>
              </a:rPr>
              <a:t>Objectives</a:t>
            </a:r>
            <a:endParaRPr lang="fr-FR" dirty="0" smtClean="0">
              <a:solidFill>
                <a:schemeClr val="tx1">
                  <a:lumMod val="65000"/>
                  <a:lumOff val="35000"/>
                </a:schemeClr>
              </a:solidFill>
              <a:effectLst>
                <a:outerShdw blurRad="38100" dist="38100" dir="2700000" algn="tl">
                  <a:srgbClr val="000000">
                    <a:alpha val="43137"/>
                  </a:srgbClr>
                </a:outerShdw>
              </a:effectLst>
            </a:endParaRPr>
          </a:p>
        </p:txBody>
      </p:sp>
      <p:sp>
        <p:nvSpPr>
          <p:cNvPr id="3" name="Espace réservé du contenu 2"/>
          <p:cNvSpPr>
            <a:spLocks noGrp="1"/>
          </p:cNvSpPr>
          <p:nvPr>
            <p:ph idx="1"/>
          </p:nvPr>
        </p:nvSpPr>
        <p:spPr>
          <a:xfrm>
            <a:off x="2000250" y="1600200"/>
            <a:ext cx="6686550" cy="4525963"/>
          </a:xfrm>
        </p:spPr>
        <p:txBody>
          <a:bodyPr rtlCol="0">
            <a:normAutofit fontScale="92500" lnSpcReduction="10000"/>
          </a:bodyPr>
          <a:lstStyle/>
          <a:p>
            <a:pPr fontAlgn="auto">
              <a:spcAft>
                <a:spcPts val="0"/>
              </a:spcAft>
              <a:buFont typeface="Arial" pitchFamily="34" charset="0"/>
              <a:buChar char="•"/>
              <a:defRPr/>
            </a:pPr>
            <a:r>
              <a:rPr lang="en-US" dirty="0" smtClean="0">
                <a:solidFill>
                  <a:schemeClr val="tx2"/>
                </a:solidFill>
                <a:effectLst>
                  <a:outerShdw blurRad="38100" dist="38100" dir="2700000" algn="tl">
                    <a:srgbClr val="000000">
                      <a:alpha val="43137"/>
                    </a:srgbClr>
                  </a:outerShdw>
                </a:effectLst>
              </a:rPr>
              <a:t>Discuss thunderstorm and Convective SIGMET climatology</a:t>
            </a:r>
          </a:p>
          <a:p>
            <a:pPr fontAlgn="auto">
              <a:spcAft>
                <a:spcPts val="0"/>
              </a:spcAft>
              <a:buFont typeface="Arial" pitchFamily="34" charset="0"/>
              <a:buChar char="•"/>
              <a:defRPr/>
            </a:pPr>
            <a:r>
              <a:rPr lang="en-US" dirty="0" smtClean="0">
                <a:solidFill>
                  <a:schemeClr val="tx2"/>
                </a:solidFill>
                <a:effectLst>
                  <a:outerShdw blurRad="38100" dist="38100" dir="2700000" algn="tl">
                    <a:srgbClr val="000000">
                      <a:alpha val="43137"/>
                    </a:srgbClr>
                  </a:outerShdw>
                </a:effectLst>
              </a:rPr>
              <a:t>Review thunderstorm ingredients/life cycle </a:t>
            </a:r>
          </a:p>
          <a:p>
            <a:pPr fontAlgn="auto">
              <a:spcAft>
                <a:spcPts val="0"/>
              </a:spcAft>
              <a:buFont typeface="Arial" pitchFamily="34" charset="0"/>
              <a:buChar char="•"/>
              <a:defRPr/>
            </a:pPr>
            <a:r>
              <a:rPr lang="en-US" dirty="0" smtClean="0">
                <a:solidFill>
                  <a:schemeClr val="tx2"/>
                </a:solidFill>
                <a:effectLst>
                  <a:outerShdw blurRad="38100" dist="38100" dir="2700000" algn="tl">
                    <a:srgbClr val="000000">
                      <a:alpha val="43137"/>
                    </a:srgbClr>
                  </a:outerShdw>
                </a:effectLst>
              </a:rPr>
              <a:t>Review types of </a:t>
            </a:r>
            <a:r>
              <a:rPr lang="en-US" dirty="0" err="1" smtClean="0">
                <a:solidFill>
                  <a:schemeClr val="tx2"/>
                </a:solidFill>
                <a:effectLst>
                  <a:outerShdw blurRad="38100" dist="38100" dir="2700000" algn="tl">
                    <a:srgbClr val="000000">
                      <a:alpha val="43137"/>
                    </a:srgbClr>
                  </a:outerShdw>
                </a:effectLst>
              </a:rPr>
              <a:t>PacNW</a:t>
            </a:r>
            <a:r>
              <a:rPr lang="en-US" dirty="0" smtClean="0">
                <a:solidFill>
                  <a:schemeClr val="tx2"/>
                </a:solidFill>
                <a:effectLst>
                  <a:outerShdw blurRad="38100" dist="38100" dir="2700000" algn="tl">
                    <a:srgbClr val="000000">
                      <a:alpha val="43137"/>
                    </a:srgbClr>
                  </a:outerShdw>
                </a:effectLst>
              </a:rPr>
              <a:t> thunderstorms</a:t>
            </a:r>
          </a:p>
          <a:p>
            <a:pPr fontAlgn="auto">
              <a:spcAft>
                <a:spcPts val="0"/>
              </a:spcAft>
              <a:buFont typeface="Arial" pitchFamily="34" charset="0"/>
              <a:buChar char="•"/>
              <a:defRPr/>
            </a:pPr>
            <a:r>
              <a:rPr lang="en-US" dirty="0" smtClean="0">
                <a:solidFill>
                  <a:schemeClr val="tx2">
                    <a:lumMod val="75000"/>
                  </a:schemeClr>
                </a:solidFill>
                <a:effectLst>
                  <a:outerShdw blurRad="38100" dist="38100" dir="2700000" algn="tl">
                    <a:srgbClr val="000000">
                      <a:alpha val="43137"/>
                    </a:srgbClr>
                  </a:outerShdw>
                </a:effectLst>
              </a:rPr>
              <a:t>Review aviation hazards associated with thunderstorms</a:t>
            </a:r>
          </a:p>
          <a:p>
            <a:pPr fontAlgn="auto">
              <a:spcAft>
                <a:spcPts val="0"/>
              </a:spcAft>
              <a:buFont typeface="Arial" pitchFamily="34" charset="0"/>
              <a:buChar char="•"/>
              <a:defRPr/>
            </a:pPr>
            <a:r>
              <a:rPr lang="en-US" dirty="0" smtClean="0">
                <a:solidFill>
                  <a:schemeClr val="tx2">
                    <a:lumMod val="75000"/>
                  </a:schemeClr>
                </a:solidFill>
                <a:effectLst>
                  <a:outerShdw blurRad="38100" dist="38100" dir="2700000" algn="tl">
                    <a:srgbClr val="000000">
                      <a:alpha val="43137"/>
                    </a:srgbClr>
                  </a:outerShdw>
                </a:effectLst>
              </a:rPr>
              <a:t>Review thunderstorm advisories and forecasts</a:t>
            </a:r>
          </a:p>
        </p:txBody>
      </p:sp>
      <p:pic>
        <p:nvPicPr>
          <p:cNvPr id="5" name="Picture 2" descr="http://www.aoos.org/wp-content/uploads/2011/12/NOAA-logo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055" y="76200"/>
            <a:ext cx="523875" cy="5238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762000" y="-15067"/>
            <a:ext cx="7900988" cy="1143000"/>
          </a:xfrm>
        </p:spPr>
        <p:txBody>
          <a:bodyPr rtlCol="0">
            <a:normAutofit/>
          </a:bodyPr>
          <a:lstStyle/>
          <a:p>
            <a:pPr algn="l" fontAlgn="auto">
              <a:spcAft>
                <a:spcPts val="0"/>
              </a:spcAft>
              <a:defRPr/>
            </a:pPr>
            <a:r>
              <a:rPr lang="fr-CA" dirty="0" smtClean="0">
                <a:solidFill>
                  <a:schemeClr val="tx1">
                    <a:lumMod val="65000"/>
                    <a:lumOff val="35000"/>
                  </a:schemeClr>
                </a:solidFill>
              </a:rPr>
              <a:t>Thunderstorm Advisories</a:t>
            </a:r>
            <a:endParaRPr lang="fr-FR" dirty="0" smtClean="0">
              <a:solidFill>
                <a:schemeClr val="tx1">
                  <a:lumMod val="65000"/>
                  <a:lumOff val="35000"/>
                </a:schemeClr>
              </a:solidFill>
            </a:endParaRPr>
          </a:p>
        </p:txBody>
      </p:sp>
      <p:pic>
        <p:nvPicPr>
          <p:cNvPr id="4" name="Picture 2" descr="http://www.aoos.org/wp-content/uploads/2011/12/NOAA-logo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055" y="76200"/>
            <a:ext cx="523875" cy="5238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066800" y="1042898"/>
            <a:ext cx="7360616" cy="5724644"/>
          </a:xfrm>
          <a:prstGeom prst="rect">
            <a:avLst/>
          </a:prstGeom>
          <a:noFill/>
        </p:spPr>
        <p:txBody>
          <a:bodyPr wrap="square" rtlCol="0">
            <a:spAutoFit/>
          </a:bodyPr>
          <a:lstStyle/>
          <a:p>
            <a:pPr marL="285750" indent="-285750">
              <a:buFont typeface="Arial" pitchFamily="34" charset="0"/>
              <a:buChar char="•"/>
            </a:pPr>
            <a:r>
              <a:rPr lang="en-US" sz="2400" dirty="0" smtClean="0">
                <a:solidFill>
                  <a:srgbClr val="FF0000"/>
                </a:solidFill>
                <a:effectLst>
                  <a:outerShdw blurRad="38100" dist="38100" dir="2700000" algn="tl">
                    <a:srgbClr val="000000">
                      <a:alpha val="43137"/>
                    </a:srgbClr>
                  </a:outerShdw>
                </a:effectLst>
              </a:rPr>
              <a:t>Convective  SIGMETS</a:t>
            </a:r>
          </a:p>
          <a:p>
            <a:pPr marL="742950" lvl="1" indent="-285750">
              <a:buFont typeface="Arial" pitchFamily="34" charset="0"/>
              <a:buChar char="•"/>
            </a:pPr>
            <a:r>
              <a:rPr lang="en-US" dirty="0" smtClean="0">
                <a:solidFill>
                  <a:schemeClr val="tx2"/>
                </a:solidFill>
              </a:rPr>
              <a:t>Issued by the Aviation Weather Center</a:t>
            </a:r>
            <a:r>
              <a:rPr lang="en-US" sz="1600" dirty="0" smtClean="0">
                <a:solidFill>
                  <a:schemeClr val="tx2"/>
                </a:solidFill>
              </a:rPr>
              <a:t> </a:t>
            </a:r>
          </a:p>
          <a:p>
            <a:pPr marL="742950" lvl="1" indent="-285750">
              <a:buFont typeface="Arial" pitchFamily="34" charset="0"/>
              <a:buChar char="•"/>
            </a:pPr>
            <a:r>
              <a:rPr lang="en-US" dirty="0" smtClean="0">
                <a:solidFill>
                  <a:schemeClr val="tx2"/>
                </a:solidFill>
              </a:rPr>
              <a:t>Issued at 55 min past the hour as a collective, valid for 2 hours</a:t>
            </a:r>
          </a:p>
          <a:p>
            <a:pPr marL="742950" lvl="1" indent="-285750">
              <a:buFont typeface="Arial" pitchFamily="34" charset="0"/>
              <a:buChar char="•"/>
            </a:pPr>
            <a:r>
              <a:rPr lang="en-US" dirty="0" smtClean="0">
                <a:solidFill>
                  <a:schemeClr val="tx2"/>
                </a:solidFill>
              </a:rPr>
              <a:t>Area (3,000 square miles) with 40% coverage of very strong radar returns or significant satellite or lightning strike signature</a:t>
            </a:r>
          </a:p>
          <a:p>
            <a:pPr marL="742950" lvl="1" indent="-285750">
              <a:buFont typeface="Arial" pitchFamily="34" charset="0"/>
              <a:buChar char="•"/>
            </a:pPr>
            <a:r>
              <a:rPr lang="en-US" dirty="0" smtClean="0">
                <a:solidFill>
                  <a:schemeClr val="tx2"/>
                </a:solidFill>
              </a:rPr>
              <a:t>Line of TS 60nm long with 40% coverage</a:t>
            </a:r>
          </a:p>
          <a:p>
            <a:pPr marL="742950" lvl="1" indent="-285750">
              <a:buFont typeface="Arial" pitchFamily="34" charset="0"/>
              <a:buChar char="•"/>
            </a:pPr>
            <a:r>
              <a:rPr lang="en-US" dirty="0" smtClean="0">
                <a:solidFill>
                  <a:schemeClr val="tx2"/>
                </a:solidFill>
              </a:rPr>
              <a:t>TS embedded in multiple cloud layers</a:t>
            </a:r>
          </a:p>
          <a:p>
            <a:pPr marL="742950" lvl="1" indent="-285750">
              <a:buFont typeface="Arial" pitchFamily="34" charset="0"/>
              <a:buChar char="•"/>
            </a:pPr>
            <a:r>
              <a:rPr lang="en-US" dirty="0" smtClean="0">
                <a:solidFill>
                  <a:schemeClr val="tx2"/>
                </a:solidFill>
              </a:rPr>
              <a:t>Severe TS with winds &gt; 50kts, hail ≥ 1”, tornadoes</a:t>
            </a:r>
          </a:p>
          <a:p>
            <a:pPr marL="742950" lvl="1" indent="-285750">
              <a:buFont typeface="Arial" pitchFamily="34" charset="0"/>
              <a:buChar char="•"/>
            </a:pPr>
            <a:r>
              <a:rPr lang="en-US" dirty="0" smtClean="0">
                <a:solidFill>
                  <a:schemeClr val="tx2"/>
                </a:solidFill>
              </a:rPr>
              <a:t>Each issuance supersedes the previous hour</a:t>
            </a:r>
          </a:p>
          <a:p>
            <a:pPr marL="800100" lvl="1" indent="-342900">
              <a:buFont typeface="Arial" pitchFamily="34" charset="0"/>
              <a:buChar char="•"/>
            </a:pPr>
            <a:endParaRPr lang="en-US" sz="2000" dirty="0" smtClean="0">
              <a:solidFill>
                <a:schemeClr val="bg1"/>
              </a:solidFill>
              <a:effectLst>
                <a:outerShdw blurRad="38100" dist="38100" dir="2700000" algn="tl">
                  <a:srgbClr val="000000">
                    <a:alpha val="43137"/>
                  </a:srgbClr>
                </a:outerShdw>
              </a:effectLst>
            </a:endParaRPr>
          </a:p>
          <a:p>
            <a:pPr marL="285750" indent="-285750">
              <a:buFont typeface="Arial" pitchFamily="34" charset="0"/>
              <a:buChar char="•"/>
            </a:pPr>
            <a:r>
              <a:rPr lang="en-US" sz="2400" dirty="0" smtClean="0">
                <a:solidFill>
                  <a:srgbClr val="FF0000"/>
                </a:solidFill>
                <a:effectLst>
                  <a:outerShdw blurRad="38100" dist="38100" dir="2700000" algn="tl">
                    <a:srgbClr val="000000">
                      <a:alpha val="43137"/>
                    </a:srgbClr>
                  </a:outerShdw>
                </a:effectLst>
              </a:rPr>
              <a:t>Center Weather Advisories </a:t>
            </a:r>
          </a:p>
          <a:p>
            <a:pPr marL="742950" lvl="1" indent="-285750">
              <a:buFont typeface="Arial" pitchFamily="34" charset="0"/>
              <a:buChar char="•"/>
            </a:pPr>
            <a:r>
              <a:rPr lang="en-US" dirty="0" smtClean="0">
                <a:solidFill>
                  <a:schemeClr val="tx2"/>
                </a:solidFill>
              </a:rPr>
              <a:t>Issued by CWSUs</a:t>
            </a:r>
          </a:p>
          <a:p>
            <a:pPr marL="742950" lvl="1" indent="-285750">
              <a:buFont typeface="Arial" pitchFamily="34" charset="0"/>
              <a:buChar char="•"/>
            </a:pPr>
            <a:r>
              <a:rPr lang="en-US" dirty="0" smtClean="0">
                <a:solidFill>
                  <a:schemeClr val="tx2"/>
                </a:solidFill>
              </a:rPr>
              <a:t>Valid for up to 2 hours</a:t>
            </a:r>
          </a:p>
          <a:p>
            <a:pPr marL="742950" lvl="1" indent="-285750">
              <a:buFont typeface="Arial" pitchFamily="34" charset="0"/>
              <a:buChar char="•"/>
            </a:pPr>
            <a:r>
              <a:rPr lang="en-US" dirty="0" smtClean="0">
                <a:solidFill>
                  <a:schemeClr val="tx2"/>
                </a:solidFill>
              </a:rPr>
              <a:t>Issued when area too small or TS not strong enough for a convective SIGMET</a:t>
            </a:r>
          </a:p>
          <a:p>
            <a:pPr marL="342900" indent="-342900">
              <a:buFont typeface="Arial" pitchFamily="34" charset="0"/>
              <a:buChar char="•"/>
            </a:pPr>
            <a:endParaRPr lang="en-US" sz="2000" dirty="0">
              <a:solidFill>
                <a:schemeClr val="bg1"/>
              </a:solidFill>
              <a:effectLst>
                <a:outerShdw blurRad="38100" dist="38100" dir="2700000" algn="tl">
                  <a:srgbClr val="000000">
                    <a:alpha val="43137"/>
                  </a:srgbClr>
                </a:outerShdw>
              </a:effectLst>
            </a:endParaRPr>
          </a:p>
          <a:p>
            <a:pPr marL="342900" indent="-342900">
              <a:buFont typeface="Arial" pitchFamily="34" charset="0"/>
              <a:buChar char="•"/>
            </a:pPr>
            <a:r>
              <a:rPr lang="en-US" sz="2400" dirty="0" smtClean="0">
                <a:solidFill>
                  <a:srgbClr val="FF0000"/>
                </a:solidFill>
                <a:effectLst>
                  <a:outerShdw blurRad="38100" dist="38100" dir="2700000" algn="tl">
                    <a:srgbClr val="000000">
                      <a:alpha val="43137"/>
                    </a:srgbClr>
                  </a:outerShdw>
                </a:effectLst>
              </a:rPr>
              <a:t>Severe Thunderstorm or Tornado Watch</a:t>
            </a:r>
          </a:p>
          <a:p>
            <a:pPr marL="800100" lvl="1" indent="-342900">
              <a:buFont typeface="Arial" pitchFamily="34" charset="0"/>
              <a:buChar char="•"/>
            </a:pPr>
            <a:r>
              <a:rPr lang="en-US" dirty="0" smtClean="0">
                <a:solidFill>
                  <a:schemeClr val="tx2"/>
                </a:solidFill>
              </a:rPr>
              <a:t>Aviation portion of the watch resent as an MIS</a:t>
            </a:r>
            <a:endParaRPr lang="en-US" dirty="0">
              <a:solidFill>
                <a:schemeClr val="tx2"/>
              </a:solidFill>
            </a:endParaRPr>
          </a:p>
          <a:p>
            <a:pPr marL="342900" indent="-342900">
              <a:buFont typeface="Arial" pitchFamily="34" charset="0"/>
              <a:buChar char="•"/>
            </a:pPr>
            <a:endParaRPr lang="en-US" sz="2000" dirty="0" smtClean="0">
              <a:solidFill>
                <a:schemeClr val="tx2"/>
              </a:solidFill>
            </a:endParaRPr>
          </a:p>
        </p:txBody>
      </p:sp>
    </p:spTree>
    <p:extLst>
      <p:ext uri="{BB962C8B-B14F-4D97-AF65-F5344CB8AC3E}">
        <p14:creationId xmlns:p14="http://schemas.microsoft.com/office/powerpoint/2010/main" val="30991657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fade">
                                      <p:cBhvr>
                                        <p:cTn id="37" dur="500"/>
                                        <p:tgtEl>
                                          <p:spTgt spid="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xEl>
                                              <p:pRg st="7" end="7"/>
                                            </p:txEl>
                                          </p:spTgt>
                                        </p:tgtEl>
                                        <p:attrNameLst>
                                          <p:attrName>style.visibility</p:attrName>
                                        </p:attrNameLst>
                                      </p:cBhvr>
                                      <p:to>
                                        <p:strVal val="visible"/>
                                      </p:to>
                                    </p:set>
                                    <p:animEffect transition="in" filter="fade">
                                      <p:cBhvr>
                                        <p:cTn id="42" dur="500"/>
                                        <p:tgtEl>
                                          <p:spTgt spid="6">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
                                            <p:txEl>
                                              <p:pRg st="9" end="9"/>
                                            </p:txEl>
                                          </p:spTgt>
                                        </p:tgtEl>
                                        <p:attrNameLst>
                                          <p:attrName>style.visibility</p:attrName>
                                        </p:attrNameLst>
                                      </p:cBhvr>
                                      <p:to>
                                        <p:strVal val="visible"/>
                                      </p:to>
                                    </p:set>
                                    <p:animEffect transition="in" filter="fade">
                                      <p:cBhvr>
                                        <p:cTn id="47" dur="500"/>
                                        <p:tgtEl>
                                          <p:spTgt spid="6">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
                                            <p:txEl>
                                              <p:pRg st="10" end="10"/>
                                            </p:txEl>
                                          </p:spTgt>
                                        </p:tgtEl>
                                        <p:attrNameLst>
                                          <p:attrName>style.visibility</p:attrName>
                                        </p:attrNameLst>
                                      </p:cBhvr>
                                      <p:to>
                                        <p:strVal val="visible"/>
                                      </p:to>
                                    </p:set>
                                    <p:animEffect transition="in" filter="fade">
                                      <p:cBhvr>
                                        <p:cTn id="52" dur="500"/>
                                        <p:tgtEl>
                                          <p:spTgt spid="6">
                                            <p:txEl>
                                              <p:pRg st="10" end="1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6">
                                            <p:txEl>
                                              <p:pRg st="11" end="11"/>
                                            </p:txEl>
                                          </p:spTgt>
                                        </p:tgtEl>
                                        <p:attrNameLst>
                                          <p:attrName>style.visibility</p:attrName>
                                        </p:attrNameLst>
                                      </p:cBhvr>
                                      <p:to>
                                        <p:strVal val="visible"/>
                                      </p:to>
                                    </p:set>
                                    <p:animEffect transition="in" filter="fade">
                                      <p:cBhvr>
                                        <p:cTn id="57" dur="500"/>
                                        <p:tgtEl>
                                          <p:spTgt spid="6">
                                            <p:txEl>
                                              <p:pRg st="11" end="1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6">
                                            <p:txEl>
                                              <p:pRg st="12" end="12"/>
                                            </p:txEl>
                                          </p:spTgt>
                                        </p:tgtEl>
                                        <p:attrNameLst>
                                          <p:attrName>style.visibility</p:attrName>
                                        </p:attrNameLst>
                                      </p:cBhvr>
                                      <p:to>
                                        <p:strVal val="visible"/>
                                      </p:to>
                                    </p:set>
                                    <p:animEffect transition="in" filter="fade">
                                      <p:cBhvr>
                                        <p:cTn id="62" dur="500"/>
                                        <p:tgtEl>
                                          <p:spTgt spid="6">
                                            <p:txEl>
                                              <p:pRg st="12" end="1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6">
                                            <p:txEl>
                                              <p:pRg st="14" end="14"/>
                                            </p:txEl>
                                          </p:spTgt>
                                        </p:tgtEl>
                                        <p:attrNameLst>
                                          <p:attrName>style.visibility</p:attrName>
                                        </p:attrNameLst>
                                      </p:cBhvr>
                                      <p:to>
                                        <p:strVal val="visible"/>
                                      </p:to>
                                    </p:set>
                                    <p:animEffect transition="in" filter="fade">
                                      <p:cBhvr>
                                        <p:cTn id="67" dur="500"/>
                                        <p:tgtEl>
                                          <p:spTgt spid="6">
                                            <p:txEl>
                                              <p:pRg st="14" end="14"/>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6">
                                            <p:txEl>
                                              <p:pRg st="15" end="15"/>
                                            </p:txEl>
                                          </p:spTgt>
                                        </p:tgtEl>
                                        <p:attrNameLst>
                                          <p:attrName>style.visibility</p:attrName>
                                        </p:attrNameLst>
                                      </p:cBhvr>
                                      <p:to>
                                        <p:strVal val="visible"/>
                                      </p:to>
                                    </p:set>
                                    <p:animEffect transition="in" filter="fade">
                                      <p:cBhvr>
                                        <p:cTn id="72" dur="500"/>
                                        <p:tgtEl>
                                          <p:spTgt spid="6">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762000" y="-15067"/>
            <a:ext cx="7900988" cy="1143000"/>
          </a:xfrm>
        </p:spPr>
        <p:txBody>
          <a:bodyPr rtlCol="0">
            <a:normAutofit/>
          </a:bodyPr>
          <a:lstStyle/>
          <a:p>
            <a:pPr algn="l" fontAlgn="auto">
              <a:spcAft>
                <a:spcPts val="0"/>
              </a:spcAft>
              <a:defRPr/>
            </a:pPr>
            <a:r>
              <a:rPr lang="fr-CA" dirty="0" smtClean="0">
                <a:solidFill>
                  <a:schemeClr val="tx1">
                    <a:lumMod val="65000"/>
                    <a:lumOff val="35000"/>
                  </a:schemeClr>
                </a:solidFill>
              </a:rPr>
              <a:t>Thunderstorm Advisories</a:t>
            </a:r>
            <a:endParaRPr lang="fr-FR" dirty="0" smtClean="0">
              <a:solidFill>
                <a:schemeClr val="tx1">
                  <a:lumMod val="65000"/>
                  <a:lumOff val="35000"/>
                </a:schemeClr>
              </a:solidFill>
            </a:endParaRPr>
          </a:p>
        </p:txBody>
      </p:sp>
      <p:pic>
        <p:nvPicPr>
          <p:cNvPr id="4" name="Picture 2" descr="http://www.aoos.org/wp-content/uploads/2011/12/NOAA-logo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055" y="76200"/>
            <a:ext cx="523875" cy="523875"/>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a:spLocks noGrp="1"/>
          </p:cNvSpPr>
          <p:nvPr>
            <p:ph idx="1"/>
          </p:nvPr>
        </p:nvSpPr>
        <p:spPr>
          <a:xfrm>
            <a:off x="762000" y="1905000"/>
            <a:ext cx="7770813" cy="3493644"/>
          </a:xfrm>
        </p:spPr>
        <p:txBody>
          <a:bodyPr/>
          <a:lstStyle/>
          <a:p>
            <a:r>
              <a:rPr lang="en-US" sz="2400" b="0" dirty="0" smtClean="0">
                <a:solidFill>
                  <a:schemeClr val="tx2"/>
                </a:solidFill>
                <a:latin typeface="Arial" pitchFamily="34" charset="0"/>
                <a:cs typeface="Arial" pitchFamily="34" charset="0"/>
              </a:rPr>
              <a:t>Thunderstorm tops in advisories are precipitation </a:t>
            </a:r>
            <a:r>
              <a:rPr lang="en-US" sz="2400" b="0" dirty="0" smtClean="0">
                <a:solidFill>
                  <a:schemeClr val="tx2"/>
                </a:solidFill>
                <a:latin typeface="Arial" pitchFamily="34" charset="0"/>
                <a:cs typeface="Arial" pitchFamily="34" charset="0"/>
              </a:rPr>
              <a:t>tops </a:t>
            </a:r>
            <a:r>
              <a:rPr lang="en-US" sz="2400" b="0" dirty="0" smtClean="0">
                <a:solidFill>
                  <a:schemeClr val="tx2"/>
                </a:solidFill>
                <a:latin typeface="Arial" pitchFamily="34" charset="0"/>
                <a:cs typeface="Arial" pitchFamily="34" charset="0"/>
              </a:rPr>
              <a:t>not cloud tops</a:t>
            </a:r>
          </a:p>
          <a:p>
            <a:endParaRPr lang="en-US" sz="2400" b="0" dirty="0" smtClean="0">
              <a:solidFill>
                <a:schemeClr val="tx2"/>
              </a:solidFill>
              <a:latin typeface="Arial" pitchFamily="34" charset="0"/>
              <a:cs typeface="Arial" pitchFamily="34" charset="0"/>
            </a:endParaRPr>
          </a:p>
          <a:p>
            <a:r>
              <a:rPr lang="en-US" sz="2400" b="0" dirty="0" smtClean="0">
                <a:solidFill>
                  <a:schemeClr val="tx2"/>
                </a:solidFill>
                <a:latin typeface="Arial" pitchFamily="34" charset="0"/>
                <a:cs typeface="Arial" pitchFamily="34" charset="0"/>
              </a:rPr>
              <a:t>Pilots often report cloud tops…not precipitation tops!</a:t>
            </a:r>
          </a:p>
          <a:p>
            <a:endParaRPr lang="en-US" sz="2400" b="0" dirty="0" smtClean="0">
              <a:solidFill>
                <a:schemeClr val="tx2"/>
              </a:solidFill>
              <a:latin typeface="Arial" pitchFamily="34" charset="0"/>
              <a:cs typeface="Arial" pitchFamily="34" charset="0"/>
            </a:endParaRPr>
          </a:p>
          <a:p>
            <a:r>
              <a:rPr lang="en-US" sz="2400" b="0" dirty="0" smtClean="0">
                <a:solidFill>
                  <a:schemeClr val="tx2"/>
                </a:solidFill>
                <a:latin typeface="Arial" pitchFamily="34" charset="0"/>
                <a:cs typeface="Arial" pitchFamily="34" charset="0"/>
              </a:rPr>
              <a:t>Cloud tops are normally 2-10 thousand feet higher than precipitation tops</a:t>
            </a:r>
            <a:endParaRPr lang="en-US" sz="2400" b="0" dirty="0">
              <a:solidFill>
                <a:schemeClr val="tx2"/>
              </a:solidFill>
              <a:latin typeface="Arial" pitchFamily="34" charset="0"/>
              <a:cs typeface="Arial" pitchFamily="34" charset="0"/>
            </a:endParaRPr>
          </a:p>
        </p:txBody>
      </p:sp>
    </p:spTree>
    <p:extLst>
      <p:ext uri="{BB962C8B-B14F-4D97-AF65-F5344CB8AC3E}">
        <p14:creationId xmlns:p14="http://schemas.microsoft.com/office/powerpoint/2010/main" val="1512169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fade">
                                      <p:cBhvr>
                                        <p:cTn id="10" dur="500"/>
                                        <p:tgtEl>
                                          <p:spTgt spid="5">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animEffect transition="in" filter="fade">
                                      <p:cBhvr>
                                        <p:cTn id="13"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838200" y="0"/>
            <a:ext cx="7900988" cy="1143000"/>
          </a:xfrm>
        </p:spPr>
        <p:txBody>
          <a:bodyPr rtlCol="0">
            <a:normAutofit/>
          </a:bodyPr>
          <a:lstStyle/>
          <a:p>
            <a:pPr algn="l" fontAlgn="auto">
              <a:spcAft>
                <a:spcPts val="0"/>
              </a:spcAft>
              <a:defRPr/>
            </a:pPr>
            <a:r>
              <a:rPr lang="en-US" dirty="0" smtClean="0">
                <a:solidFill>
                  <a:schemeClr val="tx1">
                    <a:lumMod val="65000"/>
                    <a:lumOff val="35000"/>
                  </a:schemeClr>
                </a:solidFill>
              </a:rPr>
              <a:t>Radar Coverage</a:t>
            </a:r>
          </a:p>
        </p:txBody>
      </p:sp>
      <p:pic>
        <p:nvPicPr>
          <p:cNvPr id="5" name="Picture 2" descr="http://www.aoos.org/wp-content/uploads/2011/12/NOAA-logo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055" y="76200"/>
            <a:ext cx="523875" cy="523875"/>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219200"/>
            <a:ext cx="6960631" cy="5378669"/>
          </a:xfrm>
          <a:prstGeom prst="rect">
            <a:avLst/>
          </a:prstGeom>
          <a:noFill/>
          <a:ln>
            <a:noFill/>
          </a:ln>
          <a:effectLst>
            <a:outerShdw blurRad="50800" dist="63500" dir="5400000" algn="t" rotWithShape="0">
              <a:prstClr val="black">
                <a:alpha val="40000"/>
              </a:prstClr>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17583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762000" y="-15067"/>
            <a:ext cx="7900988" cy="1143000"/>
          </a:xfrm>
        </p:spPr>
        <p:txBody>
          <a:bodyPr rtlCol="0">
            <a:normAutofit/>
          </a:bodyPr>
          <a:lstStyle/>
          <a:p>
            <a:pPr algn="l" fontAlgn="auto">
              <a:spcAft>
                <a:spcPts val="0"/>
              </a:spcAft>
              <a:defRPr/>
            </a:pPr>
            <a:r>
              <a:rPr lang="fr-CA" dirty="0" smtClean="0">
                <a:solidFill>
                  <a:schemeClr val="tx1">
                    <a:lumMod val="65000"/>
                    <a:lumOff val="35000"/>
                  </a:schemeClr>
                </a:solidFill>
              </a:rPr>
              <a:t>TCF</a:t>
            </a:r>
            <a:endParaRPr lang="fr-FR" dirty="0" smtClean="0">
              <a:solidFill>
                <a:schemeClr val="tx1">
                  <a:lumMod val="65000"/>
                  <a:lumOff val="35000"/>
                </a:schemeClr>
              </a:solidFill>
            </a:endParaRPr>
          </a:p>
        </p:txBody>
      </p:sp>
      <p:pic>
        <p:nvPicPr>
          <p:cNvPr id="4" name="Picture 2" descr="http://www.aoos.org/wp-content/uploads/2011/12/NOAA-logo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055" y="76200"/>
            <a:ext cx="523875" cy="5238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90600" y="1042898"/>
            <a:ext cx="7772400" cy="5632311"/>
          </a:xfrm>
          <a:prstGeom prst="rect">
            <a:avLst/>
          </a:prstGeom>
          <a:noFill/>
        </p:spPr>
        <p:txBody>
          <a:bodyPr wrap="square" rtlCol="0">
            <a:spAutoFit/>
          </a:bodyPr>
          <a:lstStyle/>
          <a:p>
            <a:pPr marL="285750" indent="-285750">
              <a:buFont typeface="Arial" pitchFamily="34" charset="0"/>
              <a:buChar char="•"/>
            </a:pPr>
            <a:r>
              <a:rPr lang="en-US" sz="2400" dirty="0" smtClean="0">
                <a:solidFill>
                  <a:srgbClr val="FF0000"/>
                </a:solidFill>
                <a:effectLst>
                  <a:outerShdw blurRad="38100" dist="38100" dir="2700000" algn="tl">
                    <a:srgbClr val="000000">
                      <a:alpha val="43137"/>
                    </a:srgbClr>
                  </a:outerShdw>
                </a:effectLst>
              </a:rPr>
              <a:t>Traffic Flow Management (TFM) Convective Forecast (TCF)</a:t>
            </a:r>
          </a:p>
          <a:p>
            <a:pPr marL="742950" lvl="1" indent="-285750">
              <a:buFont typeface="Arial" pitchFamily="34" charset="0"/>
              <a:buChar char="•"/>
            </a:pPr>
            <a:r>
              <a:rPr lang="en-US" dirty="0">
                <a:solidFill>
                  <a:srgbClr val="1F497D"/>
                </a:solidFill>
              </a:rPr>
              <a:t>The TCF is a high confidence graphical representation of forecasted convection meeting specific criteria of coverage, intensity, and echo top height. </a:t>
            </a:r>
            <a:endParaRPr lang="en-US" dirty="0" smtClean="0">
              <a:solidFill>
                <a:srgbClr val="1F497D"/>
              </a:solidFill>
            </a:endParaRPr>
          </a:p>
          <a:p>
            <a:pPr marL="742950" lvl="1" indent="-285750">
              <a:buFont typeface="Arial" pitchFamily="34" charset="0"/>
              <a:buChar char="•"/>
            </a:pPr>
            <a:r>
              <a:rPr lang="en-US" dirty="0" smtClean="0">
                <a:solidFill>
                  <a:srgbClr val="1F497D"/>
                </a:solidFill>
              </a:rPr>
              <a:t>The </a:t>
            </a:r>
            <a:r>
              <a:rPr lang="en-US" dirty="0">
                <a:solidFill>
                  <a:srgbClr val="1F497D"/>
                </a:solidFill>
              </a:rPr>
              <a:t>TCF graphics are produced every 2 hours and valid at 4-, 6-, and 8- hours after issuance time</a:t>
            </a:r>
            <a:r>
              <a:rPr lang="en-US" dirty="0" smtClean="0">
                <a:solidFill>
                  <a:srgbClr val="1F497D"/>
                </a:solidFill>
              </a:rPr>
              <a:t>.</a:t>
            </a:r>
          </a:p>
          <a:p>
            <a:pPr marL="742950" lvl="1" indent="-285750">
              <a:buFont typeface="Arial" pitchFamily="34" charset="0"/>
              <a:buChar char="•"/>
            </a:pPr>
            <a:r>
              <a:rPr lang="en-US" dirty="0">
                <a:solidFill>
                  <a:srgbClr val="1F497D"/>
                </a:solidFill>
              </a:rPr>
              <a:t>The TCF domain is the Flight Information Regions (FIR) covering the 48 contiguous states and adjacent coastal waters. It also includes the Canadian airspace south of a line from Thunder Bay, Ontario to Quebec City, Quebec.</a:t>
            </a:r>
            <a:endParaRPr lang="en-US" dirty="0" smtClean="0">
              <a:solidFill>
                <a:srgbClr val="1F497D"/>
              </a:solidFill>
            </a:endParaRPr>
          </a:p>
          <a:p>
            <a:pPr marL="285750" indent="-285750">
              <a:buFont typeface="Arial" pitchFamily="34" charset="0"/>
              <a:buChar char="•"/>
            </a:pPr>
            <a:r>
              <a:rPr lang="en-US" sz="2400" dirty="0" smtClean="0">
                <a:solidFill>
                  <a:srgbClr val="FF0000"/>
                </a:solidFill>
                <a:effectLst>
                  <a:outerShdw blurRad="38100" dist="38100" dir="2700000" algn="tl">
                    <a:srgbClr val="000000">
                      <a:alpha val="43137"/>
                    </a:srgbClr>
                  </a:outerShdw>
                </a:effectLst>
              </a:rPr>
              <a:t>Audience/Users </a:t>
            </a:r>
          </a:p>
          <a:p>
            <a:pPr marL="742950" lvl="1" indent="-285750">
              <a:buFont typeface="Arial" pitchFamily="34" charset="0"/>
              <a:buChar char="•"/>
            </a:pPr>
            <a:r>
              <a:rPr lang="en-US" dirty="0"/>
              <a:t>The TCF is used by air traffic management decision-makers in support of convective weather mitigation strategies within the NAS. It is designed to meet the needs of TFM decision makers at the Federal Aviation Administration’s (FAA) Air Traffic Control System Command Center (ATCSCC), FAA Air Route Traffic Control Center (ARTCC) Traffic Management Units (TMU), and airline and corporate Flight Operations Centers (FOC).</a:t>
            </a:r>
            <a:endParaRPr lang="en-US" dirty="0" smtClean="0">
              <a:solidFill>
                <a:srgbClr val="1F497D"/>
              </a:solidFill>
            </a:endParaRPr>
          </a:p>
        </p:txBody>
      </p:sp>
    </p:spTree>
    <p:extLst>
      <p:ext uri="{BB962C8B-B14F-4D97-AF65-F5344CB8AC3E}">
        <p14:creationId xmlns:p14="http://schemas.microsoft.com/office/powerpoint/2010/main" val="42238891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762000" y="-15067"/>
            <a:ext cx="7900988" cy="1143000"/>
          </a:xfrm>
        </p:spPr>
        <p:txBody>
          <a:bodyPr rtlCol="0">
            <a:normAutofit/>
          </a:bodyPr>
          <a:lstStyle/>
          <a:p>
            <a:pPr algn="l" fontAlgn="auto">
              <a:spcAft>
                <a:spcPts val="0"/>
              </a:spcAft>
              <a:defRPr/>
            </a:pPr>
            <a:r>
              <a:rPr lang="fr-CA" dirty="0" smtClean="0">
                <a:solidFill>
                  <a:schemeClr val="tx1">
                    <a:lumMod val="65000"/>
                    <a:lumOff val="35000"/>
                  </a:schemeClr>
                </a:solidFill>
              </a:rPr>
              <a:t>TCF</a:t>
            </a:r>
            <a:endParaRPr lang="fr-FR" dirty="0" smtClean="0">
              <a:solidFill>
                <a:schemeClr val="tx1">
                  <a:lumMod val="65000"/>
                  <a:lumOff val="35000"/>
                </a:schemeClr>
              </a:solidFill>
            </a:endParaRPr>
          </a:p>
        </p:txBody>
      </p:sp>
      <p:pic>
        <p:nvPicPr>
          <p:cNvPr id="4" name="Picture 2" descr="http://www.aoos.org/wp-content/uploads/2011/12/NOAA-logo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055" y="76200"/>
            <a:ext cx="523875" cy="5238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066800" y="1042898"/>
            <a:ext cx="7360616" cy="5478423"/>
          </a:xfrm>
          <a:prstGeom prst="rect">
            <a:avLst/>
          </a:prstGeom>
          <a:noFill/>
        </p:spPr>
        <p:txBody>
          <a:bodyPr wrap="square" rtlCol="0">
            <a:spAutoFit/>
          </a:bodyPr>
          <a:lstStyle/>
          <a:p>
            <a:pPr marL="285750" indent="-285750">
              <a:buFont typeface="Arial" pitchFamily="34" charset="0"/>
              <a:buChar char="•"/>
            </a:pPr>
            <a:r>
              <a:rPr lang="en-US" sz="2400" dirty="0" smtClean="0">
                <a:solidFill>
                  <a:srgbClr val="FF0000"/>
                </a:solidFill>
                <a:effectLst>
                  <a:outerShdw blurRad="38100" dist="38100" dir="2700000" algn="tl">
                    <a:srgbClr val="000000">
                      <a:alpha val="43137"/>
                    </a:srgbClr>
                  </a:outerShdw>
                </a:effectLst>
              </a:rPr>
              <a:t>Collaborative</a:t>
            </a:r>
            <a:endParaRPr lang="en-US" sz="2400" dirty="0">
              <a:solidFill>
                <a:srgbClr val="FF0000"/>
              </a:solidFill>
              <a:effectLst>
                <a:outerShdw blurRad="38100" dist="38100" dir="2700000" algn="tl">
                  <a:srgbClr val="000000">
                    <a:alpha val="43137"/>
                  </a:srgbClr>
                </a:outerShdw>
              </a:effectLst>
            </a:endParaRPr>
          </a:p>
          <a:p>
            <a:pPr marL="742950" lvl="1" indent="-285750">
              <a:buFont typeface="Arial" pitchFamily="34" charset="0"/>
              <a:buChar char="•"/>
            </a:pPr>
            <a:r>
              <a:rPr lang="en-US" dirty="0" smtClean="0"/>
              <a:t>Aviation meteorologists from AWC, FAA Command Center, CWSUs, airlines, and Environment Canada participate.</a:t>
            </a:r>
          </a:p>
          <a:p>
            <a:pPr marL="285750" indent="-285750">
              <a:buFont typeface="Arial" pitchFamily="34" charset="0"/>
              <a:buChar char="•"/>
            </a:pPr>
            <a:endParaRPr lang="en-US" sz="2400" dirty="0" smtClean="0">
              <a:solidFill>
                <a:srgbClr val="FF0000"/>
              </a:solidFill>
              <a:effectLst>
                <a:outerShdw blurRad="38100" dist="38100" dir="2700000" algn="tl">
                  <a:srgbClr val="000000">
                    <a:alpha val="43137"/>
                  </a:srgbClr>
                </a:outerShdw>
              </a:effectLst>
            </a:endParaRPr>
          </a:p>
          <a:p>
            <a:pPr marL="285750" indent="-285750">
              <a:buFont typeface="Arial" pitchFamily="34" charset="0"/>
              <a:buChar char="•"/>
            </a:pPr>
            <a:r>
              <a:rPr lang="en-US" sz="2400" dirty="0" smtClean="0">
                <a:solidFill>
                  <a:srgbClr val="FF0000"/>
                </a:solidFill>
                <a:effectLst>
                  <a:outerShdw blurRad="38100" dist="38100" dir="2700000" algn="tl">
                    <a:srgbClr val="000000">
                      <a:alpha val="43137"/>
                    </a:srgbClr>
                  </a:outerShdw>
                </a:effectLst>
              </a:rPr>
              <a:t>Area </a:t>
            </a:r>
            <a:r>
              <a:rPr lang="en-US" sz="2400" dirty="0">
                <a:solidFill>
                  <a:srgbClr val="FF0000"/>
                </a:solidFill>
                <a:effectLst>
                  <a:outerShdw blurRad="38100" dist="38100" dir="2700000" algn="tl">
                    <a:srgbClr val="000000">
                      <a:alpha val="43137"/>
                    </a:srgbClr>
                  </a:outerShdw>
                </a:effectLst>
              </a:rPr>
              <a:t>Criteria</a:t>
            </a:r>
          </a:p>
          <a:p>
            <a:pPr marL="742950" lvl="1" indent="-285750">
              <a:buFont typeface="Arial" pitchFamily="34" charset="0"/>
              <a:buChar char="•"/>
            </a:pPr>
            <a:r>
              <a:rPr lang="en-US" dirty="0"/>
              <a:t>Composite radar reflectivity of at least 40 </a:t>
            </a:r>
            <a:r>
              <a:rPr lang="en-US" dirty="0" err="1"/>
              <a:t>dBZ</a:t>
            </a:r>
            <a:endParaRPr lang="en-US" dirty="0"/>
          </a:p>
          <a:p>
            <a:pPr marL="742950" lvl="1" indent="-285750">
              <a:buFont typeface="Arial" pitchFamily="34" charset="0"/>
              <a:buChar char="•"/>
            </a:pPr>
            <a:r>
              <a:rPr lang="en-US" dirty="0"/>
              <a:t>Echo tops at or above FL250</a:t>
            </a:r>
          </a:p>
          <a:p>
            <a:pPr marL="742950" lvl="1" indent="-285750">
              <a:buFont typeface="Arial" pitchFamily="34" charset="0"/>
              <a:buChar char="•"/>
            </a:pPr>
            <a:r>
              <a:rPr lang="en-US" dirty="0"/>
              <a:t>Coverage </a:t>
            </a:r>
            <a:r>
              <a:rPr lang="en-US" dirty="0" smtClean="0"/>
              <a:t>(above criteria) </a:t>
            </a:r>
            <a:r>
              <a:rPr lang="en-US" dirty="0"/>
              <a:t>of at least 25% of the polygon area</a:t>
            </a:r>
          </a:p>
          <a:p>
            <a:pPr marL="742950" lvl="1" indent="-285750">
              <a:buFont typeface="Arial" pitchFamily="34" charset="0"/>
              <a:buChar char="•"/>
            </a:pPr>
            <a:r>
              <a:rPr lang="en-US" dirty="0"/>
              <a:t>Forecaster confidence of at least 50% (High) that above criteria will be met.</a:t>
            </a:r>
            <a:endParaRPr lang="en-US" dirty="0">
              <a:solidFill>
                <a:srgbClr val="1F497D"/>
              </a:solidFill>
            </a:endParaRPr>
          </a:p>
          <a:p>
            <a:pPr marL="800100" lvl="1" indent="-342900">
              <a:buFont typeface="Arial" pitchFamily="34" charset="0"/>
              <a:buChar char="•"/>
            </a:pPr>
            <a:endParaRPr lang="en-US" sz="2000" dirty="0">
              <a:solidFill>
                <a:prstClr val="white"/>
              </a:solidFill>
              <a:effectLst>
                <a:outerShdw blurRad="38100" dist="38100" dir="2700000" algn="tl">
                  <a:srgbClr val="000000">
                    <a:alpha val="43137"/>
                  </a:srgbClr>
                </a:outerShdw>
              </a:effectLst>
            </a:endParaRPr>
          </a:p>
          <a:p>
            <a:pPr marL="285750" indent="-285750">
              <a:buFont typeface="Arial" pitchFamily="34" charset="0"/>
              <a:buChar char="•"/>
            </a:pPr>
            <a:r>
              <a:rPr lang="en-US" sz="2400" dirty="0">
                <a:solidFill>
                  <a:srgbClr val="FF0000"/>
                </a:solidFill>
                <a:effectLst>
                  <a:outerShdw blurRad="38100" dist="38100" dir="2700000" algn="tl">
                    <a:srgbClr val="000000">
                      <a:alpha val="43137"/>
                    </a:srgbClr>
                  </a:outerShdw>
                </a:effectLst>
              </a:rPr>
              <a:t>Line Criteria</a:t>
            </a:r>
          </a:p>
          <a:p>
            <a:pPr marL="742950" lvl="1" indent="-285750">
              <a:buFont typeface="Arial" pitchFamily="34" charset="0"/>
              <a:buChar char="•"/>
            </a:pPr>
            <a:r>
              <a:rPr lang="en-US" dirty="0"/>
              <a:t>Composite radar reflectivity of at least 40 </a:t>
            </a:r>
            <a:r>
              <a:rPr lang="en-US" dirty="0" err="1"/>
              <a:t>dBZ</a:t>
            </a:r>
            <a:r>
              <a:rPr lang="en-US" dirty="0"/>
              <a:t> having a length of at least 100 nautical miles (NM)</a:t>
            </a:r>
          </a:p>
          <a:p>
            <a:pPr marL="742950" lvl="1" indent="-285750">
              <a:buFont typeface="Arial" pitchFamily="34" charset="0"/>
              <a:buChar char="•"/>
            </a:pPr>
            <a:r>
              <a:rPr lang="en-US" dirty="0"/>
              <a:t>Having a linear coverage of 75% or greater</a:t>
            </a:r>
          </a:p>
          <a:p>
            <a:pPr marL="742950" lvl="1" indent="-285750">
              <a:buFont typeface="Arial" pitchFamily="34" charset="0"/>
              <a:buChar char="•"/>
            </a:pPr>
            <a:r>
              <a:rPr lang="en-US" dirty="0"/>
              <a:t>Having echo tops at or above FL250</a:t>
            </a:r>
          </a:p>
          <a:p>
            <a:pPr marL="742950" lvl="1" indent="-285750">
              <a:buFont typeface="Arial" pitchFamily="34" charset="0"/>
              <a:buChar char="•"/>
            </a:pPr>
            <a:r>
              <a:rPr lang="en-US" dirty="0"/>
              <a:t>Forecaster confidence of at least 50% (High) that above criteria will be met.</a:t>
            </a:r>
            <a:endParaRPr lang="en-US" dirty="0">
              <a:solidFill>
                <a:srgbClr val="1F497D"/>
              </a:solidFill>
            </a:endParaRPr>
          </a:p>
        </p:txBody>
      </p:sp>
    </p:spTree>
    <p:extLst>
      <p:ext uri="{BB962C8B-B14F-4D97-AF65-F5344CB8AC3E}">
        <p14:creationId xmlns:p14="http://schemas.microsoft.com/office/powerpoint/2010/main" val="1174954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fade">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fade">
                                      <p:cBhvr>
                                        <p:cTn id="22" dur="500"/>
                                        <p:tgtEl>
                                          <p:spTgt spid="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fade">
                                      <p:cBhvr>
                                        <p:cTn id="27" dur="500"/>
                                        <p:tgtEl>
                                          <p:spTgt spid="6">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6" end="6"/>
                                            </p:txEl>
                                          </p:spTgt>
                                        </p:tgtEl>
                                        <p:attrNameLst>
                                          <p:attrName>style.visibility</p:attrName>
                                        </p:attrNameLst>
                                      </p:cBhvr>
                                      <p:to>
                                        <p:strVal val="visible"/>
                                      </p:to>
                                    </p:set>
                                    <p:animEffect transition="in" filter="fade">
                                      <p:cBhvr>
                                        <p:cTn id="32" dur="500"/>
                                        <p:tgtEl>
                                          <p:spTgt spid="6">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7" end="7"/>
                                            </p:txEl>
                                          </p:spTgt>
                                        </p:tgtEl>
                                        <p:attrNameLst>
                                          <p:attrName>style.visibility</p:attrName>
                                        </p:attrNameLst>
                                      </p:cBhvr>
                                      <p:to>
                                        <p:strVal val="visible"/>
                                      </p:to>
                                    </p:set>
                                    <p:animEffect transition="in" filter="fade">
                                      <p:cBhvr>
                                        <p:cTn id="37" dur="500"/>
                                        <p:tgtEl>
                                          <p:spTgt spid="6">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xEl>
                                              <p:pRg st="9" end="9"/>
                                            </p:txEl>
                                          </p:spTgt>
                                        </p:tgtEl>
                                        <p:attrNameLst>
                                          <p:attrName>style.visibility</p:attrName>
                                        </p:attrNameLst>
                                      </p:cBhvr>
                                      <p:to>
                                        <p:strVal val="visible"/>
                                      </p:to>
                                    </p:set>
                                    <p:animEffect transition="in" filter="fade">
                                      <p:cBhvr>
                                        <p:cTn id="42" dur="500"/>
                                        <p:tgtEl>
                                          <p:spTgt spid="6">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
                                            <p:txEl>
                                              <p:pRg st="10" end="10"/>
                                            </p:txEl>
                                          </p:spTgt>
                                        </p:tgtEl>
                                        <p:attrNameLst>
                                          <p:attrName>style.visibility</p:attrName>
                                        </p:attrNameLst>
                                      </p:cBhvr>
                                      <p:to>
                                        <p:strVal val="visible"/>
                                      </p:to>
                                    </p:set>
                                    <p:animEffect transition="in" filter="fade">
                                      <p:cBhvr>
                                        <p:cTn id="47" dur="500"/>
                                        <p:tgtEl>
                                          <p:spTgt spid="6">
                                            <p:txEl>
                                              <p:pRg st="10" end="1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
                                            <p:txEl>
                                              <p:pRg st="11" end="11"/>
                                            </p:txEl>
                                          </p:spTgt>
                                        </p:tgtEl>
                                        <p:attrNameLst>
                                          <p:attrName>style.visibility</p:attrName>
                                        </p:attrNameLst>
                                      </p:cBhvr>
                                      <p:to>
                                        <p:strVal val="visible"/>
                                      </p:to>
                                    </p:set>
                                    <p:animEffect transition="in" filter="fade">
                                      <p:cBhvr>
                                        <p:cTn id="52" dur="500"/>
                                        <p:tgtEl>
                                          <p:spTgt spid="6">
                                            <p:txEl>
                                              <p:pRg st="11" end="1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6">
                                            <p:txEl>
                                              <p:pRg st="12" end="12"/>
                                            </p:txEl>
                                          </p:spTgt>
                                        </p:tgtEl>
                                        <p:attrNameLst>
                                          <p:attrName>style.visibility</p:attrName>
                                        </p:attrNameLst>
                                      </p:cBhvr>
                                      <p:to>
                                        <p:strVal val="visible"/>
                                      </p:to>
                                    </p:set>
                                    <p:animEffect transition="in" filter="fade">
                                      <p:cBhvr>
                                        <p:cTn id="57" dur="500"/>
                                        <p:tgtEl>
                                          <p:spTgt spid="6">
                                            <p:txEl>
                                              <p:pRg st="12" end="1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6">
                                            <p:txEl>
                                              <p:pRg st="13" end="13"/>
                                            </p:txEl>
                                          </p:spTgt>
                                        </p:tgtEl>
                                        <p:attrNameLst>
                                          <p:attrName>style.visibility</p:attrName>
                                        </p:attrNameLst>
                                      </p:cBhvr>
                                      <p:to>
                                        <p:strVal val="visible"/>
                                      </p:to>
                                    </p:set>
                                    <p:animEffect transition="in" filter="fade">
                                      <p:cBhvr>
                                        <p:cTn id="62" dur="500"/>
                                        <p:tgtEl>
                                          <p:spTgt spid="6">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762000" y="-15067"/>
            <a:ext cx="7900988" cy="1143000"/>
          </a:xfrm>
        </p:spPr>
        <p:txBody>
          <a:bodyPr rtlCol="0">
            <a:normAutofit/>
          </a:bodyPr>
          <a:lstStyle/>
          <a:p>
            <a:pPr algn="l" fontAlgn="auto">
              <a:spcAft>
                <a:spcPts val="0"/>
              </a:spcAft>
              <a:defRPr/>
            </a:pPr>
            <a:r>
              <a:rPr lang="fr-CA" dirty="0" smtClean="0">
                <a:solidFill>
                  <a:schemeClr val="tx1">
                    <a:lumMod val="65000"/>
                    <a:lumOff val="35000"/>
                  </a:schemeClr>
                </a:solidFill>
              </a:rPr>
              <a:t>TCF</a:t>
            </a:r>
            <a:endParaRPr lang="fr-FR" dirty="0" smtClean="0">
              <a:solidFill>
                <a:schemeClr val="tx1">
                  <a:lumMod val="65000"/>
                  <a:lumOff val="35000"/>
                </a:schemeClr>
              </a:solidFill>
            </a:endParaRPr>
          </a:p>
        </p:txBody>
      </p:sp>
      <p:pic>
        <p:nvPicPr>
          <p:cNvPr id="4" name="Picture 2" descr="http://www.aoos.org/wp-content/uploads/2011/12/NOAA-logo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055" y="76200"/>
            <a:ext cx="523875" cy="52387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1066800"/>
            <a:ext cx="6191250" cy="3600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66900" y="4863311"/>
            <a:ext cx="4076700" cy="1740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52700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762000" y="-15067"/>
            <a:ext cx="7900988" cy="1143000"/>
          </a:xfrm>
        </p:spPr>
        <p:txBody>
          <a:bodyPr rtlCol="0">
            <a:normAutofit/>
          </a:bodyPr>
          <a:lstStyle/>
          <a:p>
            <a:pPr algn="l" fontAlgn="auto">
              <a:spcAft>
                <a:spcPts val="0"/>
              </a:spcAft>
              <a:defRPr/>
            </a:pPr>
            <a:r>
              <a:rPr lang="fr-FR" dirty="0" smtClean="0">
                <a:solidFill>
                  <a:schemeClr val="tx1">
                    <a:lumMod val="65000"/>
                    <a:lumOff val="35000"/>
                  </a:schemeClr>
                </a:solidFill>
              </a:rPr>
              <a:t>Seattle CWSU Convection Page</a:t>
            </a:r>
          </a:p>
        </p:txBody>
      </p:sp>
      <p:pic>
        <p:nvPicPr>
          <p:cNvPr id="4" name="Picture 2" descr="http://www.aoos.org/wp-content/uploads/2011/12/NOAA-logo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055" y="76200"/>
            <a:ext cx="523875" cy="52387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1371600"/>
            <a:ext cx="6019800" cy="5151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0200" y="1375849"/>
            <a:ext cx="6019800" cy="5452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17784" y="1380392"/>
            <a:ext cx="5968690" cy="5486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41467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500"/>
                                        <p:tgtEl>
                                          <p:spTgt spid="307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80"/>
                                        </p:tgtEl>
                                        <p:attrNameLst>
                                          <p:attrName>style.visibility</p:attrName>
                                        </p:attrNameLst>
                                      </p:cBhvr>
                                      <p:to>
                                        <p:strVal val="visible"/>
                                      </p:to>
                                    </p:set>
                                    <p:animEffect transition="in" filter="fade">
                                      <p:cBhvr>
                                        <p:cTn id="12" dur="500"/>
                                        <p:tgtEl>
                                          <p:spTgt spid="30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609600" y="1906250"/>
            <a:ext cx="6417470" cy="1446550"/>
          </a:xfrm>
          <a:prstGeom prst="rect">
            <a:avLst/>
          </a:prstGeom>
          <a:noFill/>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en-US" sz="8800" b="1" cap="all" dirty="0" smtClean="0">
                <a:ln w="0"/>
                <a:solidFill>
                  <a:schemeClr val="bg1"/>
                </a:solidFill>
                <a:effectLst>
                  <a:reflection blurRad="12700" stA="50000" endPos="50000" dist="5000" dir="5400000" sy="-100000" rotWithShape="0"/>
                </a:effectLst>
                <a:ea typeface="+mn-ea"/>
              </a:rPr>
              <a:t>The end</a:t>
            </a:r>
            <a:endParaRPr lang="en-US" sz="8800" b="1" cap="all" dirty="0">
              <a:ln w="0"/>
              <a:solidFill>
                <a:schemeClr val="bg1"/>
              </a:solidFill>
              <a:effectLst>
                <a:reflection blurRad="12700" stA="50000" endPos="50000" dist="5000" dir="5400000" sy="-100000" rotWithShape="0"/>
              </a:effectLst>
              <a:ea typeface="+mn-ea"/>
            </a:endParaRPr>
          </a:p>
        </p:txBody>
      </p:sp>
      <p:pic>
        <p:nvPicPr>
          <p:cNvPr id="8" name="Picture 2" descr="http://www.aoos.org/wp-content/uploads/2011/12/NOAA-logo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055" y="76200"/>
            <a:ext cx="523875" cy="523875"/>
          </a:xfrm>
          <a:prstGeom prst="rect">
            <a:avLst/>
          </a:prstGeom>
          <a:noFill/>
          <a:extLst>
            <a:ext uri="{909E8E84-426E-40DD-AFC4-6F175D3DCCD1}">
              <a14:hiddenFill xmlns:a14="http://schemas.microsoft.com/office/drawing/2010/main">
                <a:solidFill>
                  <a:srgbClr val="FFFFFF"/>
                </a:solidFill>
              </a14:hiddenFill>
            </a:ext>
          </a:extLst>
        </p:spPr>
      </p:pic>
      <p:sp>
        <p:nvSpPr>
          <p:cNvPr id="5" name="Sous-titre 2"/>
          <p:cNvSpPr txBox="1">
            <a:spLocks/>
          </p:cNvSpPr>
          <p:nvPr/>
        </p:nvSpPr>
        <p:spPr bwMode="auto">
          <a:xfrm>
            <a:off x="3235912" y="3771900"/>
            <a:ext cx="22860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ct val="50000"/>
              </a:spcBef>
              <a:buNone/>
            </a:pPr>
            <a:r>
              <a:rPr lang="en-US" sz="1600" b="1" dirty="0">
                <a:solidFill>
                  <a:schemeClr val="tx2">
                    <a:lumMod val="75000"/>
                  </a:schemeClr>
                </a:solidFill>
              </a:rPr>
              <a:t>James.Vasilj@noaa.gov</a:t>
            </a:r>
          </a:p>
          <a:p>
            <a:pPr marL="0" indent="0" algn="ctr">
              <a:spcBef>
                <a:spcPct val="50000"/>
              </a:spcBef>
              <a:buNone/>
            </a:pPr>
            <a:r>
              <a:rPr lang="en-US" sz="1600" b="1" dirty="0" smtClean="0">
                <a:solidFill>
                  <a:schemeClr val="tx2">
                    <a:lumMod val="75000"/>
                  </a:schemeClr>
                </a:solidFill>
              </a:rPr>
              <a:t>Seattle CWSU</a:t>
            </a:r>
          </a:p>
        </p:txBody>
      </p:sp>
      <p:pic>
        <p:nvPicPr>
          <p:cNvPr id="1027" name="Picture 3" descr="K:\WeatherStory\images\lightning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8825" y="0"/>
            <a:ext cx="3699632" cy="246642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WeatherStory\images\thunderstorm_200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655" y="4419600"/>
            <a:ext cx="32512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K:\WeatherStory\images\thunderstorm.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68825" y="4419600"/>
            <a:ext cx="3575176" cy="24430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2000"/>
                                        <p:tgtEl>
                                          <p:spTgt spid="1027"/>
                                        </p:tgtEl>
                                      </p:cBhvr>
                                    </p:animEffect>
                                  </p:childTnLst>
                                </p:cTn>
                              </p:par>
                              <p:par>
                                <p:cTn id="8" presetID="10" presetClass="entr" presetSubtype="0" fill="hold" nodeType="withEffect">
                                  <p:stCondLst>
                                    <p:cond delay="500"/>
                                  </p:stCondLst>
                                  <p:childTnLst>
                                    <p:set>
                                      <p:cBhvr>
                                        <p:cTn id="9" dur="1" fill="hold">
                                          <p:stCondLst>
                                            <p:cond delay="0"/>
                                          </p:stCondLst>
                                        </p:cTn>
                                        <p:tgtEl>
                                          <p:spTgt spid="1029"/>
                                        </p:tgtEl>
                                        <p:attrNameLst>
                                          <p:attrName>style.visibility</p:attrName>
                                        </p:attrNameLst>
                                      </p:cBhvr>
                                      <p:to>
                                        <p:strVal val="visible"/>
                                      </p:to>
                                    </p:set>
                                    <p:animEffect transition="in" filter="fade">
                                      <p:cBhvr>
                                        <p:cTn id="10" dur="2000"/>
                                        <p:tgtEl>
                                          <p:spTgt spid="1029"/>
                                        </p:tgtEl>
                                      </p:cBhvr>
                                    </p:animEffect>
                                  </p:childTnLst>
                                </p:cTn>
                              </p:par>
                              <p:par>
                                <p:cTn id="11" presetID="10" presetClass="entr" presetSubtype="0" fill="hold" nodeType="withEffect">
                                  <p:stCondLst>
                                    <p:cond delay="500"/>
                                  </p:stCondLst>
                                  <p:childTnLst>
                                    <p:set>
                                      <p:cBhvr>
                                        <p:cTn id="12" dur="1" fill="hold">
                                          <p:stCondLst>
                                            <p:cond delay="0"/>
                                          </p:stCondLst>
                                        </p:cTn>
                                        <p:tgtEl>
                                          <p:spTgt spid="1028"/>
                                        </p:tgtEl>
                                        <p:attrNameLst>
                                          <p:attrName>style.visibility</p:attrName>
                                        </p:attrNameLst>
                                      </p:cBhvr>
                                      <p:to>
                                        <p:strVal val="visible"/>
                                      </p:to>
                                    </p:set>
                                    <p:animEffect transition="in" filter="fade">
                                      <p:cBhvr>
                                        <p:cTn id="13"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762000" y="-15067"/>
            <a:ext cx="7900988" cy="1143000"/>
          </a:xfrm>
        </p:spPr>
        <p:txBody>
          <a:bodyPr rtlCol="0">
            <a:normAutofit/>
          </a:bodyPr>
          <a:lstStyle/>
          <a:p>
            <a:pPr algn="l" fontAlgn="auto">
              <a:spcAft>
                <a:spcPts val="0"/>
              </a:spcAft>
              <a:defRPr/>
            </a:pPr>
            <a:r>
              <a:rPr lang="fr-CA" dirty="0" smtClean="0">
                <a:solidFill>
                  <a:schemeClr val="tx1">
                    <a:lumMod val="65000"/>
                    <a:lumOff val="35000"/>
                  </a:schemeClr>
                </a:solidFill>
              </a:rPr>
              <a:t>Thunderstorm Advisories</a:t>
            </a:r>
            <a:endParaRPr lang="fr-FR" dirty="0" smtClean="0">
              <a:solidFill>
                <a:schemeClr val="tx1">
                  <a:lumMod val="65000"/>
                  <a:lumOff val="35000"/>
                </a:schemeClr>
              </a:solidFill>
            </a:endParaRPr>
          </a:p>
        </p:txBody>
      </p:sp>
      <p:pic>
        <p:nvPicPr>
          <p:cNvPr id="4" name="Picture 2" descr="http://www.aoos.org/wp-content/uploads/2011/12/NOAA-logo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055" y="76200"/>
            <a:ext cx="523875" cy="523875"/>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a:spLocks noGrp="1"/>
          </p:cNvSpPr>
          <p:nvPr>
            <p:ph idx="1"/>
          </p:nvPr>
        </p:nvSpPr>
        <p:spPr>
          <a:xfrm>
            <a:off x="762000" y="1905000"/>
            <a:ext cx="7770813" cy="3493644"/>
          </a:xfrm>
        </p:spPr>
        <p:txBody>
          <a:bodyPr/>
          <a:lstStyle/>
          <a:p>
            <a:r>
              <a:rPr lang="en-US" sz="2400" b="0" dirty="0" smtClean="0">
                <a:solidFill>
                  <a:schemeClr val="tx2"/>
                </a:solidFill>
                <a:latin typeface="Arial" pitchFamily="34" charset="0"/>
                <a:cs typeface="Arial" pitchFamily="34" charset="0"/>
              </a:rPr>
              <a:t>Thunderstorm tops in advisories are precipitation tops (18dBz) not cloud tops</a:t>
            </a:r>
          </a:p>
          <a:p>
            <a:endParaRPr lang="en-US" sz="2400" b="0" dirty="0" smtClean="0">
              <a:solidFill>
                <a:schemeClr val="tx2"/>
              </a:solidFill>
              <a:latin typeface="Arial" pitchFamily="34" charset="0"/>
              <a:cs typeface="Arial" pitchFamily="34" charset="0"/>
            </a:endParaRPr>
          </a:p>
          <a:p>
            <a:r>
              <a:rPr lang="en-US" sz="2400" b="0" dirty="0" smtClean="0">
                <a:solidFill>
                  <a:schemeClr val="tx2"/>
                </a:solidFill>
                <a:latin typeface="Arial" pitchFamily="34" charset="0"/>
                <a:cs typeface="Arial" pitchFamily="34" charset="0"/>
              </a:rPr>
              <a:t>Pilots often report cloud tops…not precipitation tops!</a:t>
            </a:r>
          </a:p>
          <a:p>
            <a:endParaRPr lang="en-US" sz="2400" b="0" dirty="0" smtClean="0">
              <a:solidFill>
                <a:schemeClr val="tx2"/>
              </a:solidFill>
              <a:latin typeface="Arial" pitchFamily="34" charset="0"/>
              <a:cs typeface="Arial" pitchFamily="34" charset="0"/>
            </a:endParaRPr>
          </a:p>
          <a:p>
            <a:r>
              <a:rPr lang="en-US" sz="2400" b="0" dirty="0" smtClean="0">
                <a:solidFill>
                  <a:schemeClr val="tx2"/>
                </a:solidFill>
                <a:latin typeface="Arial" pitchFamily="34" charset="0"/>
                <a:cs typeface="Arial" pitchFamily="34" charset="0"/>
              </a:rPr>
              <a:t>Cloud tops are normally 2-10 thousand feet higher than precipitation tops</a:t>
            </a:r>
            <a:endParaRPr lang="en-US" sz="2400" b="0" dirty="0">
              <a:solidFill>
                <a:schemeClr val="tx2"/>
              </a:solidFill>
              <a:latin typeface="Arial" pitchFamily="34" charset="0"/>
              <a:cs typeface="Arial" pitchFamily="34" charset="0"/>
            </a:endParaRPr>
          </a:p>
        </p:txBody>
      </p:sp>
    </p:spTree>
    <p:extLst>
      <p:ext uri="{BB962C8B-B14F-4D97-AF65-F5344CB8AC3E}">
        <p14:creationId xmlns:p14="http://schemas.microsoft.com/office/powerpoint/2010/main" val="3878466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1000"/>
                                        <p:tgtEl>
                                          <p:spTgt spid="5">
                                            <p:txEl>
                                              <p:pRg st="2" end="2"/>
                                            </p:txEl>
                                          </p:spTgt>
                                        </p:tgtEl>
                                      </p:cBhvr>
                                    </p:animEffect>
                                    <p:anim calcmode="lin" valueType="num">
                                      <p:cBhvr>
                                        <p:cTn id="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4" end="4"/>
                                            </p:txEl>
                                          </p:spTgt>
                                        </p:tgtEl>
                                        <p:attrNameLst>
                                          <p:attrName>style.visibility</p:attrName>
                                        </p:attrNameLst>
                                      </p:cBhvr>
                                      <p:to>
                                        <p:strVal val="visible"/>
                                      </p:to>
                                    </p:set>
                                    <p:animEffect transition="in" filter="fade">
                                      <p:cBhvr>
                                        <p:cTn id="14" dur="1000"/>
                                        <p:tgtEl>
                                          <p:spTgt spid="5">
                                            <p:txEl>
                                              <p:pRg st="4" end="4"/>
                                            </p:txEl>
                                          </p:spTgt>
                                        </p:tgtEl>
                                      </p:cBhvr>
                                    </p:animEffect>
                                    <p:anim calcmode="lin" valueType="num">
                                      <p:cBhvr>
                                        <p:cTn id="15"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695325" y="0"/>
            <a:ext cx="7924800" cy="1143000"/>
          </a:xfrm>
        </p:spPr>
        <p:txBody>
          <a:bodyPr rtlCol="0">
            <a:normAutofit/>
          </a:bodyPr>
          <a:lstStyle/>
          <a:p>
            <a:pPr algn="l" fontAlgn="auto">
              <a:spcAft>
                <a:spcPts val="0"/>
              </a:spcAft>
              <a:defRPr/>
            </a:pPr>
            <a:r>
              <a:rPr lang="fr-CA" dirty="0" smtClean="0">
                <a:solidFill>
                  <a:schemeClr val="tx1">
                    <a:lumMod val="65000"/>
                    <a:lumOff val="35000"/>
                  </a:schemeClr>
                </a:solidFill>
                <a:effectLst>
                  <a:outerShdw blurRad="38100" dist="38100" dir="2700000" algn="tl">
                    <a:srgbClr val="000000">
                      <a:alpha val="43137"/>
                    </a:srgbClr>
                  </a:outerShdw>
                </a:effectLst>
              </a:rPr>
              <a:t>Thunderstorm Climatology</a:t>
            </a:r>
            <a:endParaRPr lang="fr-FR" dirty="0" smtClean="0">
              <a:solidFill>
                <a:schemeClr val="tx1">
                  <a:lumMod val="65000"/>
                  <a:lumOff val="35000"/>
                </a:schemeClr>
              </a:solidFill>
              <a:effectLst>
                <a:outerShdw blurRad="38100" dist="38100" dir="2700000" algn="tl">
                  <a:srgbClr val="000000">
                    <a:alpha val="43137"/>
                  </a:srgbClr>
                </a:outerShdw>
              </a:effectLst>
            </a:endParaRPr>
          </a:p>
        </p:txBody>
      </p:sp>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676400" y="1752600"/>
            <a:ext cx="6381750" cy="4210050"/>
          </a:xfrm>
          <a:effectLst/>
        </p:spPr>
      </p:pic>
      <p:pic>
        <p:nvPicPr>
          <p:cNvPr id="6" name="Picture 2" descr="http://www.aoos.org/wp-content/uploads/2011/12/NOAA-logo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055" y="76200"/>
            <a:ext cx="523875" cy="523875"/>
          </a:xfrm>
          <a:prstGeom prst="rect">
            <a:avLst/>
          </a:prstGeom>
          <a:noFill/>
          <a:extLst>
            <a:ext uri="{909E8E84-426E-40DD-AFC4-6F175D3DCCD1}">
              <a14:hiddenFill xmlns:a14="http://schemas.microsoft.com/office/drawing/2010/main">
                <a:solidFill>
                  <a:srgbClr val="FFFFFF"/>
                </a:solidFill>
              </a14:hiddenFill>
            </a:ext>
          </a:extLst>
        </p:spPr>
      </p:pic>
      <p:sp>
        <p:nvSpPr>
          <p:cNvPr id="8" name="Titre 1"/>
          <p:cNvSpPr txBox="1">
            <a:spLocks/>
          </p:cNvSpPr>
          <p:nvPr/>
        </p:nvSpPr>
        <p:spPr bwMode="auto">
          <a:xfrm>
            <a:off x="2514600" y="914400"/>
            <a:ext cx="3484181"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fontScale="92500"/>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fontAlgn="auto">
              <a:spcAft>
                <a:spcPts val="0"/>
              </a:spcAft>
              <a:defRPr/>
            </a:pPr>
            <a:r>
              <a:rPr lang="fr-CA" sz="2400" dirty="0" smtClean="0">
                <a:solidFill>
                  <a:schemeClr val="tx1">
                    <a:lumMod val="65000"/>
                    <a:lumOff val="35000"/>
                  </a:schemeClr>
                </a:solidFill>
                <a:effectLst>
                  <a:outerShdw blurRad="38100" dist="38100" dir="2700000" algn="tl">
                    <a:srgbClr val="000000">
                      <a:alpha val="43137"/>
                    </a:srgbClr>
                  </a:outerShdw>
                </a:effectLst>
              </a:rPr>
              <a:t>Annual Thunderstorm Days</a:t>
            </a:r>
            <a:endParaRPr lang="fr-FR" sz="2400" dirty="0" smtClean="0">
              <a:solidFill>
                <a:schemeClr val="tx1">
                  <a:lumMod val="65000"/>
                  <a:lumOff val="3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00019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633412" y="152400"/>
            <a:ext cx="7900988" cy="762000"/>
          </a:xfrm>
        </p:spPr>
        <p:txBody>
          <a:bodyPr rtlCol="0">
            <a:normAutofit/>
          </a:bodyPr>
          <a:lstStyle/>
          <a:p>
            <a:pPr algn="l" fontAlgn="auto">
              <a:spcAft>
                <a:spcPts val="0"/>
              </a:spcAft>
              <a:defRPr/>
            </a:pPr>
            <a:r>
              <a:rPr lang="fr-CA" dirty="0" smtClean="0">
                <a:solidFill>
                  <a:schemeClr val="tx1">
                    <a:lumMod val="65000"/>
                    <a:lumOff val="35000"/>
                  </a:schemeClr>
                </a:solidFill>
                <a:effectLst>
                  <a:outerShdw blurRad="38100" dist="38100" dir="2700000" algn="tl">
                    <a:srgbClr val="000000">
                      <a:alpha val="43137"/>
                    </a:srgbClr>
                  </a:outerShdw>
                </a:effectLst>
              </a:rPr>
              <a:t>Convective SIGMET Climatology</a:t>
            </a:r>
            <a:endParaRPr lang="fr-FR" dirty="0" smtClean="0">
              <a:solidFill>
                <a:schemeClr val="tx1">
                  <a:lumMod val="65000"/>
                  <a:lumOff val="35000"/>
                </a:schemeClr>
              </a:solidFill>
              <a:effectLst>
                <a:outerShdw blurRad="38100" dist="38100" dir="2700000" algn="tl">
                  <a:srgbClr val="000000">
                    <a:alpha val="43137"/>
                  </a:srgbClr>
                </a:outerShdw>
              </a:effectLst>
            </a:endParaRPr>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68" y="1652278"/>
            <a:ext cx="4524375" cy="2028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630" y="4166878"/>
            <a:ext cx="4533900" cy="203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2480" y="1705737"/>
            <a:ext cx="4533900" cy="203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12480" y="4166878"/>
            <a:ext cx="4524375" cy="2047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814252" y="3744087"/>
            <a:ext cx="825867" cy="369332"/>
          </a:xfrm>
          <a:prstGeom prst="rect">
            <a:avLst/>
          </a:prstGeom>
          <a:noFill/>
        </p:spPr>
        <p:txBody>
          <a:bodyPr wrap="none" rtlCol="0">
            <a:spAutoFit/>
          </a:bodyPr>
          <a:lstStyle/>
          <a:p>
            <a:r>
              <a:rPr lang="en-US" dirty="0" smtClean="0"/>
              <a:t>March</a:t>
            </a:r>
            <a:endParaRPr lang="en-US" dirty="0"/>
          </a:p>
        </p:txBody>
      </p:sp>
      <p:sp>
        <p:nvSpPr>
          <p:cNvPr id="12" name="TextBox 11"/>
          <p:cNvSpPr txBox="1"/>
          <p:nvPr/>
        </p:nvSpPr>
        <p:spPr>
          <a:xfrm>
            <a:off x="6613635" y="3744087"/>
            <a:ext cx="620683" cy="369332"/>
          </a:xfrm>
          <a:prstGeom prst="rect">
            <a:avLst/>
          </a:prstGeom>
          <a:noFill/>
        </p:spPr>
        <p:txBody>
          <a:bodyPr wrap="none" rtlCol="0">
            <a:spAutoFit/>
          </a:bodyPr>
          <a:lstStyle/>
          <a:p>
            <a:r>
              <a:rPr lang="en-US" dirty="0" smtClean="0"/>
              <a:t>May</a:t>
            </a:r>
            <a:endParaRPr lang="en-US" dirty="0"/>
          </a:p>
        </p:txBody>
      </p:sp>
      <p:sp>
        <p:nvSpPr>
          <p:cNvPr id="13" name="TextBox 12"/>
          <p:cNvSpPr txBox="1"/>
          <p:nvPr/>
        </p:nvSpPr>
        <p:spPr>
          <a:xfrm>
            <a:off x="1904021" y="6205228"/>
            <a:ext cx="646331" cy="369332"/>
          </a:xfrm>
          <a:prstGeom prst="rect">
            <a:avLst/>
          </a:prstGeom>
          <a:noFill/>
        </p:spPr>
        <p:txBody>
          <a:bodyPr wrap="none" rtlCol="0">
            <a:spAutoFit/>
          </a:bodyPr>
          <a:lstStyle/>
          <a:p>
            <a:r>
              <a:rPr lang="en-US" dirty="0" smtClean="0"/>
              <a:t>April</a:t>
            </a:r>
            <a:endParaRPr lang="en-US" dirty="0"/>
          </a:p>
        </p:txBody>
      </p:sp>
      <p:sp>
        <p:nvSpPr>
          <p:cNvPr id="14" name="TextBox 13"/>
          <p:cNvSpPr txBox="1"/>
          <p:nvPr/>
        </p:nvSpPr>
        <p:spPr>
          <a:xfrm>
            <a:off x="6684168" y="6205228"/>
            <a:ext cx="684803" cy="369332"/>
          </a:xfrm>
          <a:prstGeom prst="rect">
            <a:avLst/>
          </a:prstGeom>
          <a:noFill/>
        </p:spPr>
        <p:txBody>
          <a:bodyPr wrap="none" rtlCol="0">
            <a:spAutoFit/>
          </a:bodyPr>
          <a:lstStyle/>
          <a:p>
            <a:r>
              <a:rPr lang="en-US" dirty="0" smtClean="0"/>
              <a:t>June</a:t>
            </a:r>
            <a:endParaRPr lang="en-US" dirty="0"/>
          </a:p>
        </p:txBody>
      </p:sp>
      <p:pic>
        <p:nvPicPr>
          <p:cNvPr id="18"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 y="6608207"/>
            <a:ext cx="82296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http://www.aoos.org/wp-content/uploads/2011/12/NOAA-logo2.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055" y="76200"/>
            <a:ext cx="523875" cy="5238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500"/>
                                        <p:tgtEl>
                                          <p:spTgt spid="3075"/>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par>
                          <p:cTn id="11" fill="hold">
                            <p:stCondLst>
                              <p:cond delay="1000"/>
                            </p:stCondLst>
                            <p:childTnLst>
                              <p:par>
                                <p:cTn id="12" presetID="10" presetClass="entr" presetSubtype="0" fill="hold" nodeType="afterEffect">
                                  <p:stCondLst>
                                    <p:cond delay="500"/>
                                  </p:stCondLst>
                                  <p:childTnLst>
                                    <p:set>
                                      <p:cBhvr>
                                        <p:cTn id="13" dur="1" fill="hold">
                                          <p:stCondLst>
                                            <p:cond delay="0"/>
                                          </p:stCondLst>
                                        </p:cTn>
                                        <p:tgtEl>
                                          <p:spTgt spid="3076"/>
                                        </p:tgtEl>
                                        <p:attrNameLst>
                                          <p:attrName>style.visibility</p:attrName>
                                        </p:attrNameLst>
                                      </p:cBhvr>
                                      <p:to>
                                        <p:strVal val="visible"/>
                                      </p:to>
                                    </p:set>
                                    <p:animEffect transition="in" filter="fade">
                                      <p:cBhvr>
                                        <p:cTn id="14" dur="500"/>
                                        <p:tgtEl>
                                          <p:spTgt spid="3076"/>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2000"/>
                            </p:stCondLst>
                            <p:childTnLst>
                              <p:par>
                                <p:cTn id="19" presetID="10" presetClass="entr" presetSubtype="0" fill="hold" nodeType="afterEffect">
                                  <p:stCondLst>
                                    <p:cond delay="500"/>
                                  </p:stCondLst>
                                  <p:childTnLst>
                                    <p:set>
                                      <p:cBhvr>
                                        <p:cTn id="20" dur="1" fill="hold">
                                          <p:stCondLst>
                                            <p:cond delay="0"/>
                                          </p:stCondLst>
                                        </p:cTn>
                                        <p:tgtEl>
                                          <p:spTgt spid="3077"/>
                                        </p:tgtEl>
                                        <p:attrNameLst>
                                          <p:attrName>style.visibility</p:attrName>
                                        </p:attrNameLst>
                                      </p:cBhvr>
                                      <p:to>
                                        <p:strVal val="visible"/>
                                      </p:to>
                                    </p:set>
                                    <p:animEffect transition="in" filter="fade">
                                      <p:cBhvr>
                                        <p:cTn id="21" dur="500"/>
                                        <p:tgtEl>
                                          <p:spTgt spid="3077"/>
                                        </p:tgtEl>
                                      </p:cBhvr>
                                    </p:animEffect>
                                  </p:childTnLst>
                                </p:cTn>
                              </p:par>
                              <p:par>
                                <p:cTn id="22" presetID="10" presetClass="entr" presetSubtype="0" fill="hold" grpId="0" nodeType="withEffect">
                                  <p:stCondLst>
                                    <p:cond delay="50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par>
                          <p:cTn id="25" fill="hold">
                            <p:stCondLst>
                              <p:cond delay="3000"/>
                            </p:stCondLst>
                            <p:childTnLst>
                              <p:par>
                                <p:cTn id="26" presetID="10" presetClass="entr" presetSubtype="0" fill="hold" nodeType="afterEffect">
                                  <p:stCondLst>
                                    <p:cond delay="500"/>
                                  </p:stCondLst>
                                  <p:childTnLst>
                                    <p:set>
                                      <p:cBhvr>
                                        <p:cTn id="27" dur="1" fill="hold">
                                          <p:stCondLst>
                                            <p:cond delay="0"/>
                                          </p:stCondLst>
                                        </p:cTn>
                                        <p:tgtEl>
                                          <p:spTgt spid="3078"/>
                                        </p:tgtEl>
                                        <p:attrNameLst>
                                          <p:attrName>style.visibility</p:attrName>
                                        </p:attrNameLst>
                                      </p:cBhvr>
                                      <p:to>
                                        <p:strVal val="visible"/>
                                      </p:to>
                                    </p:set>
                                    <p:animEffect transition="in" filter="fade">
                                      <p:cBhvr>
                                        <p:cTn id="28" dur="500"/>
                                        <p:tgtEl>
                                          <p:spTgt spid="3078"/>
                                        </p:tgtEl>
                                      </p:cBhvr>
                                    </p:animEffect>
                                  </p:childTnLst>
                                </p:cTn>
                              </p:par>
                              <p:par>
                                <p:cTn id="29" presetID="10" presetClass="entr" presetSubtype="0" fill="hold" grpId="0" nodeType="withEffect">
                                  <p:stCondLst>
                                    <p:cond delay="5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 y="1590675"/>
            <a:ext cx="4524375" cy="2047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75" y="4191000"/>
            <a:ext cx="4533900" cy="203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1609725"/>
            <a:ext cx="4533900" cy="203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62475" y="4191000"/>
            <a:ext cx="4533900" cy="203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1957885" y="3667125"/>
            <a:ext cx="595035" cy="369332"/>
          </a:xfrm>
          <a:prstGeom prst="rect">
            <a:avLst/>
          </a:prstGeom>
          <a:noFill/>
        </p:spPr>
        <p:txBody>
          <a:bodyPr wrap="none" rtlCol="0">
            <a:spAutoFit/>
          </a:bodyPr>
          <a:lstStyle/>
          <a:p>
            <a:r>
              <a:rPr lang="en-US" dirty="0" smtClean="0"/>
              <a:t>July</a:t>
            </a:r>
            <a:endParaRPr lang="en-US" dirty="0"/>
          </a:p>
        </p:txBody>
      </p:sp>
      <p:sp>
        <p:nvSpPr>
          <p:cNvPr id="10" name="TextBox 9"/>
          <p:cNvSpPr txBox="1"/>
          <p:nvPr/>
        </p:nvSpPr>
        <p:spPr>
          <a:xfrm>
            <a:off x="1953123" y="6238875"/>
            <a:ext cx="902811" cy="369332"/>
          </a:xfrm>
          <a:prstGeom prst="rect">
            <a:avLst/>
          </a:prstGeom>
          <a:noFill/>
        </p:spPr>
        <p:txBody>
          <a:bodyPr wrap="none" rtlCol="0">
            <a:spAutoFit/>
          </a:bodyPr>
          <a:lstStyle/>
          <a:p>
            <a:r>
              <a:rPr lang="en-US" dirty="0" smtClean="0"/>
              <a:t>August</a:t>
            </a:r>
            <a:endParaRPr lang="en-US" dirty="0"/>
          </a:p>
        </p:txBody>
      </p:sp>
      <p:sp>
        <p:nvSpPr>
          <p:cNvPr id="11" name="TextBox 10"/>
          <p:cNvSpPr txBox="1"/>
          <p:nvPr/>
        </p:nvSpPr>
        <p:spPr>
          <a:xfrm>
            <a:off x="6669123" y="6248400"/>
            <a:ext cx="1005403" cy="369332"/>
          </a:xfrm>
          <a:prstGeom prst="rect">
            <a:avLst/>
          </a:prstGeom>
          <a:noFill/>
        </p:spPr>
        <p:txBody>
          <a:bodyPr wrap="none" rtlCol="0">
            <a:spAutoFit/>
          </a:bodyPr>
          <a:lstStyle/>
          <a:p>
            <a:r>
              <a:rPr lang="en-US" dirty="0" smtClean="0"/>
              <a:t>October</a:t>
            </a:r>
            <a:endParaRPr lang="en-US" dirty="0"/>
          </a:p>
        </p:txBody>
      </p:sp>
      <p:sp>
        <p:nvSpPr>
          <p:cNvPr id="12" name="TextBox 11"/>
          <p:cNvSpPr txBox="1"/>
          <p:nvPr/>
        </p:nvSpPr>
        <p:spPr>
          <a:xfrm>
            <a:off x="6515235" y="3667125"/>
            <a:ext cx="1313180" cy="369332"/>
          </a:xfrm>
          <a:prstGeom prst="rect">
            <a:avLst/>
          </a:prstGeom>
          <a:noFill/>
        </p:spPr>
        <p:txBody>
          <a:bodyPr wrap="none" rtlCol="0">
            <a:spAutoFit/>
          </a:bodyPr>
          <a:lstStyle/>
          <a:p>
            <a:r>
              <a:rPr lang="en-US" dirty="0" smtClean="0"/>
              <a:t>September</a:t>
            </a:r>
            <a:endParaRPr lang="en-US" dirty="0"/>
          </a:p>
        </p:txBody>
      </p:sp>
      <p:sp>
        <p:nvSpPr>
          <p:cNvPr id="16" name="Titre 1"/>
          <p:cNvSpPr txBox="1">
            <a:spLocks/>
          </p:cNvSpPr>
          <p:nvPr/>
        </p:nvSpPr>
        <p:spPr bwMode="auto">
          <a:xfrm>
            <a:off x="633412" y="-9525"/>
            <a:ext cx="790098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l" fontAlgn="auto">
              <a:spcAft>
                <a:spcPts val="0"/>
              </a:spcAft>
              <a:defRPr/>
            </a:pPr>
            <a:r>
              <a:rPr lang="fr-CA" dirty="0" smtClean="0">
                <a:solidFill>
                  <a:schemeClr val="tx1">
                    <a:lumMod val="65000"/>
                    <a:lumOff val="35000"/>
                  </a:schemeClr>
                </a:solidFill>
                <a:effectLst>
                  <a:outerShdw blurRad="38100" dist="38100" dir="2700000" algn="tl">
                    <a:srgbClr val="000000">
                      <a:alpha val="43137"/>
                    </a:srgbClr>
                  </a:outerShdw>
                </a:effectLst>
              </a:rPr>
              <a:t>Convective SIGMET Climatology</a:t>
            </a:r>
            <a:endParaRPr lang="fr-FR" dirty="0" smtClean="0">
              <a:solidFill>
                <a:schemeClr val="tx1">
                  <a:lumMod val="65000"/>
                  <a:lumOff val="35000"/>
                </a:schemeClr>
              </a:solidFill>
              <a:effectLst>
                <a:outerShdw blurRad="38100" dist="38100" dir="2700000" algn="tl">
                  <a:srgbClr val="000000">
                    <a:alpha val="43137"/>
                  </a:srgbClr>
                </a:outerShdw>
              </a:effectLst>
            </a:endParaRPr>
          </a:p>
        </p:txBody>
      </p:sp>
      <p:pic>
        <p:nvPicPr>
          <p:cNvPr id="4102"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 y="6608207"/>
            <a:ext cx="82296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descr="http://www.aoos.org/wp-content/uploads/2011/12/NOAA-logo2.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055" y="76200"/>
            <a:ext cx="523875" cy="523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7293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1000"/>
                            </p:stCondLst>
                            <p:childTnLst>
                              <p:par>
                                <p:cTn id="12" presetID="10" presetClass="entr" presetSubtype="0" fill="hold" nodeType="afterEffect">
                                  <p:stCondLst>
                                    <p:cond delay="500"/>
                                  </p:stCondLst>
                                  <p:childTnLst>
                                    <p:set>
                                      <p:cBhvr>
                                        <p:cTn id="13" dur="1" fill="hold">
                                          <p:stCondLst>
                                            <p:cond delay="0"/>
                                          </p:stCondLst>
                                        </p:cTn>
                                        <p:tgtEl>
                                          <p:spTgt spid="4099"/>
                                        </p:tgtEl>
                                        <p:attrNameLst>
                                          <p:attrName>style.visibility</p:attrName>
                                        </p:attrNameLst>
                                      </p:cBhvr>
                                      <p:to>
                                        <p:strVal val="visible"/>
                                      </p:to>
                                    </p:set>
                                    <p:animEffect transition="in" filter="fade">
                                      <p:cBhvr>
                                        <p:cTn id="14" dur="500"/>
                                        <p:tgtEl>
                                          <p:spTgt spid="4099"/>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par>
                          <p:cTn id="18" fill="hold">
                            <p:stCondLst>
                              <p:cond delay="2000"/>
                            </p:stCondLst>
                            <p:childTnLst>
                              <p:par>
                                <p:cTn id="19" presetID="10" presetClass="entr" presetSubtype="0" fill="hold" nodeType="afterEffect">
                                  <p:stCondLst>
                                    <p:cond delay="500"/>
                                  </p:stCondLst>
                                  <p:childTnLst>
                                    <p:set>
                                      <p:cBhvr>
                                        <p:cTn id="20" dur="1" fill="hold">
                                          <p:stCondLst>
                                            <p:cond delay="0"/>
                                          </p:stCondLst>
                                        </p:cTn>
                                        <p:tgtEl>
                                          <p:spTgt spid="4100"/>
                                        </p:tgtEl>
                                        <p:attrNameLst>
                                          <p:attrName>style.visibility</p:attrName>
                                        </p:attrNameLst>
                                      </p:cBhvr>
                                      <p:to>
                                        <p:strVal val="visible"/>
                                      </p:to>
                                    </p:set>
                                    <p:animEffect transition="in" filter="fade">
                                      <p:cBhvr>
                                        <p:cTn id="21" dur="500"/>
                                        <p:tgtEl>
                                          <p:spTgt spid="4100"/>
                                        </p:tgtEl>
                                      </p:cBhvr>
                                    </p:animEffect>
                                  </p:childTnLst>
                                </p:cTn>
                              </p:par>
                              <p:par>
                                <p:cTn id="22" presetID="10" presetClass="entr" presetSubtype="0" fill="hold" grpId="0" nodeType="withEffect">
                                  <p:stCondLst>
                                    <p:cond delay="50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par>
                          <p:cTn id="25" fill="hold">
                            <p:stCondLst>
                              <p:cond delay="3000"/>
                            </p:stCondLst>
                            <p:childTnLst>
                              <p:par>
                                <p:cTn id="26" presetID="10" presetClass="entr" presetSubtype="0" fill="hold" nodeType="afterEffect">
                                  <p:stCondLst>
                                    <p:cond delay="500"/>
                                  </p:stCondLst>
                                  <p:childTnLst>
                                    <p:set>
                                      <p:cBhvr>
                                        <p:cTn id="27" dur="1" fill="hold">
                                          <p:stCondLst>
                                            <p:cond delay="0"/>
                                          </p:stCondLst>
                                        </p:cTn>
                                        <p:tgtEl>
                                          <p:spTgt spid="4101"/>
                                        </p:tgtEl>
                                        <p:attrNameLst>
                                          <p:attrName>style.visibility</p:attrName>
                                        </p:attrNameLst>
                                      </p:cBhvr>
                                      <p:to>
                                        <p:strVal val="visible"/>
                                      </p:to>
                                    </p:set>
                                    <p:animEffect transition="in" filter="fade">
                                      <p:cBhvr>
                                        <p:cTn id="28" dur="500"/>
                                        <p:tgtEl>
                                          <p:spTgt spid="4101"/>
                                        </p:tgtEl>
                                      </p:cBhvr>
                                    </p:animEffect>
                                  </p:childTnLst>
                                </p:cTn>
                              </p:par>
                              <p:par>
                                <p:cTn id="29" presetID="10" presetClass="entr" presetSubtype="0" fill="hold" grpId="0" nodeType="withEffect">
                                  <p:stCondLst>
                                    <p:cond delay="50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Titre 1"/>
          <p:cNvSpPr txBox="1">
            <a:spLocks/>
          </p:cNvSpPr>
          <p:nvPr/>
        </p:nvSpPr>
        <p:spPr bwMode="auto">
          <a:xfrm>
            <a:off x="664498" y="0"/>
            <a:ext cx="790098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l" fontAlgn="auto">
              <a:spcAft>
                <a:spcPts val="0"/>
              </a:spcAft>
              <a:defRPr/>
            </a:pPr>
            <a:r>
              <a:rPr lang="fr-CA" dirty="0" smtClean="0">
                <a:solidFill>
                  <a:schemeClr val="tx1">
                    <a:lumMod val="65000"/>
                    <a:lumOff val="35000"/>
                  </a:schemeClr>
                </a:solidFill>
                <a:effectLst>
                  <a:outerShdw blurRad="38100" dist="38100" dir="2700000" algn="tl">
                    <a:srgbClr val="000000">
                      <a:alpha val="43137"/>
                    </a:srgbClr>
                  </a:outerShdw>
                </a:effectLst>
              </a:rPr>
              <a:t>Convective SIGMET Climatology</a:t>
            </a:r>
            <a:endParaRPr lang="fr-FR" dirty="0" smtClean="0">
              <a:solidFill>
                <a:schemeClr val="tx1">
                  <a:lumMod val="65000"/>
                  <a:lumOff val="35000"/>
                </a:schemeClr>
              </a:solidFill>
              <a:effectLst>
                <a:outerShdw blurRad="38100" dist="38100" dir="2700000" algn="tl">
                  <a:srgbClr val="000000">
                    <a:alpha val="43137"/>
                  </a:srgbClr>
                </a:outerShdw>
              </a:effectLst>
            </a:endParaRPr>
          </a:p>
        </p:txBody>
      </p:sp>
      <p:pic>
        <p:nvPicPr>
          <p:cNvPr id="5122" name="Picture 2" descr="Convective Sigmets | Continental U.S. | July 21:00 UT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0618" y="2057400"/>
            <a:ext cx="4543425" cy="379095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onvective Sigmets | Continental U.S. | July 22:00 UT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0225" y="2057400"/>
            <a:ext cx="5133975" cy="379095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onvective Sigmets | Continental U.S. | July 23:00 UT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00225" y="2057400"/>
            <a:ext cx="5133975" cy="379095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Convective Sigmets | Continental U.S. | July 00:00 UTC"/>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10617" y="2057400"/>
            <a:ext cx="4543425" cy="3790950"/>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Convective Sigmets | Continental U.S. | July 01:00 UTC"/>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00225" y="2057400"/>
            <a:ext cx="5133975" cy="3790950"/>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Convective Sigmets | Continental U.S. | July 02:00 UTC"/>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10616" y="2057400"/>
            <a:ext cx="4543425" cy="3790950"/>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Convective Sigmets | Continental U.S. | July 03:00 UTC"/>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07988" y="2057400"/>
            <a:ext cx="4543425" cy="3790950"/>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Convective Sigmets | Continental U.S. | July 04:00 UTC"/>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07987" y="2057400"/>
            <a:ext cx="4543425" cy="3790950"/>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descr="Convective Sigmets | Continental U.S. | July 05:00 UTC"/>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07986" y="2057400"/>
            <a:ext cx="4543425" cy="3790950"/>
          </a:xfrm>
          <a:prstGeom prst="rect">
            <a:avLst/>
          </a:prstGeom>
          <a:noFill/>
          <a:extLst>
            <a:ext uri="{909E8E84-426E-40DD-AFC4-6F175D3DCCD1}">
              <a14:hiddenFill xmlns:a14="http://schemas.microsoft.com/office/drawing/2010/main">
                <a:solidFill>
                  <a:srgbClr val="FFFFFF"/>
                </a:solidFill>
              </a14:hiddenFill>
            </a:ext>
          </a:extLst>
        </p:spPr>
      </p:pic>
      <p:sp>
        <p:nvSpPr>
          <p:cNvPr id="17" name="Titre 1"/>
          <p:cNvSpPr txBox="1">
            <a:spLocks/>
          </p:cNvSpPr>
          <p:nvPr/>
        </p:nvSpPr>
        <p:spPr bwMode="auto">
          <a:xfrm>
            <a:off x="3373819" y="1085850"/>
            <a:ext cx="2068513"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fontAlgn="auto">
              <a:spcAft>
                <a:spcPts val="0"/>
              </a:spcAft>
              <a:defRPr/>
            </a:pPr>
            <a:r>
              <a:rPr lang="fr-CA" sz="2400" dirty="0" err="1" smtClean="0">
                <a:solidFill>
                  <a:schemeClr val="tx1">
                    <a:lumMod val="65000"/>
                    <a:lumOff val="35000"/>
                  </a:schemeClr>
                </a:solidFill>
                <a:effectLst>
                  <a:outerShdw blurRad="38100" dist="38100" dir="2700000" algn="tl">
                    <a:srgbClr val="000000">
                      <a:alpha val="43137"/>
                    </a:srgbClr>
                  </a:outerShdw>
                </a:effectLst>
              </a:rPr>
              <a:t>Hourly</a:t>
            </a:r>
            <a:r>
              <a:rPr lang="fr-CA" sz="2400" dirty="0" smtClean="0">
                <a:solidFill>
                  <a:schemeClr val="tx1">
                    <a:lumMod val="65000"/>
                    <a:lumOff val="35000"/>
                  </a:schemeClr>
                </a:solidFill>
                <a:effectLst>
                  <a:outerShdw blurRad="38100" dist="38100" dir="2700000" algn="tl">
                    <a:srgbClr val="000000">
                      <a:alpha val="43137"/>
                    </a:srgbClr>
                  </a:outerShdw>
                </a:effectLst>
              </a:rPr>
              <a:t> </a:t>
            </a:r>
            <a:r>
              <a:rPr lang="fr-CA" sz="2400" dirty="0" err="1" smtClean="0">
                <a:solidFill>
                  <a:schemeClr val="tx1">
                    <a:lumMod val="65000"/>
                    <a:lumOff val="35000"/>
                  </a:schemeClr>
                </a:solidFill>
                <a:effectLst>
                  <a:outerShdw blurRad="38100" dist="38100" dir="2700000" algn="tl">
                    <a:srgbClr val="000000">
                      <a:alpha val="43137"/>
                    </a:srgbClr>
                  </a:outerShdw>
                </a:effectLst>
              </a:rPr>
              <a:t>Activity</a:t>
            </a:r>
            <a:endParaRPr lang="fr-FR" sz="2400" dirty="0" smtClean="0">
              <a:solidFill>
                <a:schemeClr val="tx1">
                  <a:lumMod val="65000"/>
                  <a:lumOff val="35000"/>
                </a:schemeClr>
              </a:solidFill>
              <a:effectLst>
                <a:outerShdw blurRad="38100" dist="38100" dir="2700000" algn="tl">
                  <a:srgbClr val="000000">
                    <a:alpha val="43137"/>
                  </a:srgbClr>
                </a:outerShdw>
              </a:effectLst>
            </a:endParaRPr>
          </a:p>
        </p:txBody>
      </p:sp>
      <p:pic>
        <p:nvPicPr>
          <p:cNvPr id="14" name="Picture 2" descr="http://www.aoos.org/wp-content/uploads/2011/12/NOAA-logo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9055" y="76200"/>
            <a:ext cx="523875" cy="523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173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500"/>
                                  </p:stCondLst>
                                  <p:childTnLst>
                                    <p:set>
                                      <p:cBhvr>
                                        <p:cTn id="6" dur="1" fill="hold">
                                          <p:stCondLst>
                                            <p:cond delay="0"/>
                                          </p:stCondLst>
                                        </p:cTn>
                                        <p:tgtEl>
                                          <p:spTgt spid="5124"/>
                                        </p:tgtEl>
                                        <p:attrNameLst>
                                          <p:attrName>style.visibility</p:attrName>
                                        </p:attrNameLst>
                                      </p:cBhvr>
                                      <p:to>
                                        <p:strVal val="visible"/>
                                      </p:to>
                                    </p:set>
                                  </p:childTnLst>
                                </p:cTn>
                              </p:par>
                            </p:childTnLst>
                          </p:cTn>
                        </p:par>
                        <p:par>
                          <p:cTn id="7" fill="hold">
                            <p:stCondLst>
                              <p:cond delay="2500"/>
                            </p:stCondLst>
                            <p:childTnLst>
                              <p:par>
                                <p:cTn id="8" presetID="1" presetClass="entr" presetSubtype="0" fill="hold" nodeType="afterEffect">
                                  <p:stCondLst>
                                    <p:cond delay="1000"/>
                                  </p:stCondLst>
                                  <p:childTnLst>
                                    <p:set>
                                      <p:cBhvr>
                                        <p:cTn id="9" dur="1" fill="hold">
                                          <p:stCondLst>
                                            <p:cond delay="0"/>
                                          </p:stCondLst>
                                        </p:cTn>
                                        <p:tgtEl>
                                          <p:spTgt spid="5126"/>
                                        </p:tgtEl>
                                        <p:attrNameLst>
                                          <p:attrName>style.visibility</p:attrName>
                                        </p:attrNameLst>
                                      </p:cBhvr>
                                      <p:to>
                                        <p:strVal val="visible"/>
                                      </p:to>
                                    </p:set>
                                  </p:childTnLst>
                                </p:cTn>
                              </p:par>
                            </p:childTnLst>
                          </p:cTn>
                        </p:par>
                        <p:par>
                          <p:cTn id="10" fill="hold">
                            <p:stCondLst>
                              <p:cond delay="3500"/>
                            </p:stCondLst>
                            <p:childTnLst>
                              <p:par>
                                <p:cTn id="11" presetID="1" presetClass="entr" presetSubtype="0" fill="hold" nodeType="afterEffect">
                                  <p:stCondLst>
                                    <p:cond delay="1000"/>
                                  </p:stCondLst>
                                  <p:childTnLst>
                                    <p:set>
                                      <p:cBhvr>
                                        <p:cTn id="12" dur="1" fill="hold">
                                          <p:stCondLst>
                                            <p:cond delay="0"/>
                                          </p:stCondLst>
                                        </p:cTn>
                                        <p:tgtEl>
                                          <p:spTgt spid="5128"/>
                                        </p:tgtEl>
                                        <p:attrNameLst>
                                          <p:attrName>style.visibility</p:attrName>
                                        </p:attrNameLst>
                                      </p:cBhvr>
                                      <p:to>
                                        <p:strVal val="visible"/>
                                      </p:to>
                                    </p:set>
                                  </p:childTnLst>
                                </p:cTn>
                              </p:par>
                            </p:childTnLst>
                          </p:cTn>
                        </p:par>
                        <p:par>
                          <p:cTn id="13" fill="hold">
                            <p:stCondLst>
                              <p:cond delay="4500"/>
                            </p:stCondLst>
                            <p:childTnLst>
                              <p:par>
                                <p:cTn id="14" presetID="1" presetClass="entr" presetSubtype="0" fill="hold" nodeType="afterEffect">
                                  <p:stCondLst>
                                    <p:cond delay="1000"/>
                                  </p:stCondLst>
                                  <p:childTnLst>
                                    <p:set>
                                      <p:cBhvr>
                                        <p:cTn id="15" dur="1" fill="hold">
                                          <p:stCondLst>
                                            <p:cond delay="0"/>
                                          </p:stCondLst>
                                        </p:cTn>
                                        <p:tgtEl>
                                          <p:spTgt spid="5130"/>
                                        </p:tgtEl>
                                        <p:attrNameLst>
                                          <p:attrName>style.visibility</p:attrName>
                                        </p:attrNameLst>
                                      </p:cBhvr>
                                      <p:to>
                                        <p:strVal val="visible"/>
                                      </p:to>
                                    </p:set>
                                  </p:childTnLst>
                                </p:cTn>
                              </p:par>
                            </p:childTnLst>
                          </p:cTn>
                        </p:par>
                        <p:par>
                          <p:cTn id="16" fill="hold">
                            <p:stCondLst>
                              <p:cond delay="5500"/>
                            </p:stCondLst>
                            <p:childTnLst>
                              <p:par>
                                <p:cTn id="17" presetID="1" presetClass="entr" presetSubtype="0" fill="hold" nodeType="afterEffect">
                                  <p:stCondLst>
                                    <p:cond delay="1000"/>
                                  </p:stCondLst>
                                  <p:childTnLst>
                                    <p:set>
                                      <p:cBhvr>
                                        <p:cTn id="18" dur="1" fill="hold">
                                          <p:stCondLst>
                                            <p:cond delay="0"/>
                                          </p:stCondLst>
                                        </p:cTn>
                                        <p:tgtEl>
                                          <p:spTgt spid="5132"/>
                                        </p:tgtEl>
                                        <p:attrNameLst>
                                          <p:attrName>style.visibility</p:attrName>
                                        </p:attrNameLst>
                                      </p:cBhvr>
                                      <p:to>
                                        <p:strVal val="visible"/>
                                      </p:to>
                                    </p:set>
                                  </p:childTnLst>
                                </p:cTn>
                              </p:par>
                            </p:childTnLst>
                          </p:cTn>
                        </p:par>
                        <p:par>
                          <p:cTn id="19" fill="hold">
                            <p:stCondLst>
                              <p:cond delay="6500"/>
                            </p:stCondLst>
                            <p:childTnLst>
                              <p:par>
                                <p:cTn id="20" presetID="1" presetClass="entr" presetSubtype="0" fill="hold" nodeType="afterEffect">
                                  <p:stCondLst>
                                    <p:cond delay="1000"/>
                                  </p:stCondLst>
                                  <p:childTnLst>
                                    <p:set>
                                      <p:cBhvr>
                                        <p:cTn id="21" dur="1" fill="hold">
                                          <p:stCondLst>
                                            <p:cond delay="0"/>
                                          </p:stCondLst>
                                        </p:cTn>
                                        <p:tgtEl>
                                          <p:spTgt spid="5134"/>
                                        </p:tgtEl>
                                        <p:attrNameLst>
                                          <p:attrName>style.visibility</p:attrName>
                                        </p:attrNameLst>
                                      </p:cBhvr>
                                      <p:to>
                                        <p:strVal val="visible"/>
                                      </p:to>
                                    </p:set>
                                  </p:childTnLst>
                                </p:cTn>
                              </p:par>
                            </p:childTnLst>
                          </p:cTn>
                        </p:par>
                        <p:par>
                          <p:cTn id="22" fill="hold">
                            <p:stCondLst>
                              <p:cond delay="7500"/>
                            </p:stCondLst>
                            <p:childTnLst>
                              <p:par>
                                <p:cTn id="23" presetID="1" presetClass="entr" presetSubtype="0" fill="hold" nodeType="afterEffect">
                                  <p:stCondLst>
                                    <p:cond delay="1000"/>
                                  </p:stCondLst>
                                  <p:childTnLst>
                                    <p:set>
                                      <p:cBhvr>
                                        <p:cTn id="24" dur="1" fill="hold">
                                          <p:stCondLst>
                                            <p:cond delay="0"/>
                                          </p:stCondLst>
                                        </p:cTn>
                                        <p:tgtEl>
                                          <p:spTgt spid="5136"/>
                                        </p:tgtEl>
                                        <p:attrNameLst>
                                          <p:attrName>style.visibility</p:attrName>
                                        </p:attrNameLst>
                                      </p:cBhvr>
                                      <p:to>
                                        <p:strVal val="visible"/>
                                      </p:to>
                                    </p:set>
                                  </p:childTnLst>
                                </p:cTn>
                              </p:par>
                            </p:childTnLst>
                          </p:cTn>
                        </p:par>
                        <p:par>
                          <p:cTn id="25" fill="hold">
                            <p:stCondLst>
                              <p:cond delay="8500"/>
                            </p:stCondLst>
                            <p:childTnLst>
                              <p:par>
                                <p:cTn id="26" presetID="1" presetClass="entr" presetSubtype="0" fill="hold" nodeType="afterEffect">
                                  <p:stCondLst>
                                    <p:cond delay="1000"/>
                                  </p:stCondLst>
                                  <p:childTnLst>
                                    <p:set>
                                      <p:cBhvr>
                                        <p:cTn id="27" dur="1" fill="hold">
                                          <p:stCondLst>
                                            <p:cond delay="0"/>
                                          </p:stCondLst>
                                        </p:cTn>
                                        <p:tgtEl>
                                          <p:spTgt spid="51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Titre 1"/>
          <p:cNvSpPr txBox="1">
            <a:spLocks/>
          </p:cNvSpPr>
          <p:nvPr/>
        </p:nvSpPr>
        <p:spPr bwMode="auto">
          <a:xfrm>
            <a:off x="664498" y="0"/>
            <a:ext cx="790098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l" fontAlgn="auto">
              <a:spcAft>
                <a:spcPts val="0"/>
              </a:spcAft>
              <a:defRPr/>
            </a:pPr>
            <a:r>
              <a:rPr lang="fr-CA" dirty="0" smtClean="0">
                <a:solidFill>
                  <a:schemeClr val="tx1">
                    <a:lumMod val="65000"/>
                    <a:lumOff val="35000"/>
                  </a:schemeClr>
                </a:solidFill>
                <a:effectLst>
                  <a:outerShdw blurRad="38100" dist="38100" dir="2700000" algn="tl">
                    <a:srgbClr val="000000">
                      <a:alpha val="43137"/>
                    </a:srgbClr>
                  </a:outerShdw>
                </a:effectLst>
              </a:rPr>
              <a:t>Convective SIGMET Displays</a:t>
            </a:r>
            <a:endParaRPr lang="fr-FR" dirty="0" smtClean="0">
              <a:solidFill>
                <a:schemeClr val="tx1">
                  <a:lumMod val="65000"/>
                  <a:lumOff val="35000"/>
                </a:schemeClr>
              </a:solidFill>
              <a:effectLst>
                <a:outerShdw blurRad="38100" dist="38100" dir="2700000" algn="tl">
                  <a:srgbClr val="000000">
                    <a:alpha val="43137"/>
                  </a:srgbClr>
                </a:outerShdw>
              </a:effectLst>
            </a:endParaRPr>
          </a:p>
        </p:txBody>
      </p:sp>
      <p:sp>
        <p:nvSpPr>
          <p:cNvPr id="17" name="Titre 1"/>
          <p:cNvSpPr txBox="1">
            <a:spLocks/>
          </p:cNvSpPr>
          <p:nvPr/>
        </p:nvSpPr>
        <p:spPr bwMode="auto">
          <a:xfrm>
            <a:off x="69056" y="1509718"/>
            <a:ext cx="4121944"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fontScale="85000" lnSpcReduction="20000"/>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fontAlgn="auto">
              <a:spcAft>
                <a:spcPts val="0"/>
              </a:spcAft>
              <a:defRPr/>
            </a:pPr>
            <a:r>
              <a:rPr lang="en-US" sz="3100" dirty="0" smtClean="0">
                <a:solidFill>
                  <a:schemeClr val="tx1">
                    <a:lumMod val="65000"/>
                    <a:lumOff val="35000"/>
                  </a:schemeClr>
                </a:solidFill>
                <a:effectLst>
                  <a:outerShdw blurRad="38100" dist="38100" dir="2700000" algn="tl">
                    <a:srgbClr val="000000">
                      <a:alpha val="43137"/>
                    </a:srgbClr>
                  </a:outerShdw>
                </a:effectLst>
              </a:rPr>
              <a:t>Seattle CWSU</a:t>
            </a:r>
          </a:p>
          <a:p>
            <a:pPr fontAlgn="auto">
              <a:spcAft>
                <a:spcPts val="0"/>
              </a:spcAft>
              <a:defRPr/>
            </a:pPr>
            <a:r>
              <a:rPr lang="en-US" sz="2400" dirty="0" smtClean="0">
                <a:solidFill>
                  <a:schemeClr val="tx1">
                    <a:lumMod val="65000"/>
                    <a:lumOff val="35000"/>
                  </a:schemeClr>
                </a:solidFill>
                <a:effectLst>
                  <a:outerShdw blurRad="38100" dist="38100" dir="2700000" algn="tl">
                    <a:srgbClr val="000000">
                      <a:alpha val="43137"/>
                    </a:srgbClr>
                  </a:outerShdw>
                </a:effectLst>
              </a:rPr>
              <a:t>https://www.weather.gov/zse</a:t>
            </a:r>
          </a:p>
        </p:txBody>
      </p:sp>
      <p:pic>
        <p:nvPicPr>
          <p:cNvPr id="14" name="Picture 2" descr="http://www.aoos.org/wp-content/uploads/2011/12/NOAA-logo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055" y="76200"/>
            <a:ext cx="523875" cy="52387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 y="2424118"/>
            <a:ext cx="4441994" cy="3595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itre 1"/>
          <p:cNvSpPr txBox="1">
            <a:spLocks/>
          </p:cNvSpPr>
          <p:nvPr/>
        </p:nvSpPr>
        <p:spPr bwMode="auto">
          <a:xfrm>
            <a:off x="4724400" y="1509718"/>
            <a:ext cx="4191000" cy="68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fontScale="77500" lnSpcReduction="20000"/>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fontAlgn="auto">
              <a:spcAft>
                <a:spcPts val="0"/>
              </a:spcAft>
              <a:defRPr/>
            </a:pPr>
            <a:r>
              <a:rPr lang="en-US" sz="3100" dirty="0" smtClean="0">
                <a:solidFill>
                  <a:schemeClr val="tx1">
                    <a:lumMod val="65000"/>
                    <a:lumOff val="35000"/>
                  </a:schemeClr>
                </a:solidFill>
                <a:effectLst>
                  <a:outerShdw blurRad="38100" dist="38100" dir="2700000" algn="tl">
                    <a:srgbClr val="000000">
                      <a:alpha val="43137"/>
                    </a:srgbClr>
                  </a:outerShdw>
                </a:effectLst>
              </a:rPr>
              <a:t>AWC (Aviation Weather Center)</a:t>
            </a:r>
          </a:p>
          <a:p>
            <a:pPr fontAlgn="auto">
              <a:spcAft>
                <a:spcPts val="0"/>
              </a:spcAft>
              <a:defRPr/>
            </a:pPr>
            <a:r>
              <a:rPr lang="en-US" sz="2400" dirty="0" smtClean="0">
                <a:solidFill>
                  <a:schemeClr val="tx1">
                    <a:lumMod val="65000"/>
                    <a:lumOff val="35000"/>
                  </a:schemeClr>
                </a:solidFill>
                <a:effectLst>
                  <a:outerShdw blurRad="38100" dist="38100" dir="2700000" algn="tl">
                    <a:srgbClr val="000000">
                      <a:alpha val="43137"/>
                    </a:srgbClr>
                  </a:outerShdw>
                </a:effectLst>
              </a:rPr>
              <a:t>https://www.aviationweather.gov/</a:t>
            </a:r>
          </a:p>
        </p:txBody>
      </p:sp>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34184" y="2450468"/>
            <a:ext cx="4509816" cy="3478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0781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51"/>
                                        </p:tgtEl>
                                        <p:attrNameLst>
                                          <p:attrName>style.visibility</p:attrName>
                                        </p:attrNameLst>
                                      </p:cBhvr>
                                      <p:to>
                                        <p:strVal val="visible"/>
                                      </p:to>
                                    </p:set>
                                    <p:animEffect transition="in" filter="fade">
                                      <p:cBhvr>
                                        <p:cTn id="15" dur="500"/>
                                        <p:tgtEl>
                                          <p:spTgt spid="205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685800" y="0"/>
            <a:ext cx="6686550" cy="1143000"/>
          </a:xfrm>
        </p:spPr>
        <p:txBody>
          <a:bodyPr rtlCol="0">
            <a:normAutofit/>
          </a:bodyPr>
          <a:lstStyle/>
          <a:p>
            <a:pPr algn="l" fontAlgn="auto">
              <a:spcAft>
                <a:spcPts val="0"/>
              </a:spcAft>
              <a:defRPr/>
            </a:pPr>
            <a:r>
              <a:rPr lang="fr-CA" dirty="0" smtClean="0">
                <a:solidFill>
                  <a:schemeClr val="tx1">
                    <a:lumMod val="65000"/>
                    <a:lumOff val="35000"/>
                  </a:schemeClr>
                </a:solidFill>
                <a:effectLst>
                  <a:outerShdw blurRad="38100" dist="38100" dir="2700000" algn="tl">
                    <a:srgbClr val="000000">
                      <a:alpha val="43137"/>
                    </a:srgbClr>
                  </a:outerShdw>
                </a:effectLst>
              </a:rPr>
              <a:t>Thunderstorm Ingredients</a:t>
            </a:r>
            <a:endParaRPr lang="fr-FR" dirty="0" smtClean="0">
              <a:solidFill>
                <a:schemeClr val="tx1">
                  <a:lumMod val="65000"/>
                  <a:lumOff val="35000"/>
                </a:schemeClr>
              </a:solidFill>
              <a:effectLst>
                <a:outerShdw blurRad="38100" dist="38100" dir="2700000" algn="tl">
                  <a:srgbClr val="000000">
                    <a:alpha val="43137"/>
                  </a:srgbClr>
                </a:outerShdw>
              </a:effectLst>
            </a:endParaRPr>
          </a:p>
        </p:txBody>
      </p:sp>
      <p:pic>
        <p:nvPicPr>
          <p:cNvPr id="5" name="Picture 2" descr="http://www.aoos.org/wp-content/uploads/2011/12/NOAA-logo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055" y="76200"/>
            <a:ext cx="523875" cy="5238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143000" y="1390650"/>
            <a:ext cx="3850734" cy="1569660"/>
          </a:xfrm>
          <a:prstGeom prst="rect">
            <a:avLst/>
          </a:prstGeom>
          <a:noFill/>
        </p:spPr>
        <p:txBody>
          <a:bodyPr wrap="none" rtlCol="0">
            <a:spAutoFit/>
          </a:bodyPr>
          <a:lstStyle/>
          <a:p>
            <a:pPr marL="285750" indent="-285750">
              <a:buFont typeface="Arial" pitchFamily="34" charset="0"/>
              <a:buChar char="•"/>
            </a:pPr>
            <a:r>
              <a:rPr lang="en-US" dirty="0" smtClean="0">
                <a:solidFill>
                  <a:schemeClr val="tx2"/>
                </a:solidFill>
              </a:rPr>
              <a:t>Sources of Moisture</a:t>
            </a:r>
          </a:p>
          <a:p>
            <a:pPr marL="285750" indent="-285750">
              <a:buFont typeface="Arial" pitchFamily="34" charset="0"/>
              <a:buChar char="•"/>
            </a:pPr>
            <a:r>
              <a:rPr lang="en-US" dirty="0" smtClean="0">
                <a:solidFill>
                  <a:schemeClr val="tx2"/>
                </a:solidFill>
              </a:rPr>
              <a:t>Instability</a:t>
            </a:r>
          </a:p>
          <a:p>
            <a:pPr marL="285750" indent="-285750">
              <a:buFont typeface="Arial" pitchFamily="34" charset="0"/>
              <a:buChar char="•"/>
            </a:pPr>
            <a:r>
              <a:rPr lang="en-US" dirty="0" smtClean="0">
                <a:solidFill>
                  <a:schemeClr val="tx2"/>
                </a:solidFill>
              </a:rPr>
              <a:t>Sources of Lift</a:t>
            </a:r>
          </a:p>
          <a:p>
            <a:pPr marL="742950" lvl="1" indent="-285750">
              <a:buFont typeface="Arial" pitchFamily="34" charset="0"/>
              <a:buChar char="•"/>
            </a:pPr>
            <a:r>
              <a:rPr lang="en-US" sz="1400" dirty="0" smtClean="0">
                <a:solidFill>
                  <a:schemeClr val="tx2"/>
                </a:solidFill>
              </a:rPr>
              <a:t>Uneven heating</a:t>
            </a:r>
          </a:p>
          <a:p>
            <a:pPr marL="742950" lvl="1" indent="-285750">
              <a:buFont typeface="Arial" pitchFamily="34" charset="0"/>
              <a:buChar char="•"/>
            </a:pPr>
            <a:r>
              <a:rPr lang="en-US" sz="1400" dirty="0" smtClean="0">
                <a:solidFill>
                  <a:schemeClr val="tx2"/>
                </a:solidFill>
              </a:rPr>
              <a:t>Fronts, </a:t>
            </a:r>
            <a:r>
              <a:rPr lang="en-US" sz="1400" dirty="0" err="1" smtClean="0">
                <a:solidFill>
                  <a:schemeClr val="tx2"/>
                </a:solidFill>
              </a:rPr>
              <a:t>Drylines</a:t>
            </a:r>
            <a:r>
              <a:rPr lang="en-US" sz="1400" dirty="0" smtClean="0">
                <a:solidFill>
                  <a:schemeClr val="tx2"/>
                </a:solidFill>
              </a:rPr>
              <a:t>, Outflow Boundaries</a:t>
            </a:r>
          </a:p>
          <a:p>
            <a:pPr marL="742950" lvl="1" indent="-285750">
              <a:buFont typeface="Arial" pitchFamily="34" charset="0"/>
              <a:buChar char="•"/>
            </a:pPr>
            <a:r>
              <a:rPr lang="en-US" sz="1400" dirty="0" smtClean="0">
                <a:solidFill>
                  <a:schemeClr val="tx2"/>
                </a:solidFill>
              </a:rPr>
              <a:t>Terrain</a:t>
            </a:r>
          </a:p>
        </p:txBody>
      </p:sp>
      <p:pic>
        <p:nvPicPr>
          <p:cNvPr id="7" name="Picture 2" descr="Sources of moisture in the contential U.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93734" y="1143000"/>
            <a:ext cx="3810000" cy="3067050"/>
          </a:xfrm>
          <a:prstGeom prst="rect">
            <a:avLst/>
          </a:prstGeom>
          <a:noFill/>
          <a:effectLst>
            <a:outerShdw blurRad="50800" dist="38100" dir="2700000" algn="tl" rotWithShape="0">
              <a:prstClr val="black">
                <a:alpha val="40000"/>
              </a:prstClr>
            </a:outerShdw>
            <a:softEdge rad="63500"/>
          </a:effectLst>
          <a:extLst>
            <a:ext uri="{909E8E84-426E-40DD-AFC4-6F175D3DCCD1}">
              <a14:hiddenFill xmlns:a14="http://schemas.microsoft.com/office/drawing/2010/main">
                <a:solidFill>
                  <a:srgbClr val="FFFFFF"/>
                </a:solidFill>
              </a14:hiddenFill>
            </a:ext>
          </a:extLst>
        </p:spPr>
      </p:pic>
      <p:pic>
        <p:nvPicPr>
          <p:cNvPr id="8" name="Picture 4" descr="Instabilit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3177961"/>
            <a:ext cx="2381250" cy="2362200"/>
          </a:xfrm>
          <a:prstGeom prst="rect">
            <a:avLst/>
          </a:prstGeom>
          <a:noFill/>
          <a:effectLst>
            <a:outerShdw blurRad="50800" dist="38100" dir="2700000" algn="tl" rotWithShape="0">
              <a:prstClr val="black">
                <a:alpha val="40000"/>
              </a:prstClr>
            </a:outerShdw>
            <a:softEdge rad="63500"/>
          </a:effectLst>
          <a:extLst>
            <a:ext uri="{909E8E84-426E-40DD-AFC4-6F175D3DCCD1}">
              <a14:hiddenFill xmlns:a14="http://schemas.microsoft.com/office/drawing/2010/main">
                <a:solidFill>
                  <a:srgbClr val="FFFFFF"/>
                </a:solidFill>
              </a14:hiddenFill>
            </a:ext>
          </a:extLst>
        </p:spPr>
      </p:pic>
      <p:pic>
        <p:nvPicPr>
          <p:cNvPr id="9" name="Picture 8" descr="http://www.muhs.acsu.k12.vt.us/academics/NHurlburt/NASFC-Fronts-clds-wd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3049373"/>
            <a:ext cx="2857500" cy="2619375"/>
          </a:xfrm>
          <a:prstGeom prst="rect">
            <a:avLst/>
          </a:prstGeom>
          <a:noFill/>
          <a:effectLst>
            <a:outerShdw blurRad="50800" dist="38100" dir="2700000" algn="tl" rotWithShape="0">
              <a:prstClr val="black">
                <a:alpha val="40000"/>
              </a:prstClr>
            </a:outerShdw>
            <a:softEdge rad="63500"/>
          </a:effectLst>
          <a:extLst>
            <a:ext uri="{909E8E84-426E-40DD-AFC4-6F175D3DCCD1}">
              <a14:hiddenFill xmlns:a14="http://schemas.microsoft.com/office/drawing/2010/main">
                <a:solidFill>
                  <a:srgbClr val="FFFFFF"/>
                </a:solidFill>
              </a14:hiddenFill>
            </a:ext>
          </a:extLst>
        </p:spPr>
      </p:pic>
      <p:pic>
        <p:nvPicPr>
          <p:cNvPr id="10" name="Picture 6" descr="Clouds covering mountain peak as air is forced up due to terrai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43400" y="4492410"/>
            <a:ext cx="3333750" cy="2095501"/>
          </a:xfrm>
          <a:prstGeom prst="rect">
            <a:avLst/>
          </a:prstGeom>
          <a:noFill/>
          <a:effectLst>
            <a:outerShdw blurRad="50800" dist="38100" dir="2700000" algn="tl" rotWithShape="0">
              <a:prstClr val="black">
                <a:alpha val="40000"/>
              </a:prstClr>
            </a:outerShdw>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9652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additive="base">
                                        <p:cTn id="19"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1" end="1"/>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animEffect transition="in" filter="fade">
                                      <p:cBhvr>
                                        <p:cTn id="29" dur="1000"/>
                                        <p:tgtEl>
                                          <p:spTgt spid="6">
                                            <p:txEl>
                                              <p:pRg st="2" end="2"/>
                                            </p:txEl>
                                          </p:spTgt>
                                        </p:tgtEl>
                                      </p:cBhvr>
                                    </p:animEffect>
                                    <p:anim calcmode="lin" valueType="num">
                                      <p:cBhvr>
                                        <p:cTn id="30"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6">
                                            <p:txEl>
                                              <p:pRg st="2" end="2"/>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6">
                                            <p:txEl>
                                              <p:pRg st="3" end="3"/>
                                            </p:txEl>
                                          </p:spTgt>
                                        </p:tgtEl>
                                        <p:attrNameLst>
                                          <p:attrName>style.visibility</p:attrName>
                                        </p:attrNameLst>
                                      </p:cBhvr>
                                      <p:to>
                                        <p:strVal val="visible"/>
                                      </p:to>
                                    </p:set>
                                    <p:animEffect transition="in" filter="fade">
                                      <p:cBhvr>
                                        <p:cTn id="34" dur="1000"/>
                                        <p:tgtEl>
                                          <p:spTgt spid="6">
                                            <p:txEl>
                                              <p:pRg st="3" end="3"/>
                                            </p:txEl>
                                          </p:spTgt>
                                        </p:tgtEl>
                                      </p:cBhvr>
                                    </p:animEffect>
                                    <p:anim calcmode="lin" valueType="num">
                                      <p:cBhvr>
                                        <p:cTn id="35"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6"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6">
                                            <p:txEl>
                                              <p:pRg st="4" end="4"/>
                                            </p:txEl>
                                          </p:spTgt>
                                        </p:tgtEl>
                                        <p:attrNameLst>
                                          <p:attrName>style.visibility</p:attrName>
                                        </p:attrNameLst>
                                      </p:cBhvr>
                                      <p:to>
                                        <p:strVal val="visible"/>
                                      </p:to>
                                    </p:set>
                                    <p:animEffect transition="in" filter="fade">
                                      <p:cBhvr>
                                        <p:cTn id="41" dur="1000"/>
                                        <p:tgtEl>
                                          <p:spTgt spid="6">
                                            <p:txEl>
                                              <p:pRg st="4" end="4"/>
                                            </p:txEl>
                                          </p:spTgt>
                                        </p:tgtEl>
                                      </p:cBhvr>
                                    </p:animEffect>
                                    <p:anim calcmode="lin" valueType="num">
                                      <p:cBhvr>
                                        <p:cTn id="42"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43" dur="1000" fill="hold"/>
                                        <p:tgtEl>
                                          <p:spTgt spid="6">
                                            <p:txEl>
                                              <p:pRg st="4" end="4"/>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1000"/>
                                        <p:tgtEl>
                                          <p:spTgt spid="9"/>
                                        </p:tgtEl>
                                      </p:cBhvr>
                                    </p:animEffect>
                                    <p:anim calcmode="lin" valueType="num">
                                      <p:cBhvr>
                                        <p:cTn id="47" dur="1000" fill="hold"/>
                                        <p:tgtEl>
                                          <p:spTgt spid="9"/>
                                        </p:tgtEl>
                                        <p:attrNameLst>
                                          <p:attrName>ppt_x</p:attrName>
                                        </p:attrNameLst>
                                      </p:cBhvr>
                                      <p:tavLst>
                                        <p:tav tm="0">
                                          <p:val>
                                            <p:strVal val="#ppt_x"/>
                                          </p:val>
                                        </p:tav>
                                        <p:tav tm="100000">
                                          <p:val>
                                            <p:strVal val="#ppt_x"/>
                                          </p:val>
                                        </p:tav>
                                      </p:tavLst>
                                    </p:anim>
                                    <p:anim calcmode="lin" valueType="num">
                                      <p:cBhvr>
                                        <p:cTn id="4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6">
                                            <p:txEl>
                                              <p:pRg st="5" end="5"/>
                                            </p:txEl>
                                          </p:spTgt>
                                        </p:tgtEl>
                                        <p:attrNameLst>
                                          <p:attrName>style.visibility</p:attrName>
                                        </p:attrNameLst>
                                      </p:cBhvr>
                                      <p:to>
                                        <p:strVal val="visible"/>
                                      </p:to>
                                    </p:set>
                                    <p:animEffect transition="in" filter="fade">
                                      <p:cBhvr>
                                        <p:cTn id="53" dur="1000"/>
                                        <p:tgtEl>
                                          <p:spTgt spid="6">
                                            <p:txEl>
                                              <p:pRg st="5" end="5"/>
                                            </p:txEl>
                                          </p:spTgt>
                                        </p:tgtEl>
                                      </p:cBhvr>
                                    </p:animEffect>
                                    <p:anim calcmode="lin" valueType="num">
                                      <p:cBhvr>
                                        <p:cTn id="54"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55" dur="1000" fill="hold"/>
                                        <p:tgtEl>
                                          <p:spTgt spid="6">
                                            <p:txEl>
                                              <p:pRg st="5" end="5"/>
                                            </p:txEl>
                                          </p:spTgt>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fade">
                                      <p:cBhvr>
                                        <p:cTn id="58" dur="1000"/>
                                        <p:tgtEl>
                                          <p:spTgt spid="10"/>
                                        </p:tgtEl>
                                      </p:cBhvr>
                                    </p:animEffect>
                                    <p:anim calcmode="lin" valueType="num">
                                      <p:cBhvr>
                                        <p:cTn id="59" dur="1000" fill="hold"/>
                                        <p:tgtEl>
                                          <p:spTgt spid="10"/>
                                        </p:tgtEl>
                                        <p:attrNameLst>
                                          <p:attrName>ppt_x</p:attrName>
                                        </p:attrNameLst>
                                      </p:cBhvr>
                                      <p:tavLst>
                                        <p:tav tm="0">
                                          <p:val>
                                            <p:strVal val="#ppt_x"/>
                                          </p:val>
                                        </p:tav>
                                        <p:tav tm="100000">
                                          <p:val>
                                            <p:strVal val="#ppt_x"/>
                                          </p:val>
                                        </p:tav>
                                      </p:tavLst>
                                    </p:anim>
                                    <p:anim calcmode="lin" valueType="num">
                                      <p:cBhvr>
                                        <p:cTn id="6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685800" y="-28575"/>
            <a:ext cx="6686550" cy="1143000"/>
          </a:xfrm>
        </p:spPr>
        <p:txBody>
          <a:bodyPr rtlCol="0">
            <a:normAutofit/>
          </a:bodyPr>
          <a:lstStyle/>
          <a:p>
            <a:pPr algn="l" fontAlgn="auto">
              <a:spcAft>
                <a:spcPts val="0"/>
              </a:spcAft>
              <a:defRPr/>
            </a:pPr>
            <a:r>
              <a:rPr lang="fr-CA" dirty="0" smtClean="0">
                <a:solidFill>
                  <a:schemeClr val="tx1">
                    <a:lumMod val="65000"/>
                    <a:lumOff val="35000"/>
                  </a:schemeClr>
                </a:solidFill>
                <a:effectLst>
                  <a:outerShdw blurRad="38100" dist="38100" dir="2700000" algn="tl">
                    <a:srgbClr val="000000">
                      <a:alpha val="43137"/>
                    </a:srgbClr>
                  </a:outerShdw>
                </a:effectLst>
              </a:rPr>
              <a:t>Thunderstorm Cell Life Cycle</a:t>
            </a:r>
            <a:endParaRPr lang="fr-FR" dirty="0" smtClean="0">
              <a:solidFill>
                <a:schemeClr val="tx1">
                  <a:lumMod val="65000"/>
                  <a:lumOff val="35000"/>
                </a:schemeClr>
              </a:solidFill>
              <a:effectLst>
                <a:outerShdw blurRad="38100" dist="38100" dir="2700000" algn="tl">
                  <a:srgbClr val="000000">
                    <a:alpha val="43137"/>
                  </a:srgbClr>
                </a:outerShdw>
              </a:effectLst>
            </a:endParaRPr>
          </a:p>
        </p:txBody>
      </p:sp>
      <p:pic>
        <p:nvPicPr>
          <p:cNvPr id="5" name="Picture 2" descr="http://www.aoos.org/wp-content/uploads/2011/12/NOAA-logo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055" y="76200"/>
            <a:ext cx="523875" cy="523875"/>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21"/>
          <p:cNvGrpSpPr>
            <a:grpSpLocks/>
          </p:cNvGrpSpPr>
          <p:nvPr/>
        </p:nvGrpSpPr>
        <p:grpSpPr bwMode="auto">
          <a:xfrm>
            <a:off x="121236" y="1510410"/>
            <a:ext cx="2952078" cy="4433190"/>
            <a:chOff x="482674" y="1736400"/>
            <a:chExt cx="2673858" cy="4080764"/>
          </a:xfrm>
          <a:effectLst>
            <a:outerShdw blurRad="50800" dist="63500" dir="2700000" algn="tl" rotWithShape="0">
              <a:prstClr val="black">
                <a:alpha val="40000"/>
              </a:prstClr>
            </a:outerShdw>
          </a:effectLst>
        </p:grpSpPr>
        <p:pic>
          <p:nvPicPr>
            <p:cNvPr id="8" name="Picture 5" descr="toweringcu.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2674" y="1736400"/>
              <a:ext cx="2673858" cy="4080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031"/>
            <p:cNvSpPr>
              <a:spLocks noChangeArrowheads="1"/>
            </p:cNvSpPr>
            <p:nvPr/>
          </p:nvSpPr>
          <p:spPr bwMode="auto">
            <a:xfrm>
              <a:off x="1503923" y="5288625"/>
              <a:ext cx="574906" cy="30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a:spcBef>
                  <a:spcPct val="0"/>
                </a:spcBef>
                <a:buFontTx/>
                <a:buNone/>
              </a:pPr>
              <a:r>
                <a:rPr lang="en-US" sz="800" b="1">
                  <a:solidFill>
                    <a:schemeClr val="bg1"/>
                  </a:solidFill>
                </a:rPr>
                <a:t>3-5 mi</a:t>
              </a:r>
            </a:p>
            <a:p>
              <a:pPr algn="ctr">
                <a:lnSpc>
                  <a:spcPct val="70000"/>
                </a:lnSpc>
                <a:spcBef>
                  <a:spcPct val="0"/>
                </a:spcBef>
                <a:buFontTx/>
                <a:buNone/>
              </a:pPr>
              <a:r>
                <a:rPr lang="en-US" sz="800" b="1">
                  <a:solidFill>
                    <a:schemeClr val="bg1"/>
                  </a:solidFill>
                </a:rPr>
                <a:t>(5-8 km)</a:t>
              </a:r>
            </a:p>
          </p:txBody>
        </p:sp>
        <p:sp>
          <p:nvSpPr>
            <p:cNvPr id="10" name="Line 1032"/>
            <p:cNvSpPr>
              <a:spLocks noChangeShapeType="1"/>
            </p:cNvSpPr>
            <p:nvPr/>
          </p:nvSpPr>
          <p:spPr bwMode="auto">
            <a:xfrm flipH="1">
              <a:off x="1256105" y="5439872"/>
              <a:ext cx="274320" cy="0"/>
            </a:xfrm>
            <a:prstGeom prst="line">
              <a:avLst/>
            </a:prstGeom>
            <a:noFill/>
            <a:ln w="19050">
              <a:solidFill>
                <a:schemeClr val="bg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 name="Line 1033"/>
            <p:cNvSpPr>
              <a:spLocks noChangeShapeType="1"/>
            </p:cNvSpPr>
            <p:nvPr/>
          </p:nvSpPr>
          <p:spPr bwMode="auto">
            <a:xfrm>
              <a:off x="2039613" y="5439872"/>
              <a:ext cx="274320" cy="0"/>
            </a:xfrm>
            <a:prstGeom prst="line">
              <a:avLst/>
            </a:prstGeom>
            <a:noFill/>
            <a:ln w="19050">
              <a:solidFill>
                <a:schemeClr val="bg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5" name="Group 17"/>
          <p:cNvGrpSpPr>
            <a:grpSpLocks/>
          </p:cNvGrpSpPr>
          <p:nvPr/>
        </p:nvGrpSpPr>
        <p:grpSpPr bwMode="auto">
          <a:xfrm>
            <a:off x="3158822" y="1506824"/>
            <a:ext cx="2902424" cy="4436776"/>
            <a:chOff x="3138243" y="1737348"/>
            <a:chExt cx="2681145" cy="4080840"/>
          </a:xfrm>
          <a:effectLst>
            <a:outerShdw blurRad="50800" dist="63500" dir="2700000" algn="tl" rotWithShape="0">
              <a:prstClr val="black">
                <a:alpha val="40000"/>
              </a:prstClr>
            </a:outerShdw>
          </a:effectLst>
        </p:grpSpPr>
        <p:pic>
          <p:nvPicPr>
            <p:cNvPr id="16" name="Picture 6" descr="mature_edit.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138243" y="1737348"/>
              <a:ext cx="2681145" cy="4080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031"/>
            <p:cNvSpPr>
              <a:spLocks noChangeArrowheads="1"/>
            </p:cNvSpPr>
            <p:nvPr/>
          </p:nvSpPr>
          <p:spPr bwMode="auto">
            <a:xfrm>
              <a:off x="4326484" y="5279642"/>
              <a:ext cx="635840" cy="302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a:spcBef>
                  <a:spcPct val="0"/>
                </a:spcBef>
                <a:buFontTx/>
                <a:buNone/>
              </a:pPr>
              <a:r>
                <a:rPr lang="en-US" sz="800" b="1">
                  <a:solidFill>
                    <a:schemeClr val="bg1"/>
                  </a:solidFill>
                </a:rPr>
                <a:t>5-10 mi</a:t>
              </a:r>
            </a:p>
            <a:p>
              <a:pPr algn="ctr">
                <a:lnSpc>
                  <a:spcPct val="70000"/>
                </a:lnSpc>
                <a:spcBef>
                  <a:spcPct val="0"/>
                </a:spcBef>
                <a:buFontTx/>
                <a:buNone/>
              </a:pPr>
              <a:r>
                <a:rPr lang="en-US" sz="800" b="1">
                  <a:solidFill>
                    <a:schemeClr val="bg1"/>
                  </a:solidFill>
                </a:rPr>
                <a:t>(8-16 km)</a:t>
              </a:r>
            </a:p>
          </p:txBody>
        </p:sp>
        <p:sp>
          <p:nvSpPr>
            <p:cNvPr id="18" name="Line 1032"/>
            <p:cNvSpPr>
              <a:spLocks noChangeShapeType="1"/>
            </p:cNvSpPr>
            <p:nvPr/>
          </p:nvSpPr>
          <p:spPr bwMode="auto">
            <a:xfrm flipH="1">
              <a:off x="3426298" y="5430892"/>
              <a:ext cx="914373" cy="0"/>
            </a:xfrm>
            <a:prstGeom prst="line">
              <a:avLst/>
            </a:prstGeom>
            <a:noFill/>
            <a:ln w="19050">
              <a:solidFill>
                <a:schemeClr val="bg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9" name="Line 1033"/>
            <p:cNvSpPr>
              <a:spLocks noChangeShapeType="1"/>
            </p:cNvSpPr>
            <p:nvPr/>
          </p:nvSpPr>
          <p:spPr bwMode="auto">
            <a:xfrm>
              <a:off x="4905015" y="5428511"/>
              <a:ext cx="914373" cy="0"/>
            </a:xfrm>
            <a:prstGeom prst="line">
              <a:avLst/>
            </a:prstGeom>
            <a:noFill/>
            <a:ln w="19050">
              <a:solidFill>
                <a:schemeClr val="bg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0" name="Group 24"/>
          <p:cNvGrpSpPr>
            <a:grpSpLocks/>
          </p:cNvGrpSpPr>
          <p:nvPr/>
        </p:nvGrpSpPr>
        <p:grpSpPr bwMode="auto">
          <a:xfrm>
            <a:off x="6137728" y="1506824"/>
            <a:ext cx="2923626" cy="4436776"/>
            <a:chOff x="5871966" y="1736725"/>
            <a:chExt cx="2673858" cy="4080764"/>
          </a:xfrm>
        </p:grpSpPr>
        <p:pic>
          <p:nvPicPr>
            <p:cNvPr id="21" name="Picture 3" descr="dissipate.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871966" y="1736725"/>
              <a:ext cx="2673858" cy="4080764"/>
            </a:xfrm>
            <a:prstGeom prst="rect">
              <a:avLst/>
            </a:prstGeom>
            <a:noFill/>
            <a:ln>
              <a:noFill/>
            </a:ln>
            <a:effectLst>
              <a:outerShdw blurRad="508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1031"/>
            <p:cNvSpPr>
              <a:spLocks noChangeArrowheads="1"/>
            </p:cNvSpPr>
            <p:nvPr/>
          </p:nvSpPr>
          <p:spPr bwMode="auto">
            <a:xfrm>
              <a:off x="6636831" y="5276732"/>
              <a:ext cx="635859" cy="30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a:spcBef>
                  <a:spcPct val="0"/>
                </a:spcBef>
                <a:buFontTx/>
                <a:buNone/>
              </a:pPr>
              <a:r>
                <a:rPr lang="en-US" sz="800" b="1" dirty="0">
                  <a:solidFill>
                    <a:schemeClr val="bg1"/>
                  </a:solidFill>
                </a:rPr>
                <a:t>5-7 mi</a:t>
              </a:r>
            </a:p>
            <a:p>
              <a:pPr algn="ctr">
                <a:lnSpc>
                  <a:spcPct val="70000"/>
                </a:lnSpc>
                <a:spcBef>
                  <a:spcPct val="0"/>
                </a:spcBef>
                <a:buFontTx/>
                <a:buNone/>
              </a:pPr>
              <a:r>
                <a:rPr lang="en-US" sz="800" b="1" dirty="0">
                  <a:solidFill>
                    <a:schemeClr val="bg1"/>
                  </a:solidFill>
                </a:rPr>
                <a:t>(8-11 km)</a:t>
              </a:r>
            </a:p>
          </p:txBody>
        </p:sp>
        <p:sp>
          <p:nvSpPr>
            <p:cNvPr id="23" name="Line 1032"/>
            <p:cNvSpPr>
              <a:spLocks noChangeShapeType="1"/>
            </p:cNvSpPr>
            <p:nvPr/>
          </p:nvSpPr>
          <p:spPr bwMode="auto">
            <a:xfrm flipH="1">
              <a:off x="6050069" y="5435122"/>
              <a:ext cx="640080" cy="0"/>
            </a:xfrm>
            <a:prstGeom prst="line">
              <a:avLst/>
            </a:prstGeom>
            <a:noFill/>
            <a:ln w="19050">
              <a:solidFill>
                <a:schemeClr val="bg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4" name="Line 1033"/>
            <p:cNvSpPr>
              <a:spLocks noChangeShapeType="1"/>
            </p:cNvSpPr>
            <p:nvPr/>
          </p:nvSpPr>
          <p:spPr bwMode="auto">
            <a:xfrm>
              <a:off x="7228079" y="5432741"/>
              <a:ext cx="822960" cy="0"/>
            </a:xfrm>
            <a:prstGeom prst="line">
              <a:avLst/>
            </a:prstGeom>
            <a:noFill/>
            <a:ln w="19050">
              <a:solidFill>
                <a:schemeClr val="bg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grpSp>
    </p:spTree>
    <p:extLst>
      <p:ext uri="{BB962C8B-B14F-4D97-AF65-F5344CB8AC3E}">
        <p14:creationId xmlns:p14="http://schemas.microsoft.com/office/powerpoint/2010/main" val="2145886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1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11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11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119</Template>
  <TotalTime>3541</TotalTime>
  <Words>2386</Words>
  <Application>Microsoft Office PowerPoint</Application>
  <PresentationFormat>On-screen Show (4:3)</PresentationFormat>
  <Paragraphs>342</Paragraphs>
  <Slides>28</Slides>
  <Notes>27</Notes>
  <HiddenSlides>0</HiddenSlides>
  <MMClips>0</MMClips>
  <ScaleCrop>false</ScaleCrop>
  <HeadingPairs>
    <vt:vector size="4" baseType="variant">
      <vt:variant>
        <vt:lpstr>Theme</vt:lpstr>
      </vt:variant>
      <vt:variant>
        <vt:i4>3</vt:i4>
      </vt:variant>
      <vt:variant>
        <vt:lpstr>Slide Titles</vt:lpstr>
      </vt:variant>
      <vt:variant>
        <vt:i4>28</vt:i4>
      </vt:variant>
    </vt:vector>
  </HeadingPairs>
  <TitlesOfParts>
    <vt:vector size="31" baseType="lpstr">
      <vt:lpstr>119</vt:lpstr>
      <vt:lpstr>1_119</vt:lpstr>
      <vt:lpstr>2_119</vt:lpstr>
      <vt:lpstr>PowerPoint Presentation</vt:lpstr>
      <vt:lpstr>Objectives</vt:lpstr>
      <vt:lpstr>Thunderstorm Climatology</vt:lpstr>
      <vt:lpstr>Convective SIGMET Climatology</vt:lpstr>
      <vt:lpstr>PowerPoint Presentation</vt:lpstr>
      <vt:lpstr>PowerPoint Presentation</vt:lpstr>
      <vt:lpstr>PowerPoint Presentation</vt:lpstr>
      <vt:lpstr>Thunderstorm Ingredients</vt:lpstr>
      <vt:lpstr>Thunderstorm Cell Life Cycle</vt:lpstr>
      <vt:lpstr>Single Cell Thunderstorm</vt:lpstr>
      <vt:lpstr>Single Cell</vt:lpstr>
      <vt:lpstr>Multicell Cluster </vt:lpstr>
      <vt:lpstr>Multicell Thunderstorms</vt:lpstr>
      <vt:lpstr>Multicell Line (Squall Line) </vt:lpstr>
      <vt:lpstr>Multicell Squall Line</vt:lpstr>
      <vt:lpstr>Thunderstorm Aviation Hazards</vt:lpstr>
      <vt:lpstr>Thunderstorm Aviation Hazards</vt:lpstr>
      <vt:lpstr>Thunderstorm Aviation Hazards</vt:lpstr>
      <vt:lpstr>Thunderstorm Aviation Hazards</vt:lpstr>
      <vt:lpstr>Thunderstorm Advisories</vt:lpstr>
      <vt:lpstr>Thunderstorm Advisories</vt:lpstr>
      <vt:lpstr>Radar Coverage</vt:lpstr>
      <vt:lpstr>TCF</vt:lpstr>
      <vt:lpstr>TCF</vt:lpstr>
      <vt:lpstr>TCF</vt:lpstr>
      <vt:lpstr>Seattle CWSU Convection Page</vt:lpstr>
      <vt:lpstr>PowerPoint Presentation</vt:lpstr>
      <vt:lpstr>Thunderstorm Advisories</vt:lpstr>
    </vt:vector>
  </TitlesOfParts>
  <Company>Federal Aviation Adminstration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NAME</dc:title>
  <dc:creator>John CTR Werth</dc:creator>
  <cp:lastModifiedBy>James Vasilj</cp:lastModifiedBy>
  <cp:revision>103</cp:revision>
  <dcterms:created xsi:type="dcterms:W3CDTF">2013-05-22T22:11:12Z</dcterms:created>
  <dcterms:modified xsi:type="dcterms:W3CDTF">2018-05-17T20:57:54Z</dcterms:modified>
</cp:coreProperties>
</file>