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63"/>
  </p:notesMasterIdLst>
  <p:handoutMasterIdLst>
    <p:handoutMasterId r:id="rId64"/>
  </p:handoutMasterIdLst>
  <p:sldIdLst>
    <p:sldId id="325" r:id="rId2"/>
    <p:sldId id="767" r:id="rId3"/>
    <p:sldId id="762" r:id="rId4"/>
    <p:sldId id="764" r:id="rId5"/>
    <p:sldId id="761" r:id="rId6"/>
    <p:sldId id="763" r:id="rId7"/>
    <p:sldId id="765" r:id="rId8"/>
    <p:sldId id="658" r:id="rId9"/>
    <p:sldId id="602" r:id="rId10"/>
    <p:sldId id="661" r:id="rId11"/>
    <p:sldId id="663" r:id="rId12"/>
    <p:sldId id="664" r:id="rId13"/>
    <p:sldId id="665" r:id="rId14"/>
    <p:sldId id="666" r:id="rId15"/>
    <p:sldId id="670" r:id="rId16"/>
    <p:sldId id="766" r:id="rId17"/>
    <p:sldId id="673" r:id="rId18"/>
    <p:sldId id="756" r:id="rId19"/>
    <p:sldId id="683" r:id="rId20"/>
    <p:sldId id="684" r:id="rId21"/>
    <p:sldId id="686" r:id="rId22"/>
    <p:sldId id="688" r:id="rId23"/>
    <p:sldId id="692" r:id="rId24"/>
    <p:sldId id="693" r:id="rId25"/>
    <p:sldId id="696" r:id="rId26"/>
    <p:sldId id="698" r:id="rId27"/>
    <p:sldId id="702" r:id="rId28"/>
    <p:sldId id="703" r:id="rId29"/>
    <p:sldId id="706" r:id="rId30"/>
    <p:sldId id="707" r:id="rId31"/>
    <p:sldId id="713" r:id="rId32"/>
    <p:sldId id="709" r:id="rId33"/>
    <p:sldId id="710" r:id="rId34"/>
    <p:sldId id="711" r:id="rId35"/>
    <p:sldId id="712" r:id="rId36"/>
    <p:sldId id="714" r:id="rId37"/>
    <p:sldId id="715" r:id="rId38"/>
    <p:sldId id="716" r:id="rId39"/>
    <p:sldId id="717" r:id="rId40"/>
    <p:sldId id="718" r:id="rId41"/>
    <p:sldId id="758" r:id="rId42"/>
    <p:sldId id="720" r:id="rId43"/>
    <p:sldId id="723" r:id="rId44"/>
    <p:sldId id="724" r:id="rId45"/>
    <p:sldId id="725" r:id="rId46"/>
    <p:sldId id="727" r:id="rId47"/>
    <p:sldId id="729" r:id="rId48"/>
    <p:sldId id="730" r:id="rId49"/>
    <p:sldId id="732" r:id="rId50"/>
    <p:sldId id="735" r:id="rId51"/>
    <p:sldId id="734" r:id="rId52"/>
    <p:sldId id="760" r:id="rId53"/>
    <p:sldId id="736" r:id="rId54"/>
    <p:sldId id="737" r:id="rId55"/>
    <p:sldId id="743" r:id="rId56"/>
    <p:sldId id="740" r:id="rId57"/>
    <p:sldId id="747" r:id="rId58"/>
    <p:sldId id="748" r:id="rId59"/>
    <p:sldId id="749" r:id="rId60"/>
    <p:sldId id="660" r:id="rId61"/>
    <p:sldId id="542" r:id="rId6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FF"/>
    <a:srgbClr val="FF33CC"/>
    <a:srgbClr val="0000FF"/>
    <a:srgbClr val="FF5BF3"/>
    <a:srgbClr val="C907B2"/>
    <a:srgbClr val="F8F8F8"/>
    <a:srgbClr val="0066FF"/>
    <a:srgbClr val="3CFB2D"/>
    <a:srgbClr val="8AF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44" autoAdjust="0"/>
    <p:restoredTop sz="83194" autoAdjust="0"/>
  </p:normalViewPr>
  <p:slideViewPr>
    <p:cSldViewPr>
      <p:cViewPr varScale="1">
        <p:scale>
          <a:sx n="86" d="100"/>
          <a:sy n="86" d="100"/>
        </p:scale>
        <p:origin x="1613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7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562"/>
    </p:cViewPr>
  </p:sorterViewPr>
  <p:notesViewPr>
    <p:cSldViewPr>
      <p:cViewPr varScale="1">
        <p:scale>
          <a:sx n="76" d="100"/>
          <a:sy n="76" d="100"/>
        </p:scale>
        <p:origin x="-2933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49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0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50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8" tIns="46570" rIns="93138" bIns="46570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8" tIns="46570" rIns="93138" bIns="46570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8" tIns="46570" rIns="93138" bIns="46570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8" tIns="46570" rIns="93138" bIns="46570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93A30D3-2693-4E31-AAF1-4A12FFAEE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67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2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2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E8EDA0E-5C53-4004-9292-E84B5DFC1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033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8EDA0E-5C53-4004-9292-E84B5DFC1F3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75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502F780-245C-49B9-83BA-30941C4B226E}" type="slidenum">
              <a:rPr lang="en-US" altLang="en-US" sz="1200"/>
              <a:pPr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0A88B29-169E-4453-B630-7CB2AD9099CB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EDC1D96-1938-46F0-98FA-F40A5CB98F7C}" type="slidenum">
              <a:rPr lang="en-US" altLang="en-US" sz="1200"/>
              <a:pPr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5C705E7-D13C-4B65-BB8A-0C5CCA1A7F7B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331E15B-D8F7-412C-B754-92FB133E63DB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A03F068-1EF9-44C1-8323-F312E63B4B2F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E4E5C38-4BF1-4028-8626-91A089183E48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F494CEC-0AD9-4158-AFC8-3954CF0DE80C}" type="slidenum">
              <a:rPr lang="en-US" altLang="en-US" sz="1200"/>
              <a:pPr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831D37-32C8-4B64-A456-0BF585420E80}" type="slidenum">
              <a:rPr lang="en-US" altLang="en-US" sz="1200"/>
              <a:pPr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0F34A83-00AC-4F6E-BC24-8788D0719B98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8EDA0E-5C53-4004-9292-E84B5DFC1F3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22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8C1C998-92B8-41A0-A62D-6CBF32C572D3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5DC7D27-64B4-4305-B219-730548373634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E75C0EA-DD10-4338-A7E9-C340B64E96C7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38BEBA6-27E4-4F98-885D-68D5DDBF94C0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D479A02-AC7C-44FE-91AA-3CA4DA411569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7378F6E-6A76-4801-961F-BD836ED74984}" type="slidenum">
              <a:rPr lang="en-US" altLang="en-US" sz="1200"/>
              <a:pPr/>
              <a:t>33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B029F80-B887-4736-A89B-019663E5EE97}" type="slidenum">
              <a:rPr lang="en-US" altLang="en-US" sz="1200"/>
              <a:pPr/>
              <a:t>34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3DFB9FA-67B8-4840-AD24-ACFF90670247}" type="slidenum">
              <a:rPr lang="en-US" altLang="en-US" sz="1200"/>
              <a:pPr/>
              <a:t>35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5A08216-EEC7-4AA8-8556-F1F642BDBC5A}" type="slidenum">
              <a:rPr lang="en-US" altLang="en-US" sz="1200"/>
              <a:pPr/>
              <a:t>36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FAD530F-BD8E-4869-ACC1-AE8A7F0866C2}" type="slidenum">
              <a:rPr lang="en-US" altLang="en-US" sz="1200"/>
              <a:pPr/>
              <a:t>37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4DED7FA-A07D-45C6-AD6B-D46298523516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59BFC19-8993-456D-92AA-7BD242D499AE}" type="slidenum">
              <a:rPr lang="en-US" altLang="en-US" sz="1200"/>
              <a:pPr/>
              <a:t>38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F17D0AA-BA02-470D-9EC2-8232A6411406}" type="slidenum">
              <a:rPr lang="en-US" altLang="en-US" sz="1200"/>
              <a:pPr/>
              <a:t>39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07F9240-AD36-4F53-8C13-0C583070F6B1}" type="slidenum">
              <a:rPr lang="en-US" altLang="en-US" sz="1200"/>
              <a:pPr/>
              <a:t>40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59BFC19-8993-456D-92AA-7BD242D499AE}" type="slidenum">
              <a:rPr lang="en-US" altLang="en-US" sz="1200"/>
              <a:pPr/>
              <a:t>41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FF01240-5F34-4C55-865F-58D3B794B672}" type="slidenum">
              <a:rPr lang="en-US" altLang="en-US" sz="1200"/>
              <a:pPr/>
              <a:t>42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24C618-105D-43F4-B2A8-C7B4F6C5E3CC}" type="slidenum">
              <a:rPr lang="en-US" altLang="en-US" sz="1200"/>
              <a:pPr/>
              <a:t>43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58084CD-1238-4875-8287-7DC35B3EDA6D}" type="slidenum">
              <a:rPr lang="en-US" altLang="en-US" sz="1200"/>
              <a:pPr/>
              <a:t>44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54C0E1B-8DB6-460E-81AC-D514E75F5C48}" type="slidenum">
              <a:rPr lang="en-US" altLang="en-US" sz="1200"/>
              <a:pPr/>
              <a:t>45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4973F51-B8BF-44D7-AFCA-B57CCE9E0ABB}" type="slidenum">
              <a:rPr lang="en-US" altLang="en-US" sz="1200"/>
              <a:pPr/>
              <a:t>46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6A2F6DA-C344-4D68-8CFF-50FAC7272921}" type="slidenum">
              <a:rPr lang="en-US" altLang="en-US" sz="1200"/>
              <a:pPr/>
              <a:t>47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07D75B2-44BD-48D6-A288-B298EE67EB92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723F93E-0D0C-475E-B598-9572CEDEA053}" type="slidenum">
              <a:rPr lang="en-US" altLang="en-US" sz="1200"/>
              <a:pPr/>
              <a:t>48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E8E5CA7-AE1D-46C0-ADCB-8E7C13D0EB9C}" type="slidenum">
              <a:rPr lang="en-US" altLang="en-US" sz="1200"/>
              <a:pPr/>
              <a:t>49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5BF106F-BE66-4BD6-B531-992A57FD12FA}" type="slidenum">
              <a:rPr lang="en-US" altLang="en-US" sz="1200"/>
              <a:pPr/>
              <a:t>50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BFB1D37-3ED5-4BE2-A1E0-B3682D956CC8}" type="slidenum">
              <a:rPr lang="en-US" altLang="en-US" sz="1200"/>
              <a:pPr/>
              <a:t>51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5BF106F-BE66-4BD6-B531-992A57FD12FA}" type="slidenum">
              <a:rPr lang="en-US" altLang="en-US" sz="1200"/>
              <a:pPr/>
              <a:t>52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2DE828F-9843-47E3-A76E-11B6CC7476E6}" type="slidenum">
              <a:rPr lang="en-US" altLang="en-US" sz="1200"/>
              <a:pPr/>
              <a:t>53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353E3FC-6428-419F-9984-20BE757403C7}" type="slidenum">
              <a:rPr lang="en-US" altLang="en-US" sz="1200"/>
              <a:pPr/>
              <a:t>54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370DB81-ECC4-4F18-B0BF-81C878CF9BC6}" type="slidenum">
              <a:rPr lang="en-US" altLang="en-US" sz="1200"/>
              <a:pPr/>
              <a:t>55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9DCC840-2A2B-4341-A582-082CDE3E6088}" type="slidenum">
              <a:rPr lang="en-US" altLang="en-US" sz="1200"/>
              <a:pPr/>
              <a:t>56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16DE63C-B0A7-4E4E-B4A5-DC2F452C0BA2}" type="slidenum">
              <a:rPr lang="en-US" altLang="en-US" sz="1200"/>
              <a:pPr/>
              <a:t>57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D7653AE-D934-4739-9838-3400B9A85212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6090448-7E50-4542-9C96-5FE64FC13AF4}" type="slidenum">
              <a:rPr lang="en-US" altLang="en-US" sz="1200"/>
              <a:pPr/>
              <a:t>58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9EAB0A8-5B27-41AC-AAA4-333E486DC075}" type="slidenum">
              <a:rPr lang="en-US" altLang="en-US" sz="1200"/>
              <a:pPr/>
              <a:t>59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8EDA0E-5C53-4004-9292-E84B5DFC1F3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58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7F8805F-3C40-4236-9F60-8A89BC5D7260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502F780-245C-49B9-83BA-30941C4B226E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BAEA86D-4C94-4836-82BA-12F1ACDDCA70}" type="slidenum">
              <a:rPr lang="en-US" altLang="en-US" sz="1200"/>
              <a:pPr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20A1D1B-A2B2-4837-98BA-B996CA033C0F}" type="slidenum">
              <a:rPr lang="en-US" altLang="en-US" sz="1200"/>
              <a:pPr/>
              <a:t>17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 userDrawn="1"/>
        </p:nvGrpSpPr>
        <p:grpSpPr bwMode="auto">
          <a:xfrm>
            <a:off x="0" y="0"/>
            <a:ext cx="9144000" cy="1143000"/>
            <a:chOff x="0" y="0"/>
            <a:chExt cx="9144000" cy="1143000"/>
          </a:xfrm>
        </p:grpSpPr>
        <p:pic>
          <p:nvPicPr>
            <p:cNvPr id="5" name="Picture 7" descr="NOAA_Logo white background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97280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 descr="nwsshad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13833"/>
              <a:ext cx="1143000" cy="1129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3AD20-2423-4604-9A60-897BF58ADCE7}" type="datetime3">
              <a:rPr lang="en-US" smtClean="0"/>
              <a:t>23 February 2018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2010 CWSU Fall Refresher Training</a:t>
            </a:r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AF04A-4423-4B37-9F69-830C284CB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0425C-1CD4-48E3-A9FB-BE197B392A64}" type="datetime3">
              <a:rPr lang="en-US" smtClean="0"/>
              <a:t>23 February 2018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2010 CWSU Fall Refresher Training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60777-05F8-4AED-B905-98A60D03C5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85ED4-5FE3-4A5A-BD5C-2C6BE14FE053}" type="datetime3">
              <a:rPr lang="en-US" smtClean="0"/>
              <a:t>23 February 2018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2010 CWSU Fall Refresher Training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0A737-65A2-4179-9C2A-A7F80271DE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0" y="0"/>
            <a:ext cx="9144000" cy="1143000"/>
            <a:chOff x="0" y="0"/>
            <a:chExt cx="9144000" cy="1143000"/>
          </a:xfrm>
        </p:grpSpPr>
        <p:pic>
          <p:nvPicPr>
            <p:cNvPr id="5" name="Picture 7" descr="NOAA_Logo white background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97280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8" descr="nwsshad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13833"/>
              <a:ext cx="1143000" cy="1129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19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DEE5C-CD6C-423E-BCC9-93AF84A2123C}" type="datetime3">
              <a:rPr lang="en-US" smtClean="0"/>
              <a:t>23 February 2018</a:t>
            </a:fld>
            <a:endParaRPr lang="en-US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2010 CWSU Fall Refresher Training</a:t>
            </a: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0E804-2F95-46ED-A35A-3CA885A677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E62C9-4760-4487-A5B4-0F5466C5A395}" type="datetime3">
              <a:rPr lang="en-US" smtClean="0"/>
              <a:t>23 February 2018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2010 CWSU Fall Refresher Training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5901D-8319-4337-BE0B-5860E32C03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219C3-1FCD-4580-9EBC-1C0F8A096AA8}" type="datetime3">
              <a:rPr lang="en-US" smtClean="0"/>
              <a:t>23 February 2018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2010 CWSU Fall Refresher Training</a:t>
            </a: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DE8B2-9B83-48D0-8630-895613842E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C425E-B05F-4262-B944-6863FC42DE78}" type="datetime3">
              <a:rPr lang="en-US" smtClean="0"/>
              <a:t>23 February 2018</a:t>
            </a:fld>
            <a:endParaRPr lang="en-US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2010 CWSU Fall Refresher Training</a:t>
            </a:r>
            <a:endParaRPr lang="en-US" dirty="0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CEA04-9184-4BD6-8D0E-305D0F386C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107E938-6CA0-4B76-ABDA-9C627BFFFB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D7F86-7EDE-4370-958A-9A01CF4275F9}" type="datetime3">
              <a:rPr lang="en-US" smtClean="0"/>
              <a:t>23 February 2018</a:t>
            </a:fld>
            <a:endParaRPr lang="en-US" dirty="0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2010 CWSU Fall Refresher Training</a:t>
            </a:r>
            <a:endParaRPr lang="en-US" dirty="0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6CB8D-8284-40C2-A8F3-3057CB5BE6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C8857-00CB-4D04-9272-75246963C9A3}" type="datetime3">
              <a:rPr lang="en-US" smtClean="0"/>
              <a:t>23 February 2018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2010 CWSU Fall Refresher Training</a:t>
            </a: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B0553-4881-4076-A177-32CCB9AEEC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B36AA-0F13-4F14-80B8-5398FF555F62}" type="datetime3">
              <a:rPr lang="en-US" smtClean="0"/>
              <a:t>23 February 2018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2010 CWSU Fall Refresher Training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030EC-F0FD-4E4E-B35B-07FD34357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815100B-DC71-445E-8538-8430B83C2109}" type="datetime3">
              <a:rPr lang="en-US" smtClean="0"/>
              <a:t>23 February 2018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2010 CWSU Fall Refresher Training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BC5352F-8492-4FA6-B306-633795B573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grpSp>
        <p:nvGrpSpPr>
          <p:cNvPr id="1034" name="Group 13"/>
          <p:cNvGrpSpPr>
            <a:grpSpLocks/>
          </p:cNvGrpSpPr>
          <p:nvPr/>
        </p:nvGrpSpPr>
        <p:grpSpPr bwMode="auto">
          <a:xfrm>
            <a:off x="0" y="0"/>
            <a:ext cx="9144000" cy="1143000"/>
            <a:chOff x="0" y="0"/>
            <a:chExt cx="9144000" cy="1143000"/>
          </a:xfrm>
        </p:grpSpPr>
        <p:pic>
          <p:nvPicPr>
            <p:cNvPr id="1035" name="Picture 14" descr="NOAA_Logo white background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97280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6" name="Picture 15" descr="nwsshad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13833"/>
              <a:ext cx="1143000" cy="1129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58" r:id="rId3"/>
    <p:sldLayoutId id="2147483759" r:id="rId4"/>
    <p:sldLayoutId id="2147483760" r:id="rId5"/>
    <p:sldLayoutId id="2147483767" r:id="rId6"/>
    <p:sldLayoutId id="2147483761" r:id="rId7"/>
    <p:sldLayoutId id="2147483762" r:id="rId8"/>
    <p:sldLayoutId id="2147483768" r:id="rId9"/>
    <p:sldLayoutId id="2147483763" r:id="rId10"/>
    <p:sldLayoutId id="2147483764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3CEEF5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1" fontAlgn="base" hangingPunct="1">
        <a:spcBef>
          <a:spcPct val="20000"/>
        </a:spcBef>
        <a:spcAft>
          <a:spcPct val="0"/>
        </a:spcAft>
        <a:buClr>
          <a:srgbClr val="3CEEF5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1" fontAlgn="base" hangingPunct="1">
        <a:spcBef>
          <a:spcPct val="20000"/>
        </a:spcBef>
        <a:spcAft>
          <a:spcPct val="0"/>
        </a:spcAft>
        <a:buClr>
          <a:srgbClr val="94F6D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0.png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3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oleObject" Target="../embeddings/oleObject5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5.png"/><Relationship Id="rId4" Type="http://schemas.openxmlformats.org/officeDocument/2006/relationships/oleObject" Target="../embeddings/oleObject6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6.png"/><Relationship Id="rId4" Type="http://schemas.openxmlformats.org/officeDocument/2006/relationships/oleObject" Target="../embeddings/oleObject7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oleObject" Target="../embeddings/oleObject8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9.png"/><Relationship Id="rId4" Type="http://schemas.openxmlformats.org/officeDocument/2006/relationships/oleObject" Target="../embeddings/oleObject9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0.png"/><Relationship Id="rId4" Type="http://schemas.openxmlformats.org/officeDocument/2006/relationships/oleObject" Target="../embeddings/oleObject10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1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2.png"/><Relationship Id="rId4" Type="http://schemas.openxmlformats.org/officeDocument/2006/relationships/oleObject" Target="../embeddings/oleObject12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3.png"/><Relationship Id="rId4" Type="http://schemas.openxmlformats.org/officeDocument/2006/relationships/oleObject" Target="../embeddings/oleObject13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9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0.pn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50.png"/><Relationship Id="rId4" Type="http://schemas.openxmlformats.org/officeDocument/2006/relationships/oleObject" Target="../embeddings/oleObject20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9.png"/><Relationship Id="rId4" Type="http://schemas.openxmlformats.org/officeDocument/2006/relationships/oleObject" Target="../embeddings/oleObject22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50.png"/><Relationship Id="rId4" Type="http://schemas.openxmlformats.org/officeDocument/2006/relationships/oleObject" Target="../embeddings/oleObject23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13931" y="1066800"/>
            <a:ext cx="75885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Microsoft Sans Serif" pitchFamily="34" charset="0"/>
              </a:rPr>
              <a:t>2018 NW Aviation </a:t>
            </a:r>
            <a:b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Microsoft Sans Serif" pitchFamily="34" charset="0"/>
              </a:rPr>
            </a:b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Microsoft Sans Serif" pitchFamily="34" charset="0"/>
              </a:rPr>
              <a:t>Conference &amp; Trade Show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89662" y="0"/>
            <a:ext cx="4038600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Microsoft Sans Serif" pitchFamily="34" charset="0"/>
              </a:rPr>
              <a:t>Danny Mercer</a:t>
            </a:r>
          </a:p>
          <a:p>
            <a:pPr algn="ctr"/>
            <a:r>
              <a:rPr lang="en-US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Microsoft Sans Serif" pitchFamily="34" charset="0"/>
              </a:rPr>
              <a:t>Forecaster,  National weather Service </a:t>
            </a:r>
          </a:p>
          <a:p>
            <a:pPr algn="ctr"/>
            <a:r>
              <a:rPr lang="en-US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Microsoft Sans Serif" pitchFamily="34" charset="0"/>
              </a:rPr>
              <a:t>Seattle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2905" y="0"/>
            <a:ext cx="44181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endParaRPr lang="en-US" sz="4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057400"/>
            <a:ext cx="8763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Area Forecast Discussions (AFD’s) 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Identifying Types of Weather Charts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Interpreting Constant Pressure Charts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Satellite Interpretation Relative to Charts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600" y="990600"/>
            <a:ext cx="683552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“How Can You </a:t>
            </a:r>
            <a:b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Learn More About the Weather?”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3965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54238" y="0"/>
            <a:ext cx="683552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“How Can You </a:t>
            </a:r>
            <a:b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Learn More About the Weather?”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3118" y="1219200"/>
            <a:ext cx="73427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Online Courses </a:t>
            </a: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Weather Theory for Pilots</a:t>
            </a: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COMET Program by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MetEd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Embry-Riddle (and others)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Resident and Non-Resident Degrees</a:t>
            </a: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BS – Aviation Meteorology (FIT)</a:t>
            </a: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BS –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Atmospheric Sciences or Meteorology (UW &amp; other schools nationally)</a:t>
            </a:r>
          </a:p>
        </p:txBody>
      </p:sp>
    </p:spTree>
    <p:extLst>
      <p:ext uri="{BB962C8B-B14F-4D97-AF65-F5344CB8AC3E}">
        <p14:creationId xmlns:p14="http://schemas.microsoft.com/office/powerpoint/2010/main" val="3102110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54238" y="0"/>
            <a:ext cx="683552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“How Can You </a:t>
            </a:r>
            <a:b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Learn More About the Weather?”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363" y="1289953"/>
            <a:ext cx="80632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 no-cost option for YOU to do it (thought it will take time and patience) is the…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Area &amp; Aviation Forecast Discussions (AFD’s)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Discusses the current weather and forecast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NWS meteorologist’s view of the weather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Issued 4 times daily by the Seattle Weather Office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Issued twice daily by CWSU Seattle/Auburn</a:t>
            </a:r>
          </a:p>
        </p:txBody>
      </p:sp>
    </p:spTree>
    <p:extLst>
      <p:ext uri="{BB962C8B-B14F-4D97-AF65-F5344CB8AC3E}">
        <p14:creationId xmlns:p14="http://schemas.microsoft.com/office/powerpoint/2010/main" val="2693315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0363" y="1397675"/>
            <a:ext cx="806327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This is and iterative process…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Read and digest the AFD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Compare this to widely available data</a:t>
            </a:r>
          </a:p>
          <a:p>
            <a:pPr marL="640080" lvl="1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Forecast Charts</a:t>
            </a:r>
          </a:p>
          <a:p>
            <a:pPr marL="640080" lvl="1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Satellite Imagery</a:t>
            </a:r>
          </a:p>
          <a:p>
            <a:pPr marL="640080" lvl="1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Radar Imagery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Repeat daily until it’s second nature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1154238" y="0"/>
            <a:ext cx="683552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“How Can You </a:t>
            </a:r>
            <a:b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Learn More About the Weather?”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2764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6252" y="0"/>
            <a:ext cx="59715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Area Forecast Discussion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38200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Read and digest the most current AFD’s 	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“But where do I find the AFD’s?”</a:t>
            </a:r>
          </a:p>
          <a:p>
            <a:pPr algn="ctr"/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640080" lvl="1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Central Weather Service Unit (CWSU), Seattle Website</a:t>
            </a:r>
          </a:p>
          <a:p>
            <a:pPr marL="640080" lvl="1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CWSU issued 2 times daily, 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wider regional focus </a:t>
            </a:r>
            <a:r>
              <a:rPr lang="en-US" sz="2800" i="1" u="sng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www.weather.gov/ZSE</a:t>
            </a:r>
          </a:p>
          <a:p>
            <a:pPr marL="354330" lvl="1"/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640080" lvl="1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Weather Forecast Office (WFO), Seattle Website     </a:t>
            </a:r>
          </a:p>
          <a:p>
            <a:pPr marL="640080" lvl="1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WFO issued 4 times daily, 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covers most of </a:t>
            </a:r>
            <a:r>
              <a:rPr lang="en-US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Wrn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WA  </a:t>
            </a:r>
          </a:p>
          <a:p>
            <a:pPr marL="640080" lvl="1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Also accessible from the CWSU page above!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54330" lvl="1"/>
            <a:r>
              <a:rPr lang="en-US" sz="2000" dirty="0">
                <a:solidFill>
                  <a:srgbClr val="FFFFFF"/>
                </a:solidFill>
                <a:latin typeface="+mj-lt"/>
              </a:rPr>
              <a:t>     </a:t>
            </a:r>
            <a:r>
              <a:rPr lang="en-US" sz="2800" i="1" u="sng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www.weather.gov/Seattle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(Aviation icon link at bottom)</a:t>
            </a:r>
          </a:p>
        </p:txBody>
      </p:sp>
    </p:spTree>
    <p:extLst>
      <p:ext uri="{BB962C8B-B14F-4D97-AF65-F5344CB8AC3E}">
        <p14:creationId xmlns:p14="http://schemas.microsoft.com/office/powerpoint/2010/main" val="2663597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6400800" y="1371600"/>
            <a:ext cx="2657474" cy="2641599"/>
          </a:xfrm>
          <a:prstGeom prst="rect">
            <a:avLst/>
          </a:prstGeom>
          <a:noFill/>
          <a:ln w="9525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Hover or clicking on, highlighted weather terms opens up a plain text definition.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82" y="1193800"/>
            <a:ext cx="5687721" cy="563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937" y="76200"/>
            <a:ext cx="5228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78883" y="1524000"/>
            <a:ext cx="605367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81000" y="2667000"/>
            <a:ext cx="6223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8882" y="5105400"/>
            <a:ext cx="605367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52800" y="2971800"/>
            <a:ext cx="36576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20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image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66800" y="2895600"/>
            <a:ext cx="7467600" cy="3581400"/>
            <a:chOff x="1066800" y="2895600"/>
            <a:chExt cx="7467600" cy="3581400"/>
          </a:xfrm>
        </p:grpSpPr>
        <p:cxnSp>
          <p:nvCxnSpPr>
            <p:cNvPr id="70659" name="Straight Arrow Connector 13"/>
            <p:cNvCxnSpPr>
              <a:cxnSpLocks noChangeShapeType="1"/>
            </p:cNvCxnSpPr>
            <p:nvPr/>
          </p:nvCxnSpPr>
          <p:spPr bwMode="auto">
            <a:xfrm rot="5400000" flipH="1" flipV="1">
              <a:off x="5905500" y="3314700"/>
              <a:ext cx="1371600" cy="1143000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0660" name="TextBox 15"/>
            <p:cNvSpPr txBox="1">
              <a:spLocks noChangeArrowheads="1"/>
            </p:cNvSpPr>
            <p:nvPr/>
          </p:nvSpPr>
          <p:spPr bwMode="auto">
            <a:xfrm>
              <a:off x="6019800" y="2895600"/>
              <a:ext cx="25146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400" dirty="0"/>
                <a:t>Sample Aviation Discussion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1066800" y="4572000"/>
              <a:ext cx="4953000" cy="1905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2895600" y="3049587"/>
            <a:ext cx="838200" cy="1508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7700" y="152400"/>
            <a:ext cx="4495800" cy="6858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+mj-lt"/>
              </a:rPr>
              <a:t>National Weather Service Forecast Office</a:t>
            </a:r>
          </a:p>
        </p:txBody>
      </p:sp>
    </p:spTree>
    <p:extLst>
      <p:ext uri="{BB962C8B-B14F-4D97-AF65-F5344CB8AC3E}">
        <p14:creationId xmlns:p14="http://schemas.microsoft.com/office/powerpoint/2010/main" val="207833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4241" y="1066800"/>
            <a:ext cx="72355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Aviation Section of the AFD</a:t>
            </a: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Follows the long term forecast discussion</a:t>
            </a: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Communicates uncertainty of conditions</a:t>
            </a: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Explains influence of local effects</a:t>
            </a: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Emphasizes high-impact conditions/events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3482" y="0"/>
            <a:ext cx="67970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Aviation Weather Discussion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4969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2616" y="0"/>
            <a:ext cx="72987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Weather Graphics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6482" y="1443841"/>
            <a:ext cx="70749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Step 2:  Analyze weather data on the internet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Compare the AFD to information online</a:t>
            </a: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Weather Forecast Charts</a:t>
            </a: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Weather Analysis Charts</a:t>
            </a: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Satellite Imagery</a:t>
            </a: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Radar Imagery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9391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54241" y="1443841"/>
            <a:ext cx="723551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Aviation Maps</a:t>
            </a: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AIRMETs, SIGMETs, Freezing Level, Etc.</a:t>
            </a: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Surface Analysis and Sensible Weather</a:t>
            </a: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Flight Level Winds and Profiles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Meteorological Forecast Charts</a:t>
            </a: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Upper Level (i.e., Constant Pressure/Height)</a:t>
            </a:r>
          </a:p>
          <a:p>
            <a:pPr marL="64008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Used by Meteorologists to Make Forecasts</a:t>
            </a:r>
          </a:p>
        </p:txBody>
      </p:sp>
      <p:sp>
        <p:nvSpPr>
          <p:cNvPr id="9" name="Rectangle 8"/>
          <p:cNvSpPr/>
          <p:nvPr/>
        </p:nvSpPr>
        <p:spPr>
          <a:xfrm>
            <a:off x="922617" y="0"/>
            <a:ext cx="71545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Weather Graphics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8102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9000" y="146563"/>
            <a:ext cx="20717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Agenda</a:t>
            </a:r>
            <a:endParaRPr lang="en-US" sz="4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746949"/>
            <a:ext cx="9144000" cy="12858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1295400"/>
            <a:ext cx="83820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Aviation Operations:</a:t>
            </a:r>
          </a:p>
          <a:p>
            <a:pPr marL="640080" lvl="1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Weather Forecast Office, Seattle</a:t>
            </a:r>
          </a:p>
          <a:p>
            <a:pPr marL="640080" lvl="1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Center Weather Service Unit, Seattle area</a:t>
            </a:r>
          </a:p>
          <a:p>
            <a:pPr marL="640080" lvl="1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Aviation Weather Center, Kansas City</a:t>
            </a:r>
          </a:p>
          <a:p>
            <a:pPr marL="640080" lvl="1" indent="-285750">
              <a:buFont typeface="Arial" pitchFamily="34" charset="0"/>
              <a:buChar char="•"/>
            </a:pP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Area &amp; Aviation Forecast Discussions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Identifying Types of Weather Charts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Interpreting Constant Pressure Charts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Satellite Interpretation Relative to Charts</a:t>
            </a:r>
          </a:p>
        </p:txBody>
      </p:sp>
    </p:spTree>
    <p:extLst>
      <p:ext uri="{BB962C8B-B14F-4D97-AF65-F5344CB8AC3E}">
        <p14:creationId xmlns:p14="http://schemas.microsoft.com/office/powerpoint/2010/main" val="3938554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9 hour forecas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1433193"/>
            <a:ext cx="5562600" cy="48768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" y="2436382"/>
            <a:ext cx="8150750" cy="28704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050" y="1307008"/>
            <a:ext cx="3731150" cy="55156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922617" y="0"/>
            <a:ext cx="67735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Weather Graphics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49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79425" y="2963863"/>
            <a:ext cx="30257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95300" y="1307842"/>
            <a:ext cx="81534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Here’s a quick and simple tutorial for interpreting constant pressure charts.</a:t>
            </a:r>
          </a:p>
          <a:p>
            <a:pPr>
              <a:spcBef>
                <a:spcPct val="50000"/>
              </a:spcBef>
            </a:pPr>
            <a:endParaRPr lang="en-US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contours are lines of constant height, so look at these charts like a topographical map.</a:t>
            </a:r>
          </a:p>
          <a:p>
            <a:pPr>
              <a:spcBef>
                <a:spcPct val="50000"/>
              </a:spcBef>
            </a:pPr>
            <a:endParaRPr lang="en-US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Knowing this will help you answer the question, </a:t>
            </a:r>
            <a:b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“What is an upper level shortwave trough?”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78296" y="0"/>
            <a:ext cx="6787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Forecast Charts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6615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1905000" y="1828800"/>
            <a:ext cx="10128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000" b="1">
                <a:solidFill>
                  <a:srgbClr val="000000"/>
                </a:solidFill>
                <a:latin typeface="Times New Roman" pitchFamily="18" charset="0"/>
              </a:rPr>
              <a:t>Surface</a:t>
            </a:r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auto">
          <a:xfrm>
            <a:off x="1905000" y="2286000"/>
            <a:ext cx="1130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Line 5"/>
          <p:cNvSpPr>
            <a:spLocks noChangeShapeType="1"/>
          </p:cNvSpPr>
          <p:nvPr/>
        </p:nvSpPr>
        <p:spPr bwMode="auto">
          <a:xfrm>
            <a:off x="3048000" y="2286000"/>
            <a:ext cx="6858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37344" y="1316312"/>
            <a:ext cx="8469313" cy="5313362"/>
            <a:chOff x="304800" y="1544638"/>
            <a:chExt cx="8469313" cy="5313362"/>
          </a:xfrm>
        </p:grpSpPr>
        <p:pic>
          <p:nvPicPr>
            <p:cNvPr id="75778" name="Picture 2" descr="mtn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544638"/>
              <a:ext cx="8469313" cy="5313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844648" y="6096000"/>
              <a:ext cx="538961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Verdana" panose="020B0604030504040204" pitchFamily="34" charset="0"/>
                  <a:cs typeface="Verdana" panose="020B0604030504040204" pitchFamily="34" charset="0"/>
                </a:rPr>
                <a:t>Think about a mountain…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6550" y="1315518"/>
            <a:ext cx="8470900" cy="5314950"/>
            <a:chOff x="304800" y="1543050"/>
            <a:chExt cx="8470900" cy="5314950"/>
          </a:xfrm>
        </p:grpSpPr>
        <p:pic>
          <p:nvPicPr>
            <p:cNvPr id="11" name="Picture 3" descr="mtn2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543050"/>
              <a:ext cx="8470900" cy="531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325268" y="6076295"/>
              <a:ext cx="6429965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Verdana" panose="020B0604030504040204" pitchFamily="34" charset="0"/>
                  <a:cs typeface="Verdana" panose="020B0604030504040204" pitchFamily="34" charset="0"/>
                </a:rPr>
                <a:t>Connect Points of Equal Height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37344" y="1316312"/>
            <a:ext cx="8469313" cy="5313362"/>
            <a:chOff x="304800" y="1544638"/>
            <a:chExt cx="8469313" cy="5313362"/>
          </a:xfrm>
        </p:grpSpPr>
        <p:pic>
          <p:nvPicPr>
            <p:cNvPr id="14" name="Picture 2" descr="mtn2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544638"/>
              <a:ext cx="8469313" cy="5313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2507489" y="6075640"/>
              <a:ext cx="4063934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Verdana" panose="020B0604030504040204" pitchFamily="34" charset="0"/>
                  <a:cs typeface="Verdana" panose="020B0604030504040204" pitchFamily="34" charset="0"/>
                </a:rPr>
                <a:t>Get Rid of the Land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1199631"/>
            <a:ext cx="9144000" cy="5546725"/>
            <a:chOff x="0" y="1311275"/>
            <a:chExt cx="9144000" cy="5546725"/>
          </a:xfrm>
        </p:grpSpPr>
        <p:pic>
          <p:nvPicPr>
            <p:cNvPr id="17" name="Picture 2" descr="mtn4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11275"/>
              <a:ext cx="9144000" cy="554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38684" y="5943600"/>
              <a:ext cx="806663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Verdana" panose="020B0604030504040204" pitchFamily="34" charset="0"/>
                  <a:cs typeface="Verdana" panose="020B0604030504040204" pitchFamily="34" charset="0"/>
                </a:rPr>
                <a:t>Lines of Equal Height Around Mountain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72014" y="1524000"/>
            <a:ext cx="2982548" cy="1860550"/>
            <a:chOff x="4572014" y="1524000"/>
            <a:chExt cx="2982548" cy="1860550"/>
          </a:xfrm>
        </p:grpSpPr>
        <p:sp>
          <p:nvSpPr>
            <p:cNvPr id="21" name="Arc 4"/>
            <p:cNvSpPr>
              <a:spLocks/>
            </p:cNvSpPr>
            <p:nvPr/>
          </p:nvSpPr>
          <p:spPr bwMode="auto">
            <a:xfrm>
              <a:off x="4572014" y="1600200"/>
              <a:ext cx="1447786" cy="965200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81"/>
                    <a:pt x="9652" y="16"/>
                    <a:pt x="21571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1"/>
                    <a:pt x="9652" y="16"/>
                    <a:pt x="21571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 cap="rnd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6182962" y="1524000"/>
              <a:ext cx="1371600" cy="186055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Rotate </a:t>
              </a:r>
            </a:p>
            <a:p>
              <a:r>
                <a:rPr lang="en-US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and </a:t>
              </a:r>
            </a:p>
            <a:p>
              <a:r>
                <a:rPr lang="en-US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View</a:t>
              </a:r>
            </a:p>
            <a:p>
              <a:r>
                <a:rPr lang="en-US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From</a:t>
              </a:r>
            </a:p>
            <a:p>
              <a:r>
                <a:rPr lang="en-US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Above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178296" y="0"/>
            <a:ext cx="6787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Forecast Charts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765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57300" y="1173163"/>
            <a:ext cx="6629400" cy="5532437"/>
            <a:chOff x="1066806" y="1325563"/>
            <a:chExt cx="6629400" cy="5532437"/>
          </a:xfrm>
        </p:grpSpPr>
        <p:pic>
          <p:nvPicPr>
            <p:cNvPr id="79875" name="Picture 3" descr="mtn5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6" y="1325563"/>
              <a:ext cx="6629400" cy="553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936350" y="6019800"/>
              <a:ext cx="489031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Looking Down on High Pressure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178296" y="0"/>
            <a:ext cx="6787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Forecast Charts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564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7981" y="1981200"/>
            <a:ext cx="8428038" cy="4751387"/>
            <a:chOff x="357981" y="1981200"/>
            <a:chExt cx="8428038" cy="4751387"/>
          </a:xfrm>
        </p:grpSpPr>
        <p:pic>
          <p:nvPicPr>
            <p:cNvPr id="80899" name="Picture 3" descr="mtn6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81" y="1981200"/>
              <a:ext cx="8428038" cy="475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188" name="Arc 4"/>
            <p:cNvSpPr>
              <a:spLocks/>
            </p:cNvSpPr>
            <p:nvPr/>
          </p:nvSpPr>
          <p:spPr bwMode="auto">
            <a:xfrm rot="17979072" flipH="1">
              <a:off x="5300290" y="2222500"/>
              <a:ext cx="685800" cy="584200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81"/>
                    <a:pt x="9652" y="16"/>
                    <a:pt x="21571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1"/>
                    <a:pt x="9652" y="16"/>
                    <a:pt x="21571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 cap="rnd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89" name="Rectangle 5"/>
            <p:cNvSpPr>
              <a:spLocks noChangeArrowheads="1"/>
            </p:cNvSpPr>
            <p:nvPr/>
          </p:nvSpPr>
          <p:spPr bwMode="auto">
            <a:xfrm>
              <a:off x="4152900" y="2743200"/>
              <a:ext cx="1066800" cy="6096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Peak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1190" name="Arc 6"/>
            <p:cNvSpPr>
              <a:spLocks/>
            </p:cNvSpPr>
            <p:nvPr/>
          </p:nvSpPr>
          <p:spPr bwMode="auto">
            <a:xfrm>
              <a:off x="2209800" y="2819400"/>
              <a:ext cx="1803400" cy="1347788"/>
            </a:xfrm>
            <a:custGeom>
              <a:avLst/>
              <a:gdLst>
                <a:gd name="T0" fmla="*/ 2147483647 w 21600"/>
                <a:gd name="T1" fmla="*/ 0 h 21597"/>
                <a:gd name="T2" fmla="*/ 2147483647 w 21600"/>
                <a:gd name="T3" fmla="*/ 2147483647 h 21597"/>
                <a:gd name="T4" fmla="*/ 0 w 21600"/>
                <a:gd name="T5" fmla="*/ 2147483647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330" y="-1"/>
                  </a:moveTo>
                  <a:cubicBezTo>
                    <a:pt x="12129" y="179"/>
                    <a:pt x="21600" y="9796"/>
                    <a:pt x="21600" y="21597"/>
                  </a:cubicBezTo>
                </a:path>
                <a:path w="21600" h="21597" stroke="0" extrusionOk="0">
                  <a:moveTo>
                    <a:pt x="330" y="-1"/>
                  </a:moveTo>
                  <a:cubicBezTo>
                    <a:pt x="12129" y="179"/>
                    <a:pt x="21600" y="9796"/>
                    <a:pt x="21600" y="21597"/>
                  </a:cubicBezTo>
                  <a:lnTo>
                    <a:pt x="0" y="21597"/>
                  </a:lnTo>
                  <a:close/>
                </a:path>
              </a:pathLst>
            </a:custGeom>
            <a:noFill/>
            <a:ln w="76200" cap="rnd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91" name="Rectangle 7"/>
            <p:cNvSpPr>
              <a:spLocks noChangeArrowheads="1"/>
            </p:cNvSpPr>
            <p:nvPr/>
          </p:nvSpPr>
          <p:spPr bwMode="auto">
            <a:xfrm>
              <a:off x="1066800" y="2514600"/>
              <a:ext cx="1066800" cy="5334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Ridge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80898" name="Text Box 2"/>
            <p:cNvSpPr txBox="1">
              <a:spLocks noChangeArrowheads="1"/>
            </p:cNvSpPr>
            <p:nvPr/>
          </p:nvSpPr>
          <p:spPr bwMode="auto">
            <a:xfrm>
              <a:off x="1069975" y="5791200"/>
              <a:ext cx="700405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Not all Mountains are Concentric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3537" y="1981200"/>
            <a:ext cx="8428038" cy="4751387"/>
            <a:chOff x="363537" y="1981200"/>
            <a:chExt cx="8428038" cy="4751387"/>
          </a:xfrm>
        </p:grpSpPr>
        <p:pic>
          <p:nvPicPr>
            <p:cNvPr id="12" name="Picture 3" descr="mtn8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37" y="1981200"/>
              <a:ext cx="8428038" cy="475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4095750" y="2743200"/>
              <a:ext cx="1066800" cy="750094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High</a:t>
              </a:r>
              <a:br>
                <a:rPr lang="en-US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</a:br>
              <a:r>
                <a:rPr lang="en-US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Center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5" name="Arc 6"/>
            <p:cNvSpPr>
              <a:spLocks/>
            </p:cNvSpPr>
            <p:nvPr/>
          </p:nvSpPr>
          <p:spPr bwMode="auto">
            <a:xfrm>
              <a:off x="2192337" y="2817812"/>
              <a:ext cx="1803400" cy="1347788"/>
            </a:xfrm>
            <a:custGeom>
              <a:avLst/>
              <a:gdLst>
                <a:gd name="T0" fmla="*/ 2147483647 w 21600"/>
                <a:gd name="T1" fmla="*/ 0 h 21597"/>
                <a:gd name="T2" fmla="*/ 2147483647 w 21600"/>
                <a:gd name="T3" fmla="*/ 2147483647 h 21597"/>
                <a:gd name="T4" fmla="*/ 0 w 21600"/>
                <a:gd name="T5" fmla="*/ 2147483647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330" y="-1"/>
                  </a:moveTo>
                  <a:cubicBezTo>
                    <a:pt x="12129" y="179"/>
                    <a:pt x="21600" y="9796"/>
                    <a:pt x="21600" y="21597"/>
                  </a:cubicBezTo>
                </a:path>
                <a:path w="21600" h="21597" stroke="0" extrusionOk="0">
                  <a:moveTo>
                    <a:pt x="330" y="-1"/>
                  </a:moveTo>
                  <a:cubicBezTo>
                    <a:pt x="12129" y="179"/>
                    <a:pt x="21600" y="9796"/>
                    <a:pt x="21600" y="21597"/>
                  </a:cubicBezTo>
                  <a:lnTo>
                    <a:pt x="0" y="21597"/>
                  </a:lnTo>
                  <a:close/>
                </a:path>
              </a:pathLst>
            </a:custGeom>
            <a:noFill/>
            <a:ln w="76200" cap="rnd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068387" y="2513012"/>
              <a:ext cx="1066800" cy="5334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Ridge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1052512" y="5791200"/>
              <a:ext cx="700405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Not all Pressure Centers are Concentric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8" name="Arc 4"/>
            <p:cNvSpPr>
              <a:spLocks/>
            </p:cNvSpPr>
            <p:nvPr/>
          </p:nvSpPr>
          <p:spPr bwMode="auto">
            <a:xfrm rot="17979072" flipH="1">
              <a:off x="5309815" y="2226856"/>
              <a:ext cx="685800" cy="584200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81"/>
                    <a:pt x="9652" y="16"/>
                    <a:pt x="21571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1"/>
                    <a:pt x="9652" y="16"/>
                    <a:pt x="21571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 cap="rnd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1950" y="1981200"/>
            <a:ext cx="8428038" cy="4751387"/>
            <a:chOff x="361950" y="1981200"/>
            <a:chExt cx="8428038" cy="4751387"/>
          </a:xfrm>
        </p:grpSpPr>
        <p:grpSp>
          <p:nvGrpSpPr>
            <p:cNvPr id="4" name="Group 3"/>
            <p:cNvGrpSpPr/>
            <p:nvPr/>
          </p:nvGrpSpPr>
          <p:grpSpPr>
            <a:xfrm>
              <a:off x="361950" y="1981200"/>
              <a:ext cx="8428038" cy="4751387"/>
              <a:chOff x="361950" y="1981200"/>
              <a:chExt cx="8428038" cy="4751387"/>
            </a:xfrm>
          </p:grpSpPr>
          <p:pic>
            <p:nvPicPr>
              <p:cNvPr id="20" name="Picture 3" descr="mtn9a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950" y="1981200"/>
                <a:ext cx="8428038" cy="4751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Arc 4"/>
              <p:cNvSpPr>
                <a:spLocks/>
              </p:cNvSpPr>
              <p:nvPr/>
            </p:nvSpPr>
            <p:spPr bwMode="auto">
              <a:xfrm rot="20163944" flipH="1">
                <a:off x="4913706" y="2114014"/>
                <a:ext cx="1057819" cy="781813"/>
              </a:xfrm>
              <a:custGeom>
                <a:avLst/>
                <a:gdLst>
                  <a:gd name="T0" fmla="*/ 0 w 21600"/>
                  <a:gd name="T1" fmla="*/ 2147483647 h 21600"/>
                  <a:gd name="T2" fmla="*/ 2147483647 w 21600"/>
                  <a:gd name="T3" fmla="*/ 0 h 21600"/>
                  <a:gd name="T4" fmla="*/ 2147483647 w 21600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81"/>
                      <a:pt x="9652" y="16"/>
                      <a:pt x="21571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81"/>
                      <a:pt x="9652" y="16"/>
                      <a:pt x="2157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76200" cap="rnd">
                <a:solidFill>
                  <a:srgbClr val="FF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5"/>
              <p:cNvSpPr>
                <a:spLocks noChangeArrowheads="1"/>
              </p:cNvSpPr>
              <p:nvPr/>
            </p:nvSpPr>
            <p:spPr bwMode="auto">
              <a:xfrm>
                <a:off x="3327400" y="2305050"/>
                <a:ext cx="1371600" cy="1860550"/>
              </a:xfrm>
              <a:prstGeom prst="rect">
                <a:avLst/>
              </a:prstGeom>
              <a:solidFill>
                <a:schemeClr val="accent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Rotate </a:t>
                </a:r>
              </a:p>
              <a:p>
                <a:r>
                  <a:rPr lang="en-US" alt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and </a:t>
                </a:r>
              </a:p>
              <a:p>
                <a:r>
                  <a:rPr lang="en-US" alt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View</a:t>
                </a:r>
              </a:p>
              <a:p>
                <a:r>
                  <a:rPr lang="en-US" alt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From</a:t>
                </a:r>
              </a:p>
              <a:p>
                <a:r>
                  <a:rPr lang="en-US" alt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Above</a:t>
                </a:r>
              </a:p>
            </p:txBody>
          </p:sp>
        </p:grpSp>
        <p:sp>
          <p:nvSpPr>
            <p:cNvPr id="24" name="Text Box 2"/>
            <p:cNvSpPr txBox="1">
              <a:spLocks noChangeArrowheads="1"/>
            </p:cNvSpPr>
            <p:nvPr/>
          </p:nvSpPr>
          <p:spPr bwMode="auto">
            <a:xfrm>
              <a:off x="1054100" y="5791200"/>
              <a:ext cx="700405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Not all Pressure Centers are Concentric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178296" y="0"/>
            <a:ext cx="6787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Forecast Charts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5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1000" y="1981200"/>
            <a:ext cx="8383588" cy="4695825"/>
            <a:chOff x="381000" y="1981200"/>
            <a:chExt cx="8383588" cy="4695825"/>
          </a:xfrm>
        </p:grpSpPr>
        <p:grpSp>
          <p:nvGrpSpPr>
            <p:cNvPr id="2" name="Group 1"/>
            <p:cNvGrpSpPr/>
            <p:nvPr/>
          </p:nvGrpSpPr>
          <p:grpSpPr>
            <a:xfrm>
              <a:off x="381000" y="1981200"/>
              <a:ext cx="8383588" cy="4695825"/>
              <a:chOff x="381000" y="1981200"/>
              <a:chExt cx="8383588" cy="4695825"/>
            </a:xfrm>
          </p:grpSpPr>
          <p:pic>
            <p:nvPicPr>
              <p:cNvPr id="83970" name="Picture 2" descr="mtn10a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1981200"/>
                <a:ext cx="8383588" cy="4695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4259" name="Arc 3"/>
              <p:cNvSpPr>
                <a:spLocks/>
              </p:cNvSpPr>
              <p:nvPr/>
            </p:nvSpPr>
            <p:spPr bwMode="auto">
              <a:xfrm>
                <a:off x="6248400" y="2895600"/>
                <a:ext cx="914400" cy="1041400"/>
              </a:xfrm>
              <a:custGeom>
                <a:avLst/>
                <a:gdLst>
                  <a:gd name="T0" fmla="*/ 0 w 21600"/>
                  <a:gd name="T1" fmla="*/ 2147483647 h 21600"/>
                  <a:gd name="T2" fmla="*/ 2147483647 w 21600"/>
                  <a:gd name="T3" fmla="*/ 0 h 21600"/>
                  <a:gd name="T4" fmla="*/ 2147483647 w 21600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81"/>
                      <a:pt x="9652" y="16"/>
                      <a:pt x="21571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81"/>
                      <a:pt x="9652" y="16"/>
                      <a:pt x="2157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76200" cap="rnd">
                <a:solidFill>
                  <a:srgbClr val="FF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4260" name="Rectangle 4"/>
              <p:cNvSpPr>
                <a:spLocks noChangeArrowheads="1"/>
              </p:cNvSpPr>
              <p:nvPr/>
            </p:nvSpPr>
            <p:spPr bwMode="auto">
              <a:xfrm>
                <a:off x="7239000" y="2286000"/>
                <a:ext cx="1219200" cy="838200"/>
              </a:xfrm>
              <a:prstGeom prst="rect">
                <a:avLst/>
              </a:prstGeom>
              <a:solidFill>
                <a:schemeClr val="accent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28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High</a:t>
                </a:r>
              </a:p>
              <a:p>
                <a:pPr algn="ctr"/>
                <a:r>
                  <a:rPr lang="en-US" altLang="en-US" sz="28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Center</a:t>
                </a:r>
              </a:p>
            </p:txBody>
          </p:sp>
          <p:sp>
            <p:nvSpPr>
              <p:cNvPr id="224261" name="Arc 5"/>
              <p:cNvSpPr>
                <a:spLocks/>
              </p:cNvSpPr>
              <p:nvPr/>
            </p:nvSpPr>
            <p:spPr bwMode="auto">
              <a:xfrm>
                <a:off x="2362200" y="2819400"/>
                <a:ext cx="914400" cy="1347788"/>
              </a:xfrm>
              <a:custGeom>
                <a:avLst/>
                <a:gdLst>
                  <a:gd name="T0" fmla="*/ 2147483647 w 21600"/>
                  <a:gd name="T1" fmla="*/ 0 h 21597"/>
                  <a:gd name="T2" fmla="*/ 2147483647 w 21600"/>
                  <a:gd name="T3" fmla="*/ 2147483647 h 21597"/>
                  <a:gd name="T4" fmla="*/ 0 w 21600"/>
                  <a:gd name="T5" fmla="*/ 2147483647 h 2159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7"/>
                  <a:gd name="T11" fmla="*/ 21600 w 21600"/>
                  <a:gd name="T12" fmla="*/ 21597 h 215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7" fill="none" extrusionOk="0">
                    <a:moveTo>
                      <a:pt x="330" y="-1"/>
                    </a:moveTo>
                    <a:cubicBezTo>
                      <a:pt x="12129" y="179"/>
                      <a:pt x="21600" y="9796"/>
                      <a:pt x="21600" y="21597"/>
                    </a:cubicBezTo>
                  </a:path>
                  <a:path w="21600" h="21597" stroke="0" extrusionOk="0">
                    <a:moveTo>
                      <a:pt x="330" y="-1"/>
                    </a:moveTo>
                    <a:cubicBezTo>
                      <a:pt x="12129" y="179"/>
                      <a:pt x="21600" y="9796"/>
                      <a:pt x="21600" y="21597"/>
                    </a:cubicBezTo>
                    <a:lnTo>
                      <a:pt x="0" y="21597"/>
                    </a:lnTo>
                    <a:close/>
                  </a:path>
                </a:pathLst>
              </a:custGeom>
              <a:noFill/>
              <a:ln w="76200" cap="rnd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4262" name="Rectangle 6"/>
              <p:cNvSpPr>
                <a:spLocks noChangeArrowheads="1"/>
              </p:cNvSpPr>
              <p:nvPr/>
            </p:nvSpPr>
            <p:spPr bwMode="auto">
              <a:xfrm>
                <a:off x="1219200" y="2514600"/>
                <a:ext cx="1066800" cy="533400"/>
              </a:xfrm>
              <a:prstGeom prst="rect">
                <a:avLst/>
              </a:prstGeom>
              <a:solidFill>
                <a:schemeClr val="accent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28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Ridge</a:t>
                </a:r>
                <a:endPara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028571" y="5867400"/>
                <a:ext cx="6705875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en-US" sz="28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Looking Down on a Ridge and High Pressure</a:t>
                </a:r>
                <a:endParaRPr 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 flipH="1">
              <a:off x="838200" y="4167188"/>
              <a:ext cx="4953000" cy="161924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1178296" y="0"/>
            <a:ext cx="6787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Forecast Charts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928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800" y="1828800"/>
            <a:ext cx="8610600" cy="4889500"/>
            <a:chOff x="304800" y="1828800"/>
            <a:chExt cx="8610600" cy="4889500"/>
          </a:xfrm>
        </p:grpSpPr>
        <p:pic>
          <p:nvPicPr>
            <p:cNvPr id="86018" name="Picture 2" descr="low1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828800"/>
              <a:ext cx="8610600" cy="488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460048" y="5638800"/>
              <a:ext cx="630012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Verdana" panose="020B0604030504040204" pitchFamily="34" charset="0"/>
                  <a:cs typeface="Verdana" panose="020B0604030504040204" pitchFamily="34" charset="0"/>
                </a:rPr>
                <a:t>Now, Let’s Think of a Valley…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4800" y="1828800"/>
            <a:ext cx="8610600" cy="4876800"/>
            <a:chOff x="304800" y="1828800"/>
            <a:chExt cx="8610600" cy="4876800"/>
          </a:xfrm>
        </p:grpSpPr>
        <p:pic>
          <p:nvPicPr>
            <p:cNvPr id="8" name="Picture 2" descr="low2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828800"/>
              <a:ext cx="8610600" cy="487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561028" y="5638800"/>
              <a:ext cx="6098144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Verdana" panose="020B0604030504040204" pitchFamily="34" charset="0"/>
                  <a:cs typeface="Verdana" panose="020B0604030504040204" pitchFamily="34" charset="0"/>
                </a:rPr>
                <a:t>Connect Lines of Equal Depth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4800" y="1457325"/>
            <a:ext cx="8610600" cy="5257800"/>
            <a:chOff x="304800" y="1457325"/>
            <a:chExt cx="8610600" cy="5257800"/>
          </a:xfrm>
        </p:grpSpPr>
        <p:pic>
          <p:nvPicPr>
            <p:cNvPr id="11" name="Picture 2" descr="low3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457325"/>
              <a:ext cx="86106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525235" y="5638800"/>
              <a:ext cx="416973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Verdana" panose="020B0604030504040204" pitchFamily="34" charset="0"/>
                  <a:cs typeface="Verdana" panose="020B0604030504040204" pitchFamily="34" charset="0"/>
                </a:rPr>
                <a:t>Remove the Terrain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4800" y="1457325"/>
            <a:ext cx="8610600" cy="5248275"/>
            <a:chOff x="304800" y="1457325"/>
            <a:chExt cx="8610600" cy="5248275"/>
          </a:xfrm>
        </p:grpSpPr>
        <p:pic>
          <p:nvPicPr>
            <p:cNvPr id="14" name="Picture 2" descr="low4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457325"/>
              <a:ext cx="8610600" cy="524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901392" y="5638800"/>
              <a:ext cx="741741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Verdana" panose="020B0604030504040204" pitchFamily="34" charset="0"/>
                  <a:cs typeface="Verdana" panose="020B0604030504040204" pitchFamily="34" charset="0"/>
                </a:rPr>
                <a:t>Lines of Equal Height Around Valley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14" y="1797050"/>
            <a:ext cx="2982548" cy="1860550"/>
            <a:chOff x="4572014" y="1524000"/>
            <a:chExt cx="2982548" cy="1860550"/>
          </a:xfrm>
        </p:grpSpPr>
        <p:sp>
          <p:nvSpPr>
            <p:cNvPr id="18" name="Arc 4"/>
            <p:cNvSpPr>
              <a:spLocks/>
            </p:cNvSpPr>
            <p:nvPr/>
          </p:nvSpPr>
          <p:spPr bwMode="auto">
            <a:xfrm>
              <a:off x="4572014" y="1600200"/>
              <a:ext cx="1447786" cy="965200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81"/>
                    <a:pt x="9652" y="16"/>
                    <a:pt x="21571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1"/>
                    <a:pt x="9652" y="16"/>
                    <a:pt x="21571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 cap="rnd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6182962" y="1524000"/>
              <a:ext cx="1371600" cy="186055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Rotate </a:t>
              </a:r>
            </a:p>
            <a:p>
              <a:r>
                <a:rPr lang="en-US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and </a:t>
              </a:r>
            </a:p>
            <a:p>
              <a:r>
                <a:rPr lang="en-US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View</a:t>
              </a:r>
            </a:p>
            <a:p>
              <a:r>
                <a:rPr lang="en-US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From</a:t>
              </a:r>
            </a:p>
            <a:p>
              <a:r>
                <a:rPr lang="en-US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Above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178296" y="0"/>
            <a:ext cx="6787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Forecast Charts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035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28735" y="1343026"/>
            <a:ext cx="6486531" cy="5314950"/>
            <a:chOff x="1328735" y="1343026"/>
            <a:chExt cx="6486531" cy="5314950"/>
          </a:xfrm>
        </p:grpSpPr>
        <p:pic>
          <p:nvPicPr>
            <p:cNvPr id="5" name="Picture 2" descr="low5b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11" t="2364" r="14423" b="2223"/>
            <a:stretch/>
          </p:blipFill>
          <p:spPr bwMode="auto">
            <a:xfrm>
              <a:off x="1328735" y="1343026"/>
              <a:ext cx="6486531" cy="531495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159256" y="5867400"/>
              <a:ext cx="482548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Looking Down on Low Pressure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178296" y="0"/>
            <a:ext cx="6787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Forecast Charts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633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4800" y="1828800"/>
            <a:ext cx="8534400" cy="4953000"/>
            <a:chOff x="304800" y="1828800"/>
            <a:chExt cx="8534400" cy="4953000"/>
          </a:xfrm>
        </p:grpSpPr>
        <p:grpSp>
          <p:nvGrpSpPr>
            <p:cNvPr id="2" name="Group 1"/>
            <p:cNvGrpSpPr/>
            <p:nvPr/>
          </p:nvGrpSpPr>
          <p:grpSpPr>
            <a:xfrm>
              <a:off x="304800" y="1828800"/>
              <a:ext cx="8534400" cy="4953000"/>
              <a:chOff x="304800" y="1828800"/>
              <a:chExt cx="8534400" cy="4953000"/>
            </a:xfrm>
          </p:grpSpPr>
          <p:pic>
            <p:nvPicPr>
              <p:cNvPr id="91138" name="Picture 2" descr="low7a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828800"/>
                <a:ext cx="8534400" cy="495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1069975" y="5791200"/>
                <a:ext cx="7004050" cy="57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Not all Valleys are Concentric</a:t>
                </a:r>
                <a:endPara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11" name="Arc 4"/>
            <p:cNvSpPr>
              <a:spLocks/>
            </p:cNvSpPr>
            <p:nvPr/>
          </p:nvSpPr>
          <p:spPr bwMode="auto">
            <a:xfrm rot="1238677" flipH="1">
              <a:off x="5872167" y="5207540"/>
              <a:ext cx="685800" cy="584200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81"/>
                    <a:pt x="9652" y="16"/>
                    <a:pt x="21571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1"/>
                    <a:pt x="9652" y="16"/>
                    <a:pt x="21571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 cap="rnd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4876800" y="4419600"/>
              <a:ext cx="1066800" cy="6096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Valley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3" name="Arc 6"/>
            <p:cNvSpPr>
              <a:spLocks/>
            </p:cNvSpPr>
            <p:nvPr/>
          </p:nvSpPr>
          <p:spPr bwMode="auto">
            <a:xfrm>
              <a:off x="2057400" y="2995612"/>
              <a:ext cx="1803400" cy="1347788"/>
            </a:xfrm>
            <a:custGeom>
              <a:avLst/>
              <a:gdLst>
                <a:gd name="T0" fmla="*/ 2147483647 w 21600"/>
                <a:gd name="T1" fmla="*/ 0 h 21597"/>
                <a:gd name="T2" fmla="*/ 2147483647 w 21600"/>
                <a:gd name="T3" fmla="*/ 2147483647 h 21597"/>
                <a:gd name="T4" fmla="*/ 0 w 21600"/>
                <a:gd name="T5" fmla="*/ 2147483647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330" y="-1"/>
                  </a:moveTo>
                  <a:cubicBezTo>
                    <a:pt x="12129" y="179"/>
                    <a:pt x="21600" y="9796"/>
                    <a:pt x="21600" y="21597"/>
                  </a:cubicBezTo>
                </a:path>
                <a:path w="21600" h="21597" stroke="0" extrusionOk="0">
                  <a:moveTo>
                    <a:pt x="330" y="-1"/>
                  </a:moveTo>
                  <a:cubicBezTo>
                    <a:pt x="12129" y="179"/>
                    <a:pt x="21600" y="9796"/>
                    <a:pt x="21600" y="21597"/>
                  </a:cubicBezTo>
                  <a:lnTo>
                    <a:pt x="0" y="21597"/>
                  </a:lnTo>
                  <a:close/>
                </a:path>
              </a:pathLst>
            </a:custGeom>
            <a:noFill/>
            <a:ln w="76200" cap="rnd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914400" y="2690812"/>
              <a:ext cx="1066800" cy="5334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Trough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4800" y="1842448"/>
            <a:ext cx="8534400" cy="4927600"/>
            <a:chOff x="304800" y="1844675"/>
            <a:chExt cx="8534400" cy="4927600"/>
          </a:xfrm>
        </p:grpSpPr>
        <p:grpSp>
          <p:nvGrpSpPr>
            <p:cNvPr id="3" name="Group 2"/>
            <p:cNvGrpSpPr/>
            <p:nvPr/>
          </p:nvGrpSpPr>
          <p:grpSpPr>
            <a:xfrm>
              <a:off x="304800" y="1844675"/>
              <a:ext cx="8534400" cy="4927600"/>
              <a:chOff x="304800" y="1854200"/>
              <a:chExt cx="8534400" cy="4927600"/>
            </a:xfrm>
          </p:grpSpPr>
          <p:pic>
            <p:nvPicPr>
              <p:cNvPr id="8" name="Picture 2" descr="low8a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854200"/>
                <a:ext cx="8534400" cy="492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2"/>
              <p:cNvSpPr txBox="1">
                <a:spLocks noChangeArrowheads="1"/>
              </p:cNvSpPr>
              <p:nvPr/>
            </p:nvSpPr>
            <p:spPr bwMode="auto">
              <a:xfrm>
                <a:off x="1069975" y="5791200"/>
                <a:ext cx="7004050" cy="57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Not all Pressure Centers are Concentric</a:t>
                </a:r>
                <a:endPara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20" name="Arc 4"/>
            <p:cNvSpPr>
              <a:spLocks/>
            </p:cNvSpPr>
            <p:nvPr/>
          </p:nvSpPr>
          <p:spPr bwMode="auto">
            <a:xfrm rot="1238677" flipH="1">
              <a:off x="5872167" y="5183728"/>
              <a:ext cx="685800" cy="584200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81"/>
                    <a:pt x="9652" y="16"/>
                    <a:pt x="21571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1"/>
                    <a:pt x="9652" y="16"/>
                    <a:pt x="21571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 cap="rnd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4876800" y="4395788"/>
              <a:ext cx="1066800" cy="6096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Low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" name="Arc 6"/>
            <p:cNvSpPr>
              <a:spLocks/>
            </p:cNvSpPr>
            <p:nvPr/>
          </p:nvSpPr>
          <p:spPr bwMode="auto">
            <a:xfrm>
              <a:off x="2057400" y="2971800"/>
              <a:ext cx="1803400" cy="1347788"/>
            </a:xfrm>
            <a:custGeom>
              <a:avLst/>
              <a:gdLst>
                <a:gd name="T0" fmla="*/ 2147483647 w 21600"/>
                <a:gd name="T1" fmla="*/ 0 h 21597"/>
                <a:gd name="T2" fmla="*/ 2147483647 w 21600"/>
                <a:gd name="T3" fmla="*/ 2147483647 h 21597"/>
                <a:gd name="T4" fmla="*/ 0 w 21600"/>
                <a:gd name="T5" fmla="*/ 2147483647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330" y="-1"/>
                  </a:moveTo>
                  <a:cubicBezTo>
                    <a:pt x="12129" y="179"/>
                    <a:pt x="21600" y="9796"/>
                    <a:pt x="21600" y="21597"/>
                  </a:cubicBezTo>
                </a:path>
                <a:path w="21600" h="21597" stroke="0" extrusionOk="0">
                  <a:moveTo>
                    <a:pt x="330" y="-1"/>
                  </a:moveTo>
                  <a:cubicBezTo>
                    <a:pt x="12129" y="179"/>
                    <a:pt x="21600" y="9796"/>
                    <a:pt x="21600" y="21597"/>
                  </a:cubicBezTo>
                  <a:lnTo>
                    <a:pt x="0" y="21597"/>
                  </a:lnTo>
                  <a:close/>
                </a:path>
              </a:pathLst>
            </a:custGeom>
            <a:noFill/>
            <a:ln w="76200" cap="rnd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914400" y="2667000"/>
              <a:ext cx="1066800" cy="5334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Trough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87740" y="1828800"/>
            <a:ext cx="8534400" cy="4953000"/>
            <a:chOff x="304800" y="1828800"/>
            <a:chExt cx="8534400" cy="4953000"/>
          </a:xfrm>
        </p:grpSpPr>
        <p:pic>
          <p:nvPicPr>
            <p:cNvPr id="28" name="Picture 2" descr="low9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828800"/>
              <a:ext cx="8534400" cy="495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1069975" y="5897562"/>
              <a:ext cx="700405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Not all Pressure Centers are Concentric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22232" y="2341943"/>
            <a:ext cx="2521508" cy="1860550"/>
            <a:chOff x="1104806" y="2254250"/>
            <a:chExt cx="2521508" cy="1860550"/>
          </a:xfrm>
        </p:grpSpPr>
        <p:sp>
          <p:nvSpPr>
            <p:cNvPr id="25" name="Arc 4"/>
            <p:cNvSpPr>
              <a:spLocks/>
            </p:cNvSpPr>
            <p:nvPr/>
          </p:nvSpPr>
          <p:spPr bwMode="auto">
            <a:xfrm flipH="1">
              <a:off x="2568495" y="2299905"/>
              <a:ext cx="1057819" cy="781813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81"/>
                    <a:pt x="9652" y="16"/>
                    <a:pt x="21571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1"/>
                    <a:pt x="9652" y="16"/>
                    <a:pt x="21571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 cap="rnd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5"/>
            <p:cNvSpPr>
              <a:spLocks noChangeArrowheads="1"/>
            </p:cNvSpPr>
            <p:nvPr/>
          </p:nvSpPr>
          <p:spPr bwMode="auto">
            <a:xfrm>
              <a:off x="1104806" y="2254250"/>
              <a:ext cx="1371600" cy="186055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Rotate </a:t>
              </a:r>
            </a:p>
            <a:p>
              <a:r>
                <a:rPr lang="en-US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and </a:t>
              </a:r>
            </a:p>
            <a:p>
              <a:r>
                <a:rPr lang="en-US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View</a:t>
              </a:r>
            </a:p>
            <a:p>
              <a:r>
                <a:rPr lang="en-US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From</a:t>
              </a:r>
            </a:p>
            <a:p>
              <a:r>
                <a:rPr lang="en-US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Above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178296" y="0"/>
            <a:ext cx="6787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Forecast Charts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60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" y="1828800"/>
            <a:ext cx="8534400" cy="4953000"/>
            <a:chOff x="381000" y="1828800"/>
            <a:chExt cx="8534400" cy="4953000"/>
          </a:xfrm>
        </p:grpSpPr>
        <p:pic>
          <p:nvPicPr>
            <p:cNvPr id="94210" name="Picture 2" descr="low11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828800"/>
              <a:ext cx="8534400" cy="495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4500" name="Arc 4"/>
            <p:cNvSpPr>
              <a:spLocks/>
            </p:cNvSpPr>
            <p:nvPr/>
          </p:nvSpPr>
          <p:spPr bwMode="auto">
            <a:xfrm>
              <a:off x="6248400" y="2667000"/>
              <a:ext cx="914400" cy="1041400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81"/>
                    <a:pt x="9652" y="16"/>
                    <a:pt x="21571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1"/>
                    <a:pt x="9652" y="16"/>
                    <a:pt x="21571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 cap="rnd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01" name="Rectangle 5"/>
            <p:cNvSpPr>
              <a:spLocks noChangeArrowheads="1"/>
            </p:cNvSpPr>
            <p:nvPr/>
          </p:nvSpPr>
          <p:spPr bwMode="auto">
            <a:xfrm>
              <a:off x="7162800" y="2133600"/>
              <a:ext cx="1219200" cy="8382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Low</a:t>
              </a:r>
            </a:p>
            <a:p>
              <a:r>
                <a:rPr lang="en-US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Center</a:t>
              </a:r>
            </a:p>
          </p:txBody>
        </p:sp>
        <p:sp>
          <p:nvSpPr>
            <p:cNvPr id="234502" name="Arc 6"/>
            <p:cNvSpPr>
              <a:spLocks/>
            </p:cNvSpPr>
            <p:nvPr/>
          </p:nvSpPr>
          <p:spPr bwMode="auto">
            <a:xfrm>
              <a:off x="2133600" y="2743200"/>
              <a:ext cx="914400" cy="1347788"/>
            </a:xfrm>
            <a:custGeom>
              <a:avLst/>
              <a:gdLst>
                <a:gd name="T0" fmla="*/ 2147483647 w 21600"/>
                <a:gd name="T1" fmla="*/ 0 h 21597"/>
                <a:gd name="T2" fmla="*/ 2147483647 w 21600"/>
                <a:gd name="T3" fmla="*/ 2147483647 h 21597"/>
                <a:gd name="T4" fmla="*/ 0 w 21600"/>
                <a:gd name="T5" fmla="*/ 2147483647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330" y="-1"/>
                  </a:moveTo>
                  <a:cubicBezTo>
                    <a:pt x="12129" y="179"/>
                    <a:pt x="21600" y="9796"/>
                    <a:pt x="21600" y="21597"/>
                  </a:cubicBezTo>
                </a:path>
                <a:path w="21600" h="21597" stroke="0" extrusionOk="0">
                  <a:moveTo>
                    <a:pt x="330" y="-1"/>
                  </a:moveTo>
                  <a:cubicBezTo>
                    <a:pt x="12129" y="179"/>
                    <a:pt x="21600" y="9796"/>
                    <a:pt x="21600" y="21597"/>
                  </a:cubicBezTo>
                  <a:lnTo>
                    <a:pt x="0" y="21597"/>
                  </a:lnTo>
                  <a:close/>
                </a:path>
              </a:pathLst>
            </a:custGeom>
            <a:noFill/>
            <a:ln w="76200" cap="rnd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03" name="Rectangle 7"/>
            <p:cNvSpPr>
              <a:spLocks noChangeArrowheads="1"/>
            </p:cNvSpPr>
            <p:nvPr/>
          </p:nvSpPr>
          <p:spPr bwMode="auto">
            <a:xfrm>
              <a:off x="838200" y="2438400"/>
              <a:ext cx="1295400" cy="5334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Trough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34504" name="Line 8"/>
            <p:cNvSpPr>
              <a:spLocks noChangeShapeType="1"/>
            </p:cNvSpPr>
            <p:nvPr/>
          </p:nvSpPr>
          <p:spPr bwMode="auto">
            <a:xfrm flipH="1">
              <a:off x="838200" y="4191000"/>
              <a:ext cx="4267200" cy="1524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27327" y="5867400"/>
              <a:ext cx="684174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Looking Down on a Trough and Low Pressure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178296" y="0"/>
            <a:ext cx="6787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Forecast Charts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250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41120" y="96097"/>
            <a:ext cx="6202680" cy="6179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90E804-2F95-46ED-A35A-3CA885A6773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38198"/>
            <a:ext cx="4729972" cy="586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41120" y="107543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www.weather.gov/seattle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84267" y="5715000"/>
            <a:ext cx="1159625" cy="3207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21" y="5257800"/>
            <a:ext cx="2616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Aviation Page Icon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828800" y="2590800"/>
            <a:ext cx="261366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16329" y="2057400"/>
            <a:ext cx="216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&amp; Click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Forecast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284720" y="5181600"/>
            <a:ext cx="538990" cy="40316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696200" y="464820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</a:t>
            </a:r>
          </a:p>
        </p:txBody>
      </p:sp>
    </p:spTree>
    <p:extLst>
      <p:ext uri="{BB962C8B-B14F-4D97-AF65-F5344CB8AC3E}">
        <p14:creationId xmlns:p14="http://schemas.microsoft.com/office/powerpoint/2010/main" val="236337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95300" y="1307842"/>
            <a:ext cx="81534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 to recap…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ridge is like an elongated mountain on a constant pressure chart, and is associated with high pressure.</a:t>
            </a:r>
          </a:p>
          <a:p>
            <a:pPr>
              <a:spcBef>
                <a:spcPct val="50000"/>
              </a:spcBef>
            </a:pPr>
            <a:endParaRPr lang="en-US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trough would be the same as an elongated valley, and is associated with low pressure.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78296" y="0"/>
            <a:ext cx="6787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Forecast Charts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6279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xsection-bkgn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87" y="1167847"/>
            <a:ext cx="5861627" cy="550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103388" y="2724150"/>
            <a:ext cx="4907155" cy="369930"/>
            <a:chOff x="912" y="1152"/>
            <a:chExt cx="3687" cy="289"/>
          </a:xfrm>
          <a:solidFill>
            <a:schemeClr val="accent2"/>
          </a:solidFill>
        </p:grpSpPr>
        <p:sp>
          <p:nvSpPr>
            <p:cNvPr id="97288" name="Line 14"/>
            <p:cNvSpPr>
              <a:spLocks noChangeShapeType="1"/>
            </p:cNvSpPr>
            <p:nvPr/>
          </p:nvSpPr>
          <p:spPr bwMode="auto">
            <a:xfrm flipH="1">
              <a:off x="912" y="1296"/>
              <a:ext cx="3687" cy="0"/>
            </a:xfrm>
            <a:prstGeom prst="line">
              <a:avLst/>
            </a:prstGeom>
            <a:grpFill/>
            <a:ln w="76200">
              <a:solidFill>
                <a:schemeClr val="accent4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/>
              <a:endPara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97289" name="Text Box 15"/>
            <p:cNvSpPr txBox="1">
              <a:spLocks noChangeArrowheads="1"/>
            </p:cNvSpPr>
            <p:nvPr/>
          </p:nvSpPr>
          <p:spPr bwMode="auto">
            <a:xfrm>
              <a:off x="1879" y="1152"/>
              <a:ext cx="1776" cy="2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300 </a:t>
              </a:r>
              <a:r>
                <a:rPr lang="en-US" altLang="en-US" sz="1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mb</a:t>
              </a:r>
              <a:r>
                <a:rPr lang="en-US" alt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~ 30,000 </a:t>
              </a:r>
              <a:r>
                <a:rPr lang="en-US" altLang="en-US" sz="1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ft</a:t>
              </a:r>
              <a:endParaRPr lang="en-US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545387" y="0"/>
            <a:ext cx="60532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Standard Pressure Levels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2103388" y="5172075"/>
            <a:ext cx="4907155" cy="369930"/>
            <a:chOff x="912" y="3216"/>
            <a:chExt cx="3687" cy="289"/>
          </a:xfrm>
          <a:solidFill>
            <a:schemeClr val="accent2"/>
          </a:solidFill>
        </p:grpSpPr>
        <p:sp>
          <p:nvSpPr>
            <p:cNvPr id="21" name="Line 5"/>
            <p:cNvSpPr>
              <a:spLocks noChangeShapeType="1"/>
            </p:cNvSpPr>
            <p:nvPr/>
          </p:nvSpPr>
          <p:spPr bwMode="auto">
            <a:xfrm flipH="1">
              <a:off x="912" y="3360"/>
              <a:ext cx="3687" cy="0"/>
            </a:xfrm>
            <a:prstGeom prst="line">
              <a:avLst/>
            </a:prstGeom>
            <a:grpFill/>
            <a:ln w="76200">
              <a:solidFill>
                <a:schemeClr val="accent4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/>
              <a:endPara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1879" y="3216"/>
              <a:ext cx="1776" cy="2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850 mb ~ 5000 ft</a:t>
              </a:r>
            </a:p>
          </p:txBody>
        </p:sp>
      </p:grpSp>
      <p:grpSp>
        <p:nvGrpSpPr>
          <p:cNvPr id="23" name="Group 7"/>
          <p:cNvGrpSpPr>
            <a:grpSpLocks/>
          </p:cNvGrpSpPr>
          <p:nvPr/>
        </p:nvGrpSpPr>
        <p:grpSpPr bwMode="auto">
          <a:xfrm>
            <a:off x="2103388" y="4705350"/>
            <a:ext cx="4907155" cy="369930"/>
            <a:chOff x="912" y="2784"/>
            <a:chExt cx="3687" cy="289"/>
          </a:xfrm>
          <a:solidFill>
            <a:schemeClr val="accent2"/>
          </a:solidFill>
        </p:grpSpPr>
        <p:sp>
          <p:nvSpPr>
            <p:cNvPr id="24" name="Line 8"/>
            <p:cNvSpPr>
              <a:spLocks noChangeShapeType="1"/>
            </p:cNvSpPr>
            <p:nvPr/>
          </p:nvSpPr>
          <p:spPr bwMode="auto">
            <a:xfrm flipH="1">
              <a:off x="912" y="2929"/>
              <a:ext cx="3687" cy="0"/>
            </a:xfrm>
            <a:prstGeom prst="line">
              <a:avLst/>
            </a:prstGeom>
            <a:grpFill/>
            <a:ln w="76200">
              <a:solidFill>
                <a:schemeClr val="accent4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/>
              <a:endPara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1879" y="2784"/>
              <a:ext cx="1776" cy="2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700 </a:t>
              </a:r>
              <a:r>
                <a:rPr lang="en-US" altLang="en-US" sz="1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mb</a:t>
              </a:r>
              <a:r>
                <a:rPr lang="en-US" alt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~ 10,000 </a:t>
              </a:r>
              <a:r>
                <a:rPr lang="en-US" altLang="en-US" sz="1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ft</a:t>
              </a:r>
              <a:endParaRPr lang="en-US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53" name="Group 13"/>
          <p:cNvGrpSpPr>
            <a:grpSpLocks/>
          </p:cNvGrpSpPr>
          <p:nvPr/>
        </p:nvGrpSpPr>
        <p:grpSpPr bwMode="auto">
          <a:xfrm>
            <a:off x="2103388" y="1771650"/>
            <a:ext cx="4297587" cy="369930"/>
            <a:chOff x="912" y="1152"/>
            <a:chExt cx="3229" cy="289"/>
          </a:xfrm>
          <a:solidFill>
            <a:schemeClr val="accent2"/>
          </a:solidFill>
        </p:grpSpPr>
        <p:sp>
          <p:nvSpPr>
            <p:cNvPr id="54" name="Line 14"/>
            <p:cNvSpPr>
              <a:spLocks noChangeShapeType="1"/>
            </p:cNvSpPr>
            <p:nvPr/>
          </p:nvSpPr>
          <p:spPr bwMode="auto">
            <a:xfrm flipH="1">
              <a:off x="912" y="1296"/>
              <a:ext cx="3229" cy="0"/>
            </a:xfrm>
            <a:prstGeom prst="line">
              <a:avLst/>
            </a:prstGeom>
            <a:grpFill/>
            <a:ln w="76200">
              <a:solidFill>
                <a:schemeClr val="accent4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/>
              <a:endPara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5" name="Text Box 15"/>
            <p:cNvSpPr txBox="1">
              <a:spLocks noChangeArrowheads="1"/>
            </p:cNvSpPr>
            <p:nvPr/>
          </p:nvSpPr>
          <p:spPr bwMode="auto">
            <a:xfrm>
              <a:off x="1879" y="1152"/>
              <a:ext cx="1776" cy="2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200 </a:t>
              </a:r>
              <a:r>
                <a:rPr lang="en-US" altLang="en-US" sz="1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mb</a:t>
              </a:r>
              <a:r>
                <a:rPr lang="en-US" alt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~ 39,000 </a:t>
              </a:r>
              <a:r>
                <a:rPr lang="en-US" altLang="en-US" sz="1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ft</a:t>
              </a:r>
              <a:endParaRPr lang="en-US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56" name="Group 7"/>
          <p:cNvGrpSpPr>
            <a:grpSpLocks/>
          </p:cNvGrpSpPr>
          <p:nvPr/>
        </p:nvGrpSpPr>
        <p:grpSpPr bwMode="auto">
          <a:xfrm>
            <a:off x="2103388" y="3924300"/>
            <a:ext cx="4907155" cy="369930"/>
            <a:chOff x="912" y="2784"/>
            <a:chExt cx="3687" cy="289"/>
          </a:xfrm>
          <a:solidFill>
            <a:schemeClr val="accent2"/>
          </a:solidFill>
        </p:grpSpPr>
        <p:sp>
          <p:nvSpPr>
            <p:cNvPr id="57" name="Line 8"/>
            <p:cNvSpPr>
              <a:spLocks noChangeShapeType="1"/>
            </p:cNvSpPr>
            <p:nvPr/>
          </p:nvSpPr>
          <p:spPr bwMode="auto">
            <a:xfrm flipH="1">
              <a:off x="912" y="2929"/>
              <a:ext cx="3687" cy="0"/>
            </a:xfrm>
            <a:prstGeom prst="line">
              <a:avLst/>
            </a:prstGeom>
            <a:grpFill/>
            <a:ln w="76200">
              <a:solidFill>
                <a:schemeClr val="accent4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/>
              <a:endPara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8" name="Text Box 9"/>
            <p:cNvSpPr txBox="1">
              <a:spLocks noChangeArrowheads="1"/>
            </p:cNvSpPr>
            <p:nvPr/>
          </p:nvSpPr>
          <p:spPr bwMode="auto">
            <a:xfrm>
              <a:off x="1879" y="2784"/>
              <a:ext cx="1776" cy="2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500 </a:t>
              </a:r>
              <a:r>
                <a:rPr lang="en-US" altLang="en-US" sz="1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mb</a:t>
              </a:r>
              <a:r>
                <a:rPr lang="en-US" alt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~ 18,000 </a:t>
              </a:r>
              <a:r>
                <a:rPr lang="en-US" altLang="en-US" sz="1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ft</a:t>
              </a:r>
              <a:endParaRPr lang="en-US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700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85420"/>
              </p:ext>
            </p:extLst>
          </p:nvPr>
        </p:nvGraphicFramePr>
        <p:xfrm>
          <a:off x="0" y="-597739"/>
          <a:ext cx="9144000" cy="8674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" name="Drawing" r:id="rId4" imgW="8335104" imgH="7905405" progId="Presentations.Drawing.11">
                  <p:embed/>
                </p:oleObj>
              </mc:Choice>
              <mc:Fallback>
                <p:oleObj name="Drawing" r:id="rId4" imgW="8335104" imgH="7905405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597739"/>
                        <a:ext cx="9144000" cy="8674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14300" y="2674948"/>
            <a:ext cx="8915400" cy="1508105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This is a 500 </a:t>
            </a:r>
            <a:r>
              <a:rPr lang="en-US" alt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Millibar</a:t>
            </a:r>
            <a:r>
              <a:rPr lang="en-US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constant pressure chart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500 </a:t>
            </a:r>
            <a:r>
              <a:rPr lang="en-US" alt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mb</a:t>
            </a:r>
            <a:r>
              <a:rPr lang="en-US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is around 18,000 feet </a:t>
            </a:r>
            <a:br>
              <a:rPr lang="en-US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is about the middle of the atmosphere (in terms of pressure).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81000" y="1905000"/>
            <a:ext cx="7075685" cy="3581400"/>
            <a:chOff x="381000" y="1905000"/>
            <a:chExt cx="7075685" cy="3581400"/>
          </a:xfrm>
        </p:grpSpPr>
        <p:grpSp>
          <p:nvGrpSpPr>
            <p:cNvPr id="16" name="Group 15"/>
            <p:cNvGrpSpPr/>
            <p:nvPr/>
          </p:nvGrpSpPr>
          <p:grpSpPr>
            <a:xfrm>
              <a:off x="381000" y="1905000"/>
              <a:ext cx="4876800" cy="3581400"/>
              <a:chOff x="381000" y="1905000"/>
              <a:chExt cx="4876800" cy="3581400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4648200" y="1905000"/>
                <a:ext cx="609600" cy="3581400"/>
              </a:xfrm>
              <a:prstGeom prst="line">
                <a:avLst/>
              </a:prstGeom>
              <a:ln w="762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381000" y="1905000"/>
                <a:ext cx="2057400" cy="3276600"/>
              </a:xfrm>
              <a:prstGeom prst="line">
                <a:avLst/>
              </a:prstGeom>
              <a:ln w="762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5105400" y="1905000"/>
              <a:ext cx="23512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This is a Ridge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6800" y="4658380"/>
              <a:ext cx="24702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This is a Trough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345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512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395992"/>
              </p:ext>
            </p:extLst>
          </p:nvPr>
        </p:nvGraphicFramePr>
        <p:xfrm>
          <a:off x="0" y="-597739"/>
          <a:ext cx="9144000" cy="8674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7" name="Drawing" r:id="rId4" imgW="8335104" imgH="7905405" progId="Presentations.Drawing.11">
                  <p:embed/>
                </p:oleObj>
              </mc:Choice>
              <mc:Fallback>
                <p:oleObj name="Drawing" r:id="rId4" imgW="8335104" imgH="7905405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597739"/>
                        <a:ext cx="9144000" cy="8674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381000" y="1905000"/>
            <a:ext cx="4876800" cy="3581400"/>
            <a:chOff x="381000" y="1905000"/>
            <a:chExt cx="4876800" cy="35814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648200" y="1905000"/>
              <a:ext cx="609600" cy="3581400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81000" y="1905000"/>
              <a:ext cx="2057400" cy="3276600"/>
            </a:xfrm>
            <a:prstGeom prst="line">
              <a:avLst/>
            </a:prstGeom>
            <a:ln w="762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8599" name="Line 7"/>
          <p:cNvSpPr>
            <a:spLocks noChangeShapeType="1"/>
          </p:cNvSpPr>
          <p:nvPr/>
        </p:nvSpPr>
        <p:spPr bwMode="auto">
          <a:xfrm flipH="1">
            <a:off x="2590800" y="2933700"/>
            <a:ext cx="4419600" cy="6096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3505200" y="3981271"/>
            <a:ext cx="4419600" cy="1200329"/>
          </a:xfrm>
          <a:prstGeom prst="rect">
            <a:avLst/>
          </a:prstGeom>
          <a:solidFill>
            <a:schemeClr val="accent2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If you were to travel this line, you would be going uphill first, then downhill. </a:t>
            </a:r>
          </a:p>
        </p:txBody>
      </p:sp>
    </p:spTree>
    <p:extLst>
      <p:ext uri="{BB962C8B-B14F-4D97-AF65-F5344CB8AC3E}">
        <p14:creationId xmlns:p14="http://schemas.microsoft.com/office/powerpoint/2010/main" val="306693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9" grpId="0" animBg="1"/>
      <p:bldP spid="23860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042092"/>
              </p:ext>
            </p:extLst>
          </p:nvPr>
        </p:nvGraphicFramePr>
        <p:xfrm>
          <a:off x="0" y="-597739"/>
          <a:ext cx="9144000" cy="8674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9" name="Drawing" r:id="rId4" imgW="8335104" imgH="7905405" progId="Presentations.Drawing.11">
                  <p:embed/>
                </p:oleObj>
              </mc:Choice>
              <mc:Fallback>
                <p:oleObj name="Drawing" r:id="rId4" imgW="8335104" imgH="7905405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597739"/>
                        <a:ext cx="9144000" cy="8674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381000" y="1905000"/>
            <a:ext cx="4876800" cy="3581400"/>
            <a:chOff x="381000" y="1905000"/>
            <a:chExt cx="4876800" cy="35814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4648200" y="1905000"/>
              <a:ext cx="609600" cy="3581400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381000" y="1905000"/>
              <a:ext cx="2057400" cy="3276600"/>
            </a:xfrm>
            <a:prstGeom prst="line">
              <a:avLst/>
            </a:prstGeom>
            <a:ln w="762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893" name="Rectangle 5"/>
          <p:cNvSpPr>
            <a:spLocks noChangeArrowheads="1"/>
          </p:cNvSpPr>
          <p:nvPr/>
        </p:nvSpPr>
        <p:spPr bwMode="auto">
          <a:xfrm>
            <a:off x="1905000" y="4343400"/>
            <a:ext cx="5943600" cy="2133600"/>
          </a:xfrm>
          <a:prstGeom prst="rect">
            <a:avLst/>
          </a:prstGeom>
          <a:solidFill>
            <a:schemeClr val="accent2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93894" name="Freeform 6"/>
          <p:cNvSpPr>
            <a:spLocks/>
          </p:cNvSpPr>
          <p:nvPr/>
        </p:nvSpPr>
        <p:spPr bwMode="auto">
          <a:xfrm>
            <a:off x="2590800" y="2936607"/>
            <a:ext cx="4436213" cy="604218"/>
          </a:xfrm>
          <a:custGeom>
            <a:avLst/>
            <a:gdLst>
              <a:gd name="T0" fmla="*/ 2147483647 w 2791"/>
              <a:gd name="T1" fmla="*/ 2147483647 h 676"/>
              <a:gd name="T2" fmla="*/ 2147483647 w 2791"/>
              <a:gd name="T3" fmla="*/ 2147483647 h 676"/>
              <a:gd name="T4" fmla="*/ 2147483647 w 2791"/>
              <a:gd name="T5" fmla="*/ 2147483647 h 676"/>
              <a:gd name="T6" fmla="*/ 2147483647 w 2791"/>
              <a:gd name="T7" fmla="*/ 2147483647 h 676"/>
              <a:gd name="T8" fmla="*/ 2147483647 w 2791"/>
              <a:gd name="T9" fmla="*/ 2147483647 h 676"/>
              <a:gd name="T10" fmla="*/ 2147483647 w 2791"/>
              <a:gd name="T11" fmla="*/ 2147483647 h 676"/>
              <a:gd name="T12" fmla="*/ 2147483647 w 2791"/>
              <a:gd name="T13" fmla="*/ 2147483647 h 676"/>
              <a:gd name="T14" fmla="*/ 2147483647 w 2791"/>
              <a:gd name="T15" fmla="*/ 2147483647 h 676"/>
              <a:gd name="T16" fmla="*/ 2147483647 w 2791"/>
              <a:gd name="T17" fmla="*/ 2147483647 h 676"/>
              <a:gd name="T18" fmla="*/ 2147483647 w 2791"/>
              <a:gd name="T19" fmla="*/ 2147483647 h 676"/>
              <a:gd name="T20" fmla="*/ 2147483647 w 2791"/>
              <a:gd name="T21" fmla="*/ 2147483647 h 676"/>
              <a:gd name="T22" fmla="*/ 2147483647 w 2791"/>
              <a:gd name="T23" fmla="*/ 2147483647 h 676"/>
              <a:gd name="T24" fmla="*/ 2147483647 w 2791"/>
              <a:gd name="T25" fmla="*/ 2147483647 h 676"/>
              <a:gd name="T26" fmla="*/ 2147483647 w 2791"/>
              <a:gd name="T27" fmla="*/ 2147483647 h 676"/>
              <a:gd name="T28" fmla="*/ 2147483647 w 2791"/>
              <a:gd name="T29" fmla="*/ 2147483647 h 676"/>
              <a:gd name="T30" fmla="*/ 2147483647 w 2791"/>
              <a:gd name="T31" fmla="*/ 2147483647 h 676"/>
              <a:gd name="T32" fmla="*/ 2147483647 w 2791"/>
              <a:gd name="T33" fmla="*/ 2147483647 h 676"/>
              <a:gd name="T34" fmla="*/ 0 w 2791"/>
              <a:gd name="T35" fmla="*/ 2147483647 h 67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791"/>
              <a:gd name="T55" fmla="*/ 0 h 676"/>
              <a:gd name="T56" fmla="*/ 2791 w 2791"/>
              <a:gd name="T57" fmla="*/ 676 h 676"/>
              <a:gd name="connsiteX0" fmla="*/ 10000 w 10000"/>
              <a:gd name="connsiteY0" fmla="*/ 4944 h 9835"/>
              <a:gd name="connsiteX1" fmla="*/ 8864 w 10000"/>
              <a:gd name="connsiteY1" fmla="*/ 5225 h 9835"/>
              <a:gd name="connsiteX2" fmla="*/ 8166 w 10000"/>
              <a:gd name="connsiteY2" fmla="*/ 4870 h 9835"/>
              <a:gd name="connsiteX3" fmla="*/ 7499 w 10000"/>
              <a:gd name="connsiteY3" fmla="*/ 3790 h 9835"/>
              <a:gd name="connsiteX4" fmla="*/ 6947 w 10000"/>
              <a:gd name="connsiteY4" fmla="*/ 2710 h 9835"/>
              <a:gd name="connsiteX5" fmla="*/ 6568 w 10000"/>
              <a:gd name="connsiteY5" fmla="*/ 1512 h 9835"/>
              <a:gd name="connsiteX6" fmla="*/ 6012 w 10000"/>
              <a:gd name="connsiteY6" fmla="*/ 447 h 9835"/>
              <a:gd name="connsiteX7" fmla="*/ 5263 w 10000"/>
              <a:gd name="connsiteY7" fmla="*/ 18 h 9835"/>
              <a:gd name="connsiteX8" fmla="*/ 4622 w 10000"/>
              <a:gd name="connsiteY8" fmla="*/ 255 h 9835"/>
              <a:gd name="connsiteX9" fmla="*/ 4128 w 10000"/>
              <a:gd name="connsiteY9" fmla="*/ 1823 h 9835"/>
              <a:gd name="connsiteX10" fmla="*/ 3630 w 10000"/>
              <a:gd name="connsiteY10" fmla="*/ 3213 h 9835"/>
              <a:gd name="connsiteX11" fmla="*/ 2874 w 10000"/>
              <a:gd name="connsiteY11" fmla="*/ 5728 h 9835"/>
              <a:gd name="connsiteX12" fmla="*/ 2612 w 10000"/>
              <a:gd name="connsiteY12" fmla="*/ 6571 h 9835"/>
              <a:gd name="connsiteX13" fmla="*/ 2322 w 10000"/>
              <a:gd name="connsiteY13" fmla="*/ 7296 h 9835"/>
              <a:gd name="connsiteX14" fmla="*/ 1802 w 10000"/>
              <a:gd name="connsiteY14" fmla="*/ 8421 h 9835"/>
              <a:gd name="connsiteX15" fmla="*/ 727 w 10000"/>
              <a:gd name="connsiteY15" fmla="*/ 9737 h 9835"/>
              <a:gd name="connsiteX16" fmla="*/ 0 w 10000"/>
              <a:gd name="connsiteY16" fmla="*/ 9737 h 9835"/>
              <a:gd name="connsiteX0" fmla="*/ 9822 w 9822"/>
              <a:gd name="connsiteY0" fmla="*/ 4728 h 10000"/>
              <a:gd name="connsiteX1" fmla="*/ 8864 w 9822"/>
              <a:gd name="connsiteY1" fmla="*/ 5313 h 10000"/>
              <a:gd name="connsiteX2" fmla="*/ 8166 w 9822"/>
              <a:gd name="connsiteY2" fmla="*/ 4952 h 10000"/>
              <a:gd name="connsiteX3" fmla="*/ 7499 w 9822"/>
              <a:gd name="connsiteY3" fmla="*/ 3854 h 10000"/>
              <a:gd name="connsiteX4" fmla="*/ 6947 w 9822"/>
              <a:gd name="connsiteY4" fmla="*/ 2755 h 10000"/>
              <a:gd name="connsiteX5" fmla="*/ 6568 w 9822"/>
              <a:gd name="connsiteY5" fmla="*/ 1537 h 10000"/>
              <a:gd name="connsiteX6" fmla="*/ 6012 w 9822"/>
              <a:gd name="connsiteY6" fmla="*/ 454 h 10000"/>
              <a:gd name="connsiteX7" fmla="*/ 5263 w 9822"/>
              <a:gd name="connsiteY7" fmla="*/ 18 h 10000"/>
              <a:gd name="connsiteX8" fmla="*/ 4622 w 9822"/>
              <a:gd name="connsiteY8" fmla="*/ 259 h 10000"/>
              <a:gd name="connsiteX9" fmla="*/ 4128 w 9822"/>
              <a:gd name="connsiteY9" fmla="*/ 1854 h 10000"/>
              <a:gd name="connsiteX10" fmla="*/ 3630 w 9822"/>
              <a:gd name="connsiteY10" fmla="*/ 3267 h 10000"/>
              <a:gd name="connsiteX11" fmla="*/ 2874 w 9822"/>
              <a:gd name="connsiteY11" fmla="*/ 5824 h 10000"/>
              <a:gd name="connsiteX12" fmla="*/ 2612 w 9822"/>
              <a:gd name="connsiteY12" fmla="*/ 6681 h 10000"/>
              <a:gd name="connsiteX13" fmla="*/ 2322 w 9822"/>
              <a:gd name="connsiteY13" fmla="*/ 7418 h 10000"/>
              <a:gd name="connsiteX14" fmla="*/ 1802 w 9822"/>
              <a:gd name="connsiteY14" fmla="*/ 8562 h 10000"/>
              <a:gd name="connsiteX15" fmla="*/ 727 w 9822"/>
              <a:gd name="connsiteY15" fmla="*/ 9900 h 10000"/>
              <a:gd name="connsiteX16" fmla="*/ 0 w 9822"/>
              <a:gd name="connsiteY16" fmla="*/ 9900 h 10000"/>
              <a:gd name="connsiteX0" fmla="*/ 10217 w 10217"/>
              <a:gd name="connsiteY0" fmla="*/ 4877 h 10000"/>
              <a:gd name="connsiteX1" fmla="*/ 9025 w 10217"/>
              <a:gd name="connsiteY1" fmla="*/ 5313 h 10000"/>
              <a:gd name="connsiteX2" fmla="*/ 8314 w 10217"/>
              <a:gd name="connsiteY2" fmla="*/ 4952 h 10000"/>
              <a:gd name="connsiteX3" fmla="*/ 7635 w 10217"/>
              <a:gd name="connsiteY3" fmla="*/ 3854 h 10000"/>
              <a:gd name="connsiteX4" fmla="*/ 7073 w 10217"/>
              <a:gd name="connsiteY4" fmla="*/ 2755 h 10000"/>
              <a:gd name="connsiteX5" fmla="*/ 6687 w 10217"/>
              <a:gd name="connsiteY5" fmla="*/ 1537 h 10000"/>
              <a:gd name="connsiteX6" fmla="*/ 6121 w 10217"/>
              <a:gd name="connsiteY6" fmla="*/ 454 h 10000"/>
              <a:gd name="connsiteX7" fmla="*/ 5358 w 10217"/>
              <a:gd name="connsiteY7" fmla="*/ 18 h 10000"/>
              <a:gd name="connsiteX8" fmla="*/ 4706 w 10217"/>
              <a:gd name="connsiteY8" fmla="*/ 259 h 10000"/>
              <a:gd name="connsiteX9" fmla="*/ 4203 w 10217"/>
              <a:gd name="connsiteY9" fmla="*/ 1854 h 10000"/>
              <a:gd name="connsiteX10" fmla="*/ 3696 w 10217"/>
              <a:gd name="connsiteY10" fmla="*/ 3267 h 10000"/>
              <a:gd name="connsiteX11" fmla="*/ 2926 w 10217"/>
              <a:gd name="connsiteY11" fmla="*/ 5824 h 10000"/>
              <a:gd name="connsiteX12" fmla="*/ 2659 w 10217"/>
              <a:gd name="connsiteY12" fmla="*/ 6681 h 10000"/>
              <a:gd name="connsiteX13" fmla="*/ 2364 w 10217"/>
              <a:gd name="connsiteY13" fmla="*/ 7418 h 10000"/>
              <a:gd name="connsiteX14" fmla="*/ 1835 w 10217"/>
              <a:gd name="connsiteY14" fmla="*/ 8562 h 10000"/>
              <a:gd name="connsiteX15" fmla="*/ 740 w 10217"/>
              <a:gd name="connsiteY15" fmla="*/ 9900 h 10000"/>
              <a:gd name="connsiteX16" fmla="*/ 0 w 10217"/>
              <a:gd name="connsiteY16" fmla="*/ 9900 h 10000"/>
              <a:gd name="connsiteX0" fmla="*/ 10217 w 10217"/>
              <a:gd name="connsiteY0" fmla="*/ 4877 h 10000"/>
              <a:gd name="connsiteX1" fmla="*/ 9315 w 10217"/>
              <a:gd name="connsiteY1" fmla="*/ 5164 h 10000"/>
              <a:gd name="connsiteX2" fmla="*/ 8314 w 10217"/>
              <a:gd name="connsiteY2" fmla="*/ 4952 h 10000"/>
              <a:gd name="connsiteX3" fmla="*/ 7635 w 10217"/>
              <a:gd name="connsiteY3" fmla="*/ 3854 h 10000"/>
              <a:gd name="connsiteX4" fmla="*/ 7073 w 10217"/>
              <a:gd name="connsiteY4" fmla="*/ 2755 h 10000"/>
              <a:gd name="connsiteX5" fmla="*/ 6687 w 10217"/>
              <a:gd name="connsiteY5" fmla="*/ 1537 h 10000"/>
              <a:gd name="connsiteX6" fmla="*/ 6121 w 10217"/>
              <a:gd name="connsiteY6" fmla="*/ 454 h 10000"/>
              <a:gd name="connsiteX7" fmla="*/ 5358 w 10217"/>
              <a:gd name="connsiteY7" fmla="*/ 18 h 10000"/>
              <a:gd name="connsiteX8" fmla="*/ 4706 w 10217"/>
              <a:gd name="connsiteY8" fmla="*/ 259 h 10000"/>
              <a:gd name="connsiteX9" fmla="*/ 4203 w 10217"/>
              <a:gd name="connsiteY9" fmla="*/ 1854 h 10000"/>
              <a:gd name="connsiteX10" fmla="*/ 3696 w 10217"/>
              <a:gd name="connsiteY10" fmla="*/ 3267 h 10000"/>
              <a:gd name="connsiteX11" fmla="*/ 2926 w 10217"/>
              <a:gd name="connsiteY11" fmla="*/ 5824 h 10000"/>
              <a:gd name="connsiteX12" fmla="*/ 2659 w 10217"/>
              <a:gd name="connsiteY12" fmla="*/ 6681 h 10000"/>
              <a:gd name="connsiteX13" fmla="*/ 2364 w 10217"/>
              <a:gd name="connsiteY13" fmla="*/ 7418 h 10000"/>
              <a:gd name="connsiteX14" fmla="*/ 1835 w 10217"/>
              <a:gd name="connsiteY14" fmla="*/ 8562 h 10000"/>
              <a:gd name="connsiteX15" fmla="*/ 740 w 10217"/>
              <a:gd name="connsiteY15" fmla="*/ 9900 h 10000"/>
              <a:gd name="connsiteX16" fmla="*/ 0 w 10217"/>
              <a:gd name="connsiteY16" fmla="*/ 9900 h 10000"/>
              <a:gd name="connsiteX0" fmla="*/ 10162 w 10162"/>
              <a:gd name="connsiteY0" fmla="*/ 4877 h 10294"/>
              <a:gd name="connsiteX1" fmla="*/ 9260 w 10162"/>
              <a:gd name="connsiteY1" fmla="*/ 5164 h 10294"/>
              <a:gd name="connsiteX2" fmla="*/ 8259 w 10162"/>
              <a:gd name="connsiteY2" fmla="*/ 4952 h 10294"/>
              <a:gd name="connsiteX3" fmla="*/ 7580 w 10162"/>
              <a:gd name="connsiteY3" fmla="*/ 3854 h 10294"/>
              <a:gd name="connsiteX4" fmla="*/ 7018 w 10162"/>
              <a:gd name="connsiteY4" fmla="*/ 2755 h 10294"/>
              <a:gd name="connsiteX5" fmla="*/ 6632 w 10162"/>
              <a:gd name="connsiteY5" fmla="*/ 1537 h 10294"/>
              <a:gd name="connsiteX6" fmla="*/ 6066 w 10162"/>
              <a:gd name="connsiteY6" fmla="*/ 454 h 10294"/>
              <a:gd name="connsiteX7" fmla="*/ 5303 w 10162"/>
              <a:gd name="connsiteY7" fmla="*/ 18 h 10294"/>
              <a:gd name="connsiteX8" fmla="*/ 4651 w 10162"/>
              <a:gd name="connsiteY8" fmla="*/ 259 h 10294"/>
              <a:gd name="connsiteX9" fmla="*/ 4148 w 10162"/>
              <a:gd name="connsiteY9" fmla="*/ 1854 h 10294"/>
              <a:gd name="connsiteX10" fmla="*/ 3641 w 10162"/>
              <a:gd name="connsiteY10" fmla="*/ 3267 h 10294"/>
              <a:gd name="connsiteX11" fmla="*/ 2871 w 10162"/>
              <a:gd name="connsiteY11" fmla="*/ 5824 h 10294"/>
              <a:gd name="connsiteX12" fmla="*/ 2604 w 10162"/>
              <a:gd name="connsiteY12" fmla="*/ 6681 h 10294"/>
              <a:gd name="connsiteX13" fmla="*/ 2309 w 10162"/>
              <a:gd name="connsiteY13" fmla="*/ 7418 h 10294"/>
              <a:gd name="connsiteX14" fmla="*/ 1780 w 10162"/>
              <a:gd name="connsiteY14" fmla="*/ 8562 h 10294"/>
              <a:gd name="connsiteX15" fmla="*/ 685 w 10162"/>
              <a:gd name="connsiteY15" fmla="*/ 9900 h 10294"/>
              <a:gd name="connsiteX16" fmla="*/ 0 w 10162"/>
              <a:gd name="connsiteY16" fmla="*/ 10294 h 10294"/>
              <a:gd name="connsiteX0" fmla="*/ 10162 w 10162"/>
              <a:gd name="connsiteY0" fmla="*/ 4877 h 10294"/>
              <a:gd name="connsiteX1" fmla="*/ 9260 w 10162"/>
              <a:gd name="connsiteY1" fmla="*/ 5164 h 10294"/>
              <a:gd name="connsiteX2" fmla="*/ 8259 w 10162"/>
              <a:gd name="connsiteY2" fmla="*/ 4952 h 10294"/>
              <a:gd name="connsiteX3" fmla="*/ 7580 w 10162"/>
              <a:gd name="connsiteY3" fmla="*/ 3854 h 10294"/>
              <a:gd name="connsiteX4" fmla="*/ 7018 w 10162"/>
              <a:gd name="connsiteY4" fmla="*/ 2755 h 10294"/>
              <a:gd name="connsiteX5" fmla="*/ 6632 w 10162"/>
              <a:gd name="connsiteY5" fmla="*/ 1537 h 10294"/>
              <a:gd name="connsiteX6" fmla="*/ 6066 w 10162"/>
              <a:gd name="connsiteY6" fmla="*/ 454 h 10294"/>
              <a:gd name="connsiteX7" fmla="*/ 5303 w 10162"/>
              <a:gd name="connsiteY7" fmla="*/ 18 h 10294"/>
              <a:gd name="connsiteX8" fmla="*/ 4651 w 10162"/>
              <a:gd name="connsiteY8" fmla="*/ 259 h 10294"/>
              <a:gd name="connsiteX9" fmla="*/ 4148 w 10162"/>
              <a:gd name="connsiteY9" fmla="*/ 1854 h 10294"/>
              <a:gd name="connsiteX10" fmla="*/ 3641 w 10162"/>
              <a:gd name="connsiteY10" fmla="*/ 3267 h 10294"/>
              <a:gd name="connsiteX11" fmla="*/ 2871 w 10162"/>
              <a:gd name="connsiteY11" fmla="*/ 5824 h 10294"/>
              <a:gd name="connsiteX12" fmla="*/ 2604 w 10162"/>
              <a:gd name="connsiteY12" fmla="*/ 6681 h 10294"/>
              <a:gd name="connsiteX13" fmla="*/ 2309 w 10162"/>
              <a:gd name="connsiteY13" fmla="*/ 7418 h 10294"/>
              <a:gd name="connsiteX14" fmla="*/ 1821 w 10162"/>
              <a:gd name="connsiteY14" fmla="*/ 7324 h 10294"/>
              <a:gd name="connsiteX15" fmla="*/ 685 w 10162"/>
              <a:gd name="connsiteY15" fmla="*/ 9900 h 10294"/>
              <a:gd name="connsiteX16" fmla="*/ 0 w 10162"/>
              <a:gd name="connsiteY16" fmla="*/ 10294 h 10294"/>
              <a:gd name="connsiteX0" fmla="*/ 10162 w 10162"/>
              <a:gd name="connsiteY0" fmla="*/ 4877 h 10294"/>
              <a:gd name="connsiteX1" fmla="*/ 9260 w 10162"/>
              <a:gd name="connsiteY1" fmla="*/ 5164 h 10294"/>
              <a:gd name="connsiteX2" fmla="*/ 8259 w 10162"/>
              <a:gd name="connsiteY2" fmla="*/ 4952 h 10294"/>
              <a:gd name="connsiteX3" fmla="*/ 7580 w 10162"/>
              <a:gd name="connsiteY3" fmla="*/ 3854 h 10294"/>
              <a:gd name="connsiteX4" fmla="*/ 7018 w 10162"/>
              <a:gd name="connsiteY4" fmla="*/ 2755 h 10294"/>
              <a:gd name="connsiteX5" fmla="*/ 6632 w 10162"/>
              <a:gd name="connsiteY5" fmla="*/ 1537 h 10294"/>
              <a:gd name="connsiteX6" fmla="*/ 6066 w 10162"/>
              <a:gd name="connsiteY6" fmla="*/ 454 h 10294"/>
              <a:gd name="connsiteX7" fmla="*/ 5303 w 10162"/>
              <a:gd name="connsiteY7" fmla="*/ 18 h 10294"/>
              <a:gd name="connsiteX8" fmla="*/ 4651 w 10162"/>
              <a:gd name="connsiteY8" fmla="*/ 259 h 10294"/>
              <a:gd name="connsiteX9" fmla="*/ 4148 w 10162"/>
              <a:gd name="connsiteY9" fmla="*/ 1854 h 10294"/>
              <a:gd name="connsiteX10" fmla="*/ 3641 w 10162"/>
              <a:gd name="connsiteY10" fmla="*/ 3267 h 10294"/>
              <a:gd name="connsiteX11" fmla="*/ 2871 w 10162"/>
              <a:gd name="connsiteY11" fmla="*/ 5824 h 10294"/>
              <a:gd name="connsiteX12" fmla="*/ 2604 w 10162"/>
              <a:gd name="connsiteY12" fmla="*/ 6681 h 10294"/>
              <a:gd name="connsiteX13" fmla="*/ 2486 w 10162"/>
              <a:gd name="connsiteY13" fmla="*/ 4718 h 10294"/>
              <a:gd name="connsiteX14" fmla="*/ 1821 w 10162"/>
              <a:gd name="connsiteY14" fmla="*/ 7324 h 10294"/>
              <a:gd name="connsiteX15" fmla="*/ 685 w 10162"/>
              <a:gd name="connsiteY15" fmla="*/ 9900 h 10294"/>
              <a:gd name="connsiteX16" fmla="*/ 0 w 10162"/>
              <a:gd name="connsiteY16" fmla="*/ 10294 h 10294"/>
              <a:gd name="connsiteX0" fmla="*/ 10162 w 10162"/>
              <a:gd name="connsiteY0" fmla="*/ 4877 h 10294"/>
              <a:gd name="connsiteX1" fmla="*/ 9260 w 10162"/>
              <a:gd name="connsiteY1" fmla="*/ 5164 h 10294"/>
              <a:gd name="connsiteX2" fmla="*/ 8259 w 10162"/>
              <a:gd name="connsiteY2" fmla="*/ 4952 h 10294"/>
              <a:gd name="connsiteX3" fmla="*/ 7580 w 10162"/>
              <a:gd name="connsiteY3" fmla="*/ 3854 h 10294"/>
              <a:gd name="connsiteX4" fmla="*/ 7018 w 10162"/>
              <a:gd name="connsiteY4" fmla="*/ 2755 h 10294"/>
              <a:gd name="connsiteX5" fmla="*/ 6632 w 10162"/>
              <a:gd name="connsiteY5" fmla="*/ 1537 h 10294"/>
              <a:gd name="connsiteX6" fmla="*/ 6066 w 10162"/>
              <a:gd name="connsiteY6" fmla="*/ 454 h 10294"/>
              <a:gd name="connsiteX7" fmla="*/ 5303 w 10162"/>
              <a:gd name="connsiteY7" fmla="*/ 18 h 10294"/>
              <a:gd name="connsiteX8" fmla="*/ 4651 w 10162"/>
              <a:gd name="connsiteY8" fmla="*/ 259 h 10294"/>
              <a:gd name="connsiteX9" fmla="*/ 4148 w 10162"/>
              <a:gd name="connsiteY9" fmla="*/ 1854 h 10294"/>
              <a:gd name="connsiteX10" fmla="*/ 3641 w 10162"/>
              <a:gd name="connsiteY10" fmla="*/ 3267 h 10294"/>
              <a:gd name="connsiteX11" fmla="*/ 2871 w 10162"/>
              <a:gd name="connsiteY11" fmla="*/ 5824 h 10294"/>
              <a:gd name="connsiteX12" fmla="*/ 3136 w 10162"/>
              <a:gd name="connsiteY12" fmla="*/ 3418 h 10294"/>
              <a:gd name="connsiteX13" fmla="*/ 2486 w 10162"/>
              <a:gd name="connsiteY13" fmla="*/ 4718 h 10294"/>
              <a:gd name="connsiteX14" fmla="*/ 1821 w 10162"/>
              <a:gd name="connsiteY14" fmla="*/ 7324 h 10294"/>
              <a:gd name="connsiteX15" fmla="*/ 685 w 10162"/>
              <a:gd name="connsiteY15" fmla="*/ 9900 h 10294"/>
              <a:gd name="connsiteX16" fmla="*/ 0 w 10162"/>
              <a:gd name="connsiteY16" fmla="*/ 10294 h 10294"/>
              <a:gd name="connsiteX0" fmla="*/ 10162 w 10162"/>
              <a:gd name="connsiteY0" fmla="*/ 4877 h 10294"/>
              <a:gd name="connsiteX1" fmla="*/ 9260 w 10162"/>
              <a:gd name="connsiteY1" fmla="*/ 5164 h 10294"/>
              <a:gd name="connsiteX2" fmla="*/ 8259 w 10162"/>
              <a:gd name="connsiteY2" fmla="*/ 4952 h 10294"/>
              <a:gd name="connsiteX3" fmla="*/ 7580 w 10162"/>
              <a:gd name="connsiteY3" fmla="*/ 3854 h 10294"/>
              <a:gd name="connsiteX4" fmla="*/ 7018 w 10162"/>
              <a:gd name="connsiteY4" fmla="*/ 2755 h 10294"/>
              <a:gd name="connsiteX5" fmla="*/ 6632 w 10162"/>
              <a:gd name="connsiteY5" fmla="*/ 1537 h 10294"/>
              <a:gd name="connsiteX6" fmla="*/ 6066 w 10162"/>
              <a:gd name="connsiteY6" fmla="*/ 454 h 10294"/>
              <a:gd name="connsiteX7" fmla="*/ 5303 w 10162"/>
              <a:gd name="connsiteY7" fmla="*/ 18 h 10294"/>
              <a:gd name="connsiteX8" fmla="*/ 4651 w 10162"/>
              <a:gd name="connsiteY8" fmla="*/ 259 h 10294"/>
              <a:gd name="connsiteX9" fmla="*/ 4148 w 10162"/>
              <a:gd name="connsiteY9" fmla="*/ 1854 h 10294"/>
              <a:gd name="connsiteX10" fmla="*/ 3641 w 10162"/>
              <a:gd name="connsiteY10" fmla="*/ 3267 h 10294"/>
              <a:gd name="connsiteX11" fmla="*/ 3881 w 10162"/>
              <a:gd name="connsiteY11" fmla="*/ 592 h 10294"/>
              <a:gd name="connsiteX12" fmla="*/ 3136 w 10162"/>
              <a:gd name="connsiteY12" fmla="*/ 3418 h 10294"/>
              <a:gd name="connsiteX13" fmla="*/ 2486 w 10162"/>
              <a:gd name="connsiteY13" fmla="*/ 4718 h 10294"/>
              <a:gd name="connsiteX14" fmla="*/ 1821 w 10162"/>
              <a:gd name="connsiteY14" fmla="*/ 7324 h 10294"/>
              <a:gd name="connsiteX15" fmla="*/ 685 w 10162"/>
              <a:gd name="connsiteY15" fmla="*/ 9900 h 10294"/>
              <a:gd name="connsiteX16" fmla="*/ 0 w 10162"/>
              <a:gd name="connsiteY16" fmla="*/ 10294 h 10294"/>
              <a:gd name="connsiteX0" fmla="*/ 10162 w 10162"/>
              <a:gd name="connsiteY0" fmla="*/ 4877 h 10294"/>
              <a:gd name="connsiteX1" fmla="*/ 9260 w 10162"/>
              <a:gd name="connsiteY1" fmla="*/ 5164 h 10294"/>
              <a:gd name="connsiteX2" fmla="*/ 8259 w 10162"/>
              <a:gd name="connsiteY2" fmla="*/ 4952 h 10294"/>
              <a:gd name="connsiteX3" fmla="*/ 7580 w 10162"/>
              <a:gd name="connsiteY3" fmla="*/ 3854 h 10294"/>
              <a:gd name="connsiteX4" fmla="*/ 7018 w 10162"/>
              <a:gd name="connsiteY4" fmla="*/ 2755 h 10294"/>
              <a:gd name="connsiteX5" fmla="*/ 6632 w 10162"/>
              <a:gd name="connsiteY5" fmla="*/ 1537 h 10294"/>
              <a:gd name="connsiteX6" fmla="*/ 6066 w 10162"/>
              <a:gd name="connsiteY6" fmla="*/ 454 h 10294"/>
              <a:gd name="connsiteX7" fmla="*/ 5303 w 10162"/>
              <a:gd name="connsiteY7" fmla="*/ 18 h 10294"/>
              <a:gd name="connsiteX8" fmla="*/ 4651 w 10162"/>
              <a:gd name="connsiteY8" fmla="*/ 259 h 10294"/>
              <a:gd name="connsiteX9" fmla="*/ 4148 w 10162"/>
              <a:gd name="connsiteY9" fmla="*/ 1854 h 10294"/>
              <a:gd name="connsiteX10" fmla="*/ 3641 w 10162"/>
              <a:gd name="connsiteY10" fmla="*/ 3267 h 10294"/>
              <a:gd name="connsiteX11" fmla="*/ 3881 w 10162"/>
              <a:gd name="connsiteY11" fmla="*/ 592 h 10294"/>
              <a:gd name="connsiteX12" fmla="*/ 2486 w 10162"/>
              <a:gd name="connsiteY12" fmla="*/ 4718 h 10294"/>
              <a:gd name="connsiteX13" fmla="*/ 1821 w 10162"/>
              <a:gd name="connsiteY13" fmla="*/ 7324 h 10294"/>
              <a:gd name="connsiteX14" fmla="*/ 685 w 10162"/>
              <a:gd name="connsiteY14" fmla="*/ 9900 h 10294"/>
              <a:gd name="connsiteX15" fmla="*/ 0 w 10162"/>
              <a:gd name="connsiteY15" fmla="*/ 10294 h 10294"/>
              <a:gd name="connsiteX0" fmla="*/ 10162 w 10162"/>
              <a:gd name="connsiteY0" fmla="*/ 6236 h 11653"/>
              <a:gd name="connsiteX1" fmla="*/ 9260 w 10162"/>
              <a:gd name="connsiteY1" fmla="*/ 6523 h 11653"/>
              <a:gd name="connsiteX2" fmla="*/ 8259 w 10162"/>
              <a:gd name="connsiteY2" fmla="*/ 6311 h 11653"/>
              <a:gd name="connsiteX3" fmla="*/ 7580 w 10162"/>
              <a:gd name="connsiteY3" fmla="*/ 5213 h 11653"/>
              <a:gd name="connsiteX4" fmla="*/ 7018 w 10162"/>
              <a:gd name="connsiteY4" fmla="*/ 4114 h 11653"/>
              <a:gd name="connsiteX5" fmla="*/ 6632 w 10162"/>
              <a:gd name="connsiteY5" fmla="*/ 2896 h 11653"/>
              <a:gd name="connsiteX6" fmla="*/ 6066 w 10162"/>
              <a:gd name="connsiteY6" fmla="*/ 1813 h 11653"/>
              <a:gd name="connsiteX7" fmla="*/ 5303 w 10162"/>
              <a:gd name="connsiteY7" fmla="*/ 1377 h 11653"/>
              <a:gd name="connsiteX8" fmla="*/ 4883 w 10162"/>
              <a:gd name="connsiteY8" fmla="*/ 43 h 11653"/>
              <a:gd name="connsiteX9" fmla="*/ 4148 w 10162"/>
              <a:gd name="connsiteY9" fmla="*/ 3213 h 11653"/>
              <a:gd name="connsiteX10" fmla="*/ 3641 w 10162"/>
              <a:gd name="connsiteY10" fmla="*/ 4626 h 11653"/>
              <a:gd name="connsiteX11" fmla="*/ 3881 w 10162"/>
              <a:gd name="connsiteY11" fmla="*/ 1951 h 11653"/>
              <a:gd name="connsiteX12" fmla="*/ 2486 w 10162"/>
              <a:gd name="connsiteY12" fmla="*/ 6077 h 11653"/>
              <a:gd name="connsiteX13" fmla="*/ 1821 w 10162"/>
              <a:gd name="connsiteY13" fmla="*/ 8683 h 11653"/>
              <a:gd name="connsiteX14" fmla="*/ 685 w 10162"/>
              <a:gd name="connsiteY14" fmla="*/ 11259 h 11653"/>
              <a:gd name="connsiteX15" fmla="*/ 0 w 10162"/>
              <a:gd name="connsiteY15" fmla="*/ 11653 h 11653"/>
              <a:gd name="connsiteX0" fmla="*/ 10162 w 10162"/>
              <a:gd name="connsiteY0" fmla="*/ 6304 h 11721"/>
              <a:gd name="connsiteX1" fmla="*/ 9260 w 10162"/>
              <a:gd name="connsiteY1" fmla="*/ 6591 h 11721"/>
              <a:gd name="connsiteX2" fmla="*/ 8259 w 10162"/>
              <a:gd name="connsiteY2" fmla="*/ 6379 h 11721"/>
              <a:gd name="connsiteX3" fmla="*/ 7580 w 10162"/>
              <a:gd name="connsiteY3" fmla="*/ 5281 h 11721"/>
              <a:gd name="connsiteX4" fmla="*/ 7018 w 10162"/>
              <a:gd name="connsiteY4" fmla="*/ 4182 h 11721"/>
              <a:gd name="connsiteX5" fmla="*/ 6632 w 10162"/>
              <a:gd name="connsiteY5" fmla="*/ 2964 h 11721"/>
              <a:gd name="connsiteX6" fmla="*/ 6066 w 10162"/>
              <a:gd name="connsiteY6" fmla="*/ 1881 h 11721"/>
              <a:gd name="connsiteX7" fmla="*/ 5303 w 10162"/>
              <a:gd name="connsiteY7" fmla="*/ 1445 h 11721"/>
              <a:gd name="connsiteX8" fmla="*/ 4883 w 10162"/>
              <a:gd name="connsiteY8" fmla="*/ 111 h 11721"/>
              <a:gd name="connsiteX9" fmla="*/ 3641 w 10162"/>
              <a:gd name="connsiteY9" fmla="*/ 4694 h 11721"/>
              <a:gd name="connsiteX10" fmla="*/ 3881 w 10162"/>
              <a:gd name="connsiteY10" fmla="*/ 2019 h 11721"/>
              <a:gd name="connsiteX11" fmla="*/ 2486 w 10162"/>
              <a:gd name="connsiteY11" fmla="*/ 6145 h 11721"/>
              <a:gd name="connsiteX12" fmla="*/ 1821 w 10162"/>
              <a:gd name="connsiteY12" fmla="*/ 8751 h 11721"/>
              <a:gd name="connsiteX13" fmla="*/ 685 w 10162"/>
              <a:gd name="connsiteY13" fmla="*/ 11327 h 11721"/>
              <a:gd name="connsiteX14" fmla="*/ 0 w 10162"/>
              <a:gd name="connsiteY14" fmla="*/ 11721 h 11721"/>
              <a:gd name="connsiteX0" fmla="*/ 10162 w 10162"/>
              <a:gd name="connsiteY0" fmla="*/ 6199 h 11616"/>
              <a:gd name="connsiteX1" fmla="*/ 9260 w 10162"/>
              <a:gd name="connsiteY1" fmla="*/ 6486 h 11616"/>
              <a:gd name="connsiteX2" fmla="*/ 8259 w 10162"/>
              <a:gd name="connsiteY2" fmla="*/ 6274 h 11616"/>
              <a:gd name="connsiteX3" fmla="*/ 7580 w 10162"/>
              <a:gd name="connsiteY3" fmla="*/ 5176 h 11616"/>
              <a:gd name="connsiteX4" fmla="*/ 7018 w 10162"/>
              <a:gd name="connsiteY4" fmla="*/ 4077 h 11616"/>
              <a:gd name="connsiteX5" fmla="*/ 6632 w 10162"/>
              <a:gd name="connsiteY5" fmla="*/ 2859 h 11616"/>
              <a:gd name="connsiteX6" fmla="*/ 6066 w 10162"/>
              <a:gd name="connsiteY6" fmla="*/ 1776 h 11616"/>
              <a:gd name="connsiteX7" fmla="*/ 5303 w 10162"/>
              <a:gd name="connsiteY7" fmla="*/ 1340 h 11616"/>
              <a:gd name="connsiteX8" fmla="*/ 4883 w 10162"/>
              <a:gd name="connsiteY8" fmla="*/ 6 h 11616"/>
              <a:gd name="connsiteX9" fmla="*/ 3881 w 10162"/>
              <a:gd name="connsiteY9" fmla="*/ 1914 h 11616"/>
              <a:gd name="connsiteX10" fmla="*/ 2486 w 10162"/>
              <a:gd name="connsiteY10" fmla="*/ 6040 h 11616"/>
              <a:gd name="connsiteX11" fmla="*/ 1821 w 10162"/>
              <a:gd name="connsiteY11" fmla="*/ 8646 h 11616"/>
              <a:gd name="connsiteX12" fmla="*/ 685 w 10162"/>
              <a:gd name="connsiteY12" fmla="*/ 11222 h 11616"/>
              <a:gd name="connsiteX13" fmla="*/ 0 w 10162"/>
              <a:gd name="connsiteY13" fmla="*/ 11616 h 11616"/>
              <a:gd name="connsiteX0" fmla="*/ 10162 w 10162"/>
              <a:gd name="connsiteY0" fmla="*/ 6237 h 11654"/>
              <a:gd name="connsiteX1" fmla="*/ 9260 w 10162"/>
              <a:gd name="connsiteY1" fmla="*/ 6524 h 11654"/>
              <a:gd name="connsiteX2" fmla="*/ 8259 w 10162"/>
              <a:gd name="connsiteY2" fmla="*/ 6312 h 11654"/>
              <a:gd name="connsiteX3" fmla="*/ 7580 w 10162"/>
              <a:gd name="connsiteY3" fmla="*/ 5214 h 11654"/>
              <a:gd name="connsiteX4" fmla="*/ 7018 w 10162"/>
              <a:gd name="connsiteY4" fmla="*/ 4115 h 11654"/>
              <a:gd name="connsiteX5" fmla="*/ 6632 w 10162"/>
              <a:gd name="connsiteY5" fmla="*/ 2897 h 11654"/>
              <a:gd name="connsiteX6" fmla="*/ 6066 w 10162"/>
              <a:gd name="connsiteY6" fmla="*/ 1814 h 11654"/>
              <a:gd name="connsiteX7" fmla="*/ 5590 w 10162"/>
              <a:gd name="connsiteY7" fmla="*/ 703 h 11654"/>
              <a:gd name="connsiteX8" fmla="*/ 4883 w 10162"/>
              <a:gd name="connsiteY8" fmla="*/ 44 h 11654"/>
              <a:gd name="connsiteX9" fmla="*/ 3881 w 10162"/>
              <a:gd name="connsiteY9" fmla="*/ 1952 h 11654"/>
              <a:gd name="connsiteX10" fmla="*/ 2486 w 10162"/>
              <a:gd name="connsiteY10" fmla="*/ 6078 h 11654"/>
              <a:gd name="connsiteX11" fmla="*/ 1821 w 10162"/>
              <a:gd name="connsiteY11" fmla="*/ 8684 h 11654"/>
              <a:gd name="connsiteX12" fmla="*/ 685 w 10162"/>
              <a:gd name="connsiteY12" fmla="*/ 11260 h 11654"/>
              <a:gd name="connsiteX13" fmla="*/ 0 w 10162"/>
              <a:gd name="connsiteY13" fmla="*/ 11654 h 11654"/>
              <a:gd name="connsiteX0" fmla="*/ 10162 w 10162"/>
              <a:gd name="connsiteY0" fmla="*/ 6250 h 11667"/>
              <a:gd name="connsiteX1" fmla="*/ 9260 w 10162"/>
              <a:gd name="connsiteY1" fmla="*/ 6537 h 11667"/>
              <a:gd name="connsiteX2" fmla="*/ 8259 w 10162"/>
              <a:gd name="connsiteY2" fmla="*/ 6325 h 11667"/>
              <a:gd name="connsiteX3" fmla="*/ 7580 w 10162"/>
              <a:gd name="connsiteY3" fmla="*/ 5227 h 11667"/>
              <a:gd name="connsiteX4" fmla="*/ 7018 w 10162"/>
              <a:gd name="connsiteY4" fmla="*/ 4128 h 11667"/>
              <a:gd name="connsiteX5" fmla="*/ 6632 w 10162"/>
              <a:gd name="connsiteY5" fmla="*/ 2910 h 11667"/>
              <a:gd name="connsiteX6" fmla="*/ 5590 w 10162"/>
              <a:gd name="connsiteY6" fmla="*/ 716 h 11667"/>
              <a:gd name="connsiteX7" fmla="*/ 4883 w 10162"/>
              <a:gd name="connsiteY7" fmla="*/ 57 h 11667"/>
              <a:gd name="connsiteX8" fmla="*/ 3881 w 10162"/>
              <a:gd name="connsiteY8" fmla="*/ 1965 h 11667"/>
              <a:gd name="connsiteX9" fmla="*/ 2486 w 10162"/>
              <a:gd name="connsiteY9" fmla="*/ 6091 h 11667"/>
              <a:gd name="connsiteX10" fmla="*/ 1821 w 10162"/>
              <a:gd name="connsiteY10" fmla="*/ 8697 h 11667"/>
              <a:gd name="connsiteX11" fmla="*/ 685 w 10162"/>
              <a:gd name="connsiteY11" fmla="*/ 11273 h 11667"/>
              <a:gd name="connsiteX12" fmla="*/ 0 w 10162"/>
              <a:gd name="connsiteY12" fmla="*/ 11667 h 11667"/>
              <a:gd name="connsiteX0" fmla="*/ 10162 w 10162"/>
              <a:gd name="connsiteY0" fmla="*/ 6250 h 11667"/>
              <a:gd name="connsiteX1" fmla="*/ 9260 w 10162"/>
              <a:gd name="connsiteY1" fmla="*/ 6537 h 11667"/>
              <a:gd name="connsiteX2" fmla="*/ 8259 w 10162"/>
              <a:gd name="connsiteY2" fmla="*/ 6325 h 11667"/>
              <a:gd name="connsiteX3" fmla="*/ 7580 w 10162"/>
              <a:gd name="connsiteY3" fmla="*/ 5227 h 11667"/>
              <a:gd name="connsiteX4" fmla="*/ 6632 w 10162"/>
              <a:gd name="connsiteY4" fmla="*/ 2910 h 11667"/>
              <a:gd name="connsiteX5" fmla="*/ 5590 w 10162"/>
              <a:gd name="connsiteY5" fmla="*/ 716 h 11667"/>
              <a:gd name="connsiteX6" fmla="*/ 4883 w 10162"/>
              <a:gd name="connsiteY6" fmla="*/ 57 h 11667"/>
              <a:gd name="connsiteX7" fmla="*/ 3881 w 10162"/>
              <a:gd name="connsiteY7" fmla="*/ 1965 h 11667"/>
              <a:gd name="connsiteX8" fmla="*/ 2486 w 10162"/>
              <a:gd name="connsiteY8" fmla="*/ 6091 h 11667"/>
              <a:gd name="connsiteX9" fmla="*/ 1821 w 10162"/>
              <a:gd name="connsiteY9" fmla="*/ 8697 h 11667"/>
              <a:gd name="connsiteX10" fmla="*/ 685 w 10162"/>
              <a:gd name="connsiteY10" fmla="*/ 11273 h 11667"/>
              <a:gd name="connsiteX11" fmla="*/ 0 w 10162"/>
              <a:gd name="connsiteY11" fmla="*/ 11667 h 11667"/>
              <a:gd name="connsiteX0" fmla="*/ 10162 w 10162"/>
              <a:gd name="connsiteY0" fmla="*/ 6250 h 11667"/>
              <a:gd name="connsiteX1" fmla="*/ 9260 w 10162"/>
              <a:gd name="connsiteY1" fmla="*/ 6537 h 11667"/>
              <a:gd name="connsiteX2" fmla="*/ 8259 w 10162"/>
              <a:gd name="connsiteY2" fmla="*/ 6325 h 11667"/>
              <a:gd name="connsiteX3" fmla="*/ 7580 w 10162"/>
              <a:gd name="connsiteY3" fmla="*/ 5227 h 11667"/>
              <a:gd name="connsiteX4" fmla="*/ 6632 w 10162"/>
              <a:gd name="connsiteY4" fmla="*/ 2910 h 11667"/>
              <a:gd name="connsiteX5" fmla="*/ 5590 w 10162"/>
              <a:gd name="connsiteY5" fmla="*/ 716 h 11667"/>
              <a:gd name="connsiteX6" fmla="*/ 4883 w 10162"/>
              <a:gd name="connsiteY6" fmla="*/ 57 h 11667"/>
              <a:gd name="connsiteX7" fmla="*/ 3881 w 10162"/>
              <a:gd name="connsiteY7" fmla="*/ 1965 h 11667"/>
              <a:gd name="connsiteX8" fmla="*/ 2691 w 10162"/>
              <a:gd name="connsiteY8" fmla="*/ 5472 h 11667"/>
              <a:gd name="connsiteX9" fmla="*/ 1821 w 10162"/>
              <a:gd name="connsiteY9" fmla="*/ 8697 h 11667"/>
              <a:gd name="connsiteX10" fmla="*/ 685 w 10162"/>
              <a:gd name="connsiteY10" fmla="*/ 11273 h 11667"/>
              <a:gd name="connsiteX11" fmla="*/ 0 w 10162"/>
              <a:gd name="connsiteY11" fmla="*/ 11667 h 11667"/>
              <a:gd name="connsiteX0" fmla="*/ 10162 w 10162"/>
              <a:gd name="connsiteY0" fmla="*/ 6194 h 11611"/>
              <a:gd name="connsiteX1" fmla="*/ 9260 w 10162"/>
              <a:gd name="connsiteY1" fmla="*/ 6481 h 11611"/>
              <a:gd name="connsiteX2" fmla="*/ 8259 w 10162"/>
              <a:gd name="connsiteY2" fmla="*/ 6269 h 11611"/>
              <a:gd name="connsiteX3" fmla="*/ 7580 w 10162"/>
              <a:gd name="connsiteY3" fmla="*/ 5171 h 11611"/>
              <a:gd name="connsiteX4" fmla="*/ 6632 w 10162"/>
              <a:gd name="connsiteY4" fmla="*/ 2854 h 11611"/>
              <a:gd name="connsiteX5" fmla="*/ 6136 w 10162"/>
              <a:gd name="connsiteY5" fmla="*/ 1729 h 11611"/>
              <a:gd name="connsiteX6" fmla="*/ 4883 w 10162"/>
              <a:gd name="connsiteY6" fmla="*/ 1 h 11611"/>
              <a:gd name="connsiteX7" fmla="*/ 3881 w 10162"/>
              <a:gd name="connsiteY7" fmla="*/ 1909 h 11611"/>
              <a:gd name="connsiteX8" fmla="*/ 2691 w 10162"/>
              <a:gd name="connsiteY8" fmla="*/ 5416 h 11611"/>
              <a:gd name="connsiteX9" fmla="*/ 1821 w 10162"/>
              <a:gd name="connsiteY9" fmla="*/ 8641 h 11611"/>
              <a:gd name="connsiteX10" fmla="*/ 685 w 10162"/>
              <a:gd name="connsiteY10" fmla="*/ 11217 h 11611"/>
              <a:gd name="connsiteX11" fmla="*/ 0 w 10162"/>
              <a:gd name="connsiteY11" fmla="*/ 11611 h 11611"/>
              <a:gd name="connsiteX0" fmla="*/ 10162 w 10162"/>
              <a:gd name="connsiteY0" fmla="*/ 6194 h 11611"/>
              <a:gd name="connsiteX1" fmla="*/ 9260 w 10162"/>
              <a:gd name="connsiteY1" fmla="*/ 6481 h 11611"/>
              <a:gd name="connsiteX2" fmla="*/ 8259 w 10162"/>
              <a:gd name="connsiteY2" fmla="*/ 6269 h 11611"/>
              <a:gd name="connsiteX3" fmla="*/ 7580 w 10162"/>
              <a:gd name="connsiteY3" fmla="*/ 5171 h 11611"/>
              <a:gd name="connsiteX4" fmla="*/ 7000 w 10162"/>
              <a:gd name="connsiteY4" fmla="*/ 3867 h 11611"/>
              <a:gd name="connsiteX5" fmla="*/ 6136 w 10162"/>
              <a:gd name="connsiteY5" fmla="*/ 1729 h 11611"/>
              <a:gd name="connsiteX6" fmla="*/ 4883 w 10162"/>
              <a:gd name="connsiteY6" fmla="*/ 1 h 11611"/>
              <a:gd name="connsiteX7" fmla="*/ 3881 w 10162"/>
              <a:gd name="connsiteY7" fmla="*/ 1909 h 11611"/>
              <a:gd name="connsiteX8" fmla="*/ 2691 w 10162"/>
              <a:gd name="connsiteY8" fmla="*/ 5416 h 11611"/>
              <a:gd name="connsiteX9" fmla="*/ 1821 w 10162"/>
              <a:gd name="connsiteY9" fmla="*/ 8641 h 11611"/>
              <a:gd name="connsiteX10" fmla="*/ 685 w 10162"/>
              <a:gd name="connsiteY10" fmla="*/ 11217 h 11611"/>
              <a:gd name="connsiteX11" fmla="*/ 0 w 10162"/>
              <a:gd name="connsiteY11" fmla="*/ 11611 h 11611"/>
              <a:gd name="connsiteX0" fmla="*/ 10162 w 10162"/>
              <a:gd name="connsiteY0" fmla="*/ 6194 h 11611"/>
              <a:gd name="connsiteX1" fmla="*/ 9260 w 10162"/>
              <a:gd name="connsiteY1" fmla="*/ 6481 h 11611"/>
              <a:gd name="connsiteX2" fmla="*/ 8259 w 10162"/>
              <a:gd name="connsiteY2" fmla="*/ 6269 h 11611"/>
              <a:gd name="connsiteX3" fmla="*/ 7580 w 10162"/>
              <a:gd name="connsiteY3" fmla="*/ 5171 h 11611"/>
              <a:gd name="connsiteX4" fmla="*/ 7000 w 10162"/>
              <a:gd name="connsiteY4" fmla="*/ 3867 h 11611"/>
              <a:gd name="connsiteX5" fmla="*/ 6136 w 10162"/>
              <a:gd name="connsiteY5" fmla="*/ 1729 h 11611"/>
              <a:gd name="connsiteX6" fmla="*/ 4883 w 10162"/>
              <a:gd name="connsiteY6" fmla="*/ 1 h 11611"/>
              <a:gd name="connsiteX7" fmla="*/ 3881 w 10162"/>
              <a:gd name="connsiteY7" fmla="*/ 1909 h 11611"/>
              <a:gd name="connsiteX8" fmla="*/ 2691 w 10162"/>
              <a:gd name="connsiteY8" fmla="*/ 5416 h 11611"/>
              <a:gd name="connsiteX9" fmla="*/ 1821 w 10162"/>
              <a:gd name="connsiteY9" fmla="*/ 8641 h 11611"/>
              <a:gd name="connsiteX10" fmla="*/ 0 w 10162"/>
              <a:gd name="connsiteY10" fmla="*/ 11611 h 11611"/>
              <a:gd name="connsiteX0" fmla="*/ 10162 w 10162"/>
              <a:gd name="connsiteY0" fmla="*/ 6194 h 11611"/>
              <a:gd name="connsiteX1" fmla="*/ 9260 w 10162"/>
              <a:gd name="connsiteY1" fmla="*/ 6481 h 11611"/>
              <a:gd name="connsiteX2" fmla="*/ 8259 w 10162"/>
              <a:gd name="connsiteY2" fmla="*/ 6269 h 11611"/>
              <a:gd name="connsiteX3" fmla="*/ 7580 w 10162"/>
              <a:gd name="connsiteY3" fmla="*/ 5171 h 11611"/>
              <a:gd name="connsiteX4" fmla="*/ 7000 w 10162"/>
              <a:gd name="connsiteY4" fmla="*/ 3867 h 11611"/>
              <a:gd name="connsiteX5" fmla="*/ 6136 w 10162"/>
              <a:gd name="connsiteY5" fmla="*/ 1729 h 11611"/>
              <a:gd name="connsiteX6" fmla="*/ 4883 w 10162"/>
              <a:gd name="connsiteY6" fmla="*/ 1 h 11611"/>
              <a:gd name="connsiteX7" fmla="*/ 3881 w 10162"/>
              <a:gd name="connsiteY7" fmla="*/ 1909 h 11611"/>
              <a:gd name="connsiteX8" fmla="*/ 2691 w 10162"/>
              <a:gd name="connsiteY8" fmla="*/ 5416 h 11611"/>
              <a:gd name="connsiteX9" fmla="*/ 0 w 10162"/>
              <a:gd name="connsiteY9" fmla="*/ 11611 h 11611"/>
              <a:gd name="connsiteX0" fmla="*/ 10162 w 10162"/>
              <a:gd name="connsiteY0" fmla="*/ 6194 h 11611"/>
              <a:gd name="connsiteX1" fmla="*/ 9260 w 10162"/>
              <a:gd name="connsiteY1" fmla="*/ 6481 h 11611"/>
              <a:gd name="connsiteX2" fmla="*/ 8259 w 10162"/>
              <a:gd name="connsiteY2" fmla="*/ 6269 h 11611"/>
              <a:gd name="connsiteX3" fmla="*/ 7580 w 10162"/>
              <a:gd name="connsiteY3" fmla="*/ 5171 h 11611"/>
              <a:gd name="connsiteX4" fmla="*/ 7000 w 10162"/>
              <a:gd name="connsiteY4" fmla="*/ 3867 h 11611"/>
              <a:gd name="connsiteX5" fmla="*/ 6136 w 10162"/>
              <a:gd name="connsiteY5" fmla="*/ 1729 h 11611"/>
              <a:gd name="connsiteX6" fmla="*/ 4883 w 10162"/>
              <a:gd name="connsiteY6" fmla="*/ 1 h 11611"/>
              <a:gd name="connsiteX7" fmla="*/ 3881 w 10162"/>
              <a:gd name="connsiteY7" fmla="*/ 1909 h 11611"/>
              <a:gd name="connsiteX8" fmla="*/ 0 w 10162"/>
              <a:gd name="connsiteY8" fmla="*/ 11611 h 11611"/>
              <a:gd name="connsiteX0" fmla="*/ 10162 w 10162"/>
              <a:gd name="connsiteY0" fmla="*/ 6713 h 12130"/>
              <a:gd name="connsiteX1" fmla="*/ 9260 w 10162"/>
              <a:gd name="connsiteY1" fmla="*/ 7000 h 12130"/>
              <a:gd name="connsiteX2" fmla="*/ 8259 w 10162"/>
              <a:gd name="connsiteY2" fmla="*/ 6788 h 12130"/>
              <a:gd name="connsiteX3" fmla="*/ 7580 w 10162"/>
              <a:gd name="connsiteY3" fmla="*/ 5690 h 12130"/>
              <a:gd name="connsiteX4" fmla="*/ 7000 w 10162"/>
              <a:gd name="connsiteY4" fmla="*/ 4386 h 12130"/>
              <a:gd name="connsiteX5" fmla="*/ 6136 w 10162"/>
              <a:gd name="connsiteY5" fmla="*/ 2248 h 12130"/>
              <a:gd name="connsiteX6" fmla="*/ 4883 w 10162"/>
              <a:gd name="connsiteY6" fmla="*/ 520 h 12130"/>
              <a:gd name="connsiteX7" fmla="*/ 0 w 10162"/>
              <a:gd name="connsiteY7" fmla="*/ 12130 h 12130"/>
              <a:gd name="connsiteX0" fmla="*/ 10162 w 10162"/>
              <a:gd name="connsiteY0" fmla="*/ 4797 h 10214"/>
              <a:gd name="connsiteX1" fmla="*/ 9260 w 10162"/>
              <a:gd name="connsiteY1" fmla="*/ 5084 h 10214"/>
              <a:gd name="connsiteX2" fmla="*/ 8259 w 10162"/>
              <a:gd name="connsiteY2" fmla="*/ 4872 h 10214"/>
              <a:gd name="connsiteX3" fmla="*/ 7580 w 10162"/>
              <a:gd name="connsiteY3" fmla="*/ 3774 h 10214"/>
              <a:gd name="connsiteX4" fmla="*/ 7000 w 10162"/>
              <a:gd name="connsiteY4" fmla="*/ 2470 h 10214"/>
              <a:gd name="connsiteX5" fmla="*/ 6136 w 10162"/>
              <a:gd name="connsiteY5" fmla="*/ 332 h 10214"/>
              <a:gd name="connsiteX6" fmla="*/ 0 w 10162"/>
              <a:gd name="connsiteY6" fmla="*/ 10214 h 10214"/>
              <a:gd name="connsiteX0" fmla="*/ 10162 w 10162"/>
              <a:gd name="connsiteY0" fmla="*/ 2643 h 8060"/>
              <a:gd name="connsiteX1" fmla="*/ 9260 w 10162"/>
              <a:gd name="connsiteY1" fmla="*/ 2930 h 8060"/>
              <a:gd name="connsiteX2" fmla="*/ 8259 w 10162"/>
              <a:gd name="connsiteY2" fmla="*/ 2718 h 8060"/>
              <a:gd name="connsiteX3" fmla="*/ 7580 w 10162"/>
              <a:gd name="connsiteY3" fmla="*/ 1620 h 8060"/>
              <a:gd name="connsiteX4" fmla="*/ 7000 w 10162"/>
              <a:gd name="connsiteY4" fmla="*/ 316 h 8060"/>
              <a:gd name="connsiteX5" fmla="*/ 0 w 10162"/>
              <a:gd name="connsiteY5" fmla="*/ 8060 h 8060"/>
              <a:gd name="connsiteX0" fmla="*/ 10000 w 10000"/>
              <a:gd name="connsiteY0" fmla="*/ 1578 h 8299"/>
              <a:gd name="connsiteX1" fmla="*/ 9112 w 10000"/>
              <a:gd name="connsiteY1" fmla="*/ 1934 h 8299"/>
              <a:gd name="connsiteX2" fmla="*/ 8127 w 10000"/>
              <a:gd name="connsiteY2" fmla="*/ 1671 h 8299"/>
              <a:gd name="connsiteX3" fmla="*/ 7459 w 10000"/>
              <a:gd name="connsiteY3" fmla="*/ 309 h 8299"/>
              <a:gd name="connsiteX4" fmla="*/ 0 w 10000"/>
              <a:gd name="connsiteY4" fmla="*/ 8299 h 8299"/>
              <a:gd name="connsiteX0" fmla="*/ 10000 w 10000"/>
              <a:gd name="connsiteY0" fmla="*/ 381 h 8480"/>
              <a:gd name="connsiteX1" fmla="*/ 9112 w 10000"/>
              <a:gd name="connsiteY1" fmla="*/ 810 h 8480"/>
              <a:gd name="connsiteX2" fmla="*/ 8127 w 10000"/>
              <a:gd name="connsiteY2" fmla="*/ 493 h 8480"/>
              <a:gd name="connsiteX3" fmla="*/ 0 w 10000"/>
              <a:gd name="connsiteY3" fmla="*/ 8480 h 8480"/>
              <a:gd name="connsiteX0" fmla="*/ 10000 w 10093"/>
              <a:gd name="connsiteY0" fmla="*/ 329 h 9880"/>
              <a:gd name="connsiteX1" fmla="*/ 9112 w 10093"/>
              <a:gd name="connsiteY1" fmla="*/ 835 h 9880"/>
              <a:gd name="connsiteX2" fmla="*/ 0 w 10093"/>
              <a:gd name="connsiteY2" fmla="*/ 9880 h 9880"/>
              <a:gd name="connsiteX0" fmla="*/ 9028 w 9028"/>
              <a:gd name="connsiteY0" fmla="*/ 0 h 9155"/>
              <a:gd name="connsiteX1" fmla="*/ 0 w 9028"/>
              <a:gd name="connsiteY1" fmla="*/ 9155 h 9155"/>
              <a:gd name="connsiteX0" fmla="*/ 10844 w 10844"/>
              <a:gd name="connsiteY0" fmla="*/ 0 h 10982"/>
              <a:gd name="connsiteX1" fmla="*/ 0 w 10844"/>
              <a:gd name="connsiteY1" fmla="*/ 10982 h 10982"/>
              <a:gd name="connsiteX0" fmla="*/ 11009 w 11009"/>
              <a:gd name="connsiteY0" fmla="*/ 0 h 11158"/>
              <a:gd name="connsiteX1" fmla="*/ 0 w 11009"/>
              <a:gd name="connsiteY1" fmla="*/ 11158 h 11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09" h="11158">
                <a:moveTo>
                  <a:pt x="11009" y="0"/>
                </a:moveTo>
                <a:cubicBezTo>
                  <a:pt x="9179" y="1760"/>
                  <a:pt x="2084" y="9075"/>
                  <a:pt x="0" y="11158"/>
                </a:cubicBezTo>
              </a:path>
            </a:pathLst>
          </a:custGeom>
          <a:noFill/>
          <a:ln w="1016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/>
        </p:nvSpPr>
        <p:spPr bwMode="auto">
          <a:xfrm>
            <a:off x="2590800" y="4724400"/>
            <a:ext cx="4422346" cy="1225476"/>
          </a:xfrm>
          <a:custGeom>
            <a:avLst/>
            <a:gdLst>
              <a:gd name="T0" fmla="*/ 2147483647 w 2791"/>
              <a:gd name="T1" fmla="*/ 2147483647 h 676"/>
              <a:gd name="T2" fmla="*/ 2147483647 w 2791"/>
              <a:gd name="T3" fmla="*/ 2147483647 h 676"/>
              <a:gd name="T4" fmla="*/ 2147483647 w 2791"/>
              <a:gd name="T5" fmla="*/ 2147483647 h 676"/>
              <a:gd name="T6" fmla="*/ 2147483647 w 2791"/>
              <a:gd name="T7" fmla="*/ 2147483647 h 676"/>
              <a:gd name="T8" fmla="*/ 2147483647 w 2791"/>
              <a:gd name="T9" fmla="*/ 2147483647 h 676"/>
              <a:gd name="T10" fmla="*/ 2147483647 w 2791"/>
              <a:gd name="T11" fmla="*/ 2147483647 h 676"/>
              <a:gd name="T12" fmla="*/ 2147483647 w 2791"/>
              <a:gd name="T13" fmla="*/ 2147483647 h 676"/>
              <a:gd name="T14" fmla="*/ 2147483647 w 2791"/>
              <a:gd name="T15" fmla="*/ 2147483647 h 676"/>
              <a:gd name="T16" fmla="*/ 2147483647 w 2791"/>
              <a:gd name="T17" fmla="*/ 2147483647 h 676"/>
              <a:gd name="T18" fmla="*/ 2147483647 w 2791"/>
              <a:gd name="T19" fmla="*/ 2147483647 h 676"/>
              <a:gd name="T20" fmla="*/ 2147483647 w 2791"/>
              <a:gd name="T21" fmla="*/ 2147483647 h 676"/>
              <a:gd name="T22" fmla="*/ 2147483647 w 2791"/>
              <a:gd name="T23" fmla="*/ 2147483647 h 676"/>
              <a:gd name="T24" fmla="*/ 2147483647 w 2791"/>
              <a:gd name="T25" fmla="*/ 2147483647 h 676"/>
              <a:gd name="T26" fmla="*/ 2147483647 w 2791"/>
              <a:gd name="T27" fmla="*/ 2147483647 h 676"/>
              <a:gd name="T28" fmla="*/ 2147483647 w 2791"/>
              <a:gd name="T29" fmla="*/ 2147483647 h 676"/>
              <a:gd name="T30" fmla="*/ 2147483647 w 2791"/>
              <a:gd name="T31" fmla="*/ 2147483647 h 676"/>
              <a:gd name="T32" fmla="*/ 2147483647 w 2791"/>
              <a:gd name="T33" fmla="*/ 2147483647 h 676"/>
              <a:gd name="T34" fmla="*/ 0 w 2791"/>
              <a:gd name="T35" fmla="*/ 2147483647 h 67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791"/>
              <a:gd name="T55" fmla="*/ 0 h 676"/>
              <a:gd name="T56" fmla="*/ 2791 w 2791"/>
              <a:gd name="T57" fmla="*/ 676 h 676"/>
              <a:gd name="connsiteX0" fmla="*/ 10000 w 10000"/>
              <a:gd name="connsiteY0" fmla="*/ 4944 h 9835"/>
              <a:gd name="connsiteX1" fmla="*/ 8864 w 10000"/>
              <a:gd name="connsiteY1" fmla="*/ 5225 h 9835"/>
              <a:gd name="connsiteX2" fmla="*/ 8166 w 10000"/>
              <a:gd name="connsiteY2" fmla="*/ 4870 h 9835"/>
              <a:gd name="connsiteX3" fmla="*/ 7499 w 10000"/>
              <a:gd name="connsiteY3" fmla="*/ 3790 h 9835"/>
              <a:gd name="connsiteX4" fmla="*/ 6947 w 10000"/>
              <a:gd name="connsiteY4" fmla="*/ 2710 h 9835"/>
              <a:gd name="connsiteX5" fmla="*/ 6568 w 10000"/>
              <a:gd name="connsiteY5" fmla="*/ 1512 h 9835"/>
              <a:gd name="connsiteX6" fmla="*/ 6012 w 10000"/>
              <a:gd name="connsiteY6" fmla="*/ 447 h 9835"/>
              <a:gd name="connsiteX7" fmla="*/ 5263 w 10000"/>
              <a:gd name="connsiteY7" fmla="*/ 18 h 9835"/>
              <a:gd name="connsiteX8" fmla="*/ 4622 w 10000"/>
              <a:gd name="connsiteY8" fmla="*/ 255 h 9835"/>
              <a:gd name="connsiteX9" fmla="*/ 4128 w 10000"/>
              <a:gd name="connsiteY9" fmla="*/ 1823 h 9835"/>
              <a:gd name="connsiteX10" fmla="*/ 3630 w 10000"/>
              <a:gd name="connsiteY10" fmla="*/ 3213 h 9835"/>
              <a:gd name="connsiteX11" fmla="*/ 2874 w 10000"/>
              <a:gd name="connsiteY11" fmla="*/ 5728 h 9835"/>
              <a:gd name="connsiteX12" fmla="*/ 2612 w 10000"/>
              <a:gd name="connsiteY12" fmla="*/ 6571 h 9835"/>
              <a:gd name="connsiteX13" fmla="*/ 2322 w 10000"/>
              <a:gd name="connsiteY13" fmla="*/ 7296 h 9835"/>
              <a:gd name="connsiteX14" fmla="*/ 1802 w 10000"/>
              <a:gd name="connsiteY14" fmla="*/ 8421 h 9835"/>
              <a:gd name="connsiteX15" fmla="*/ 727 w 10000"/>
              <a:gd name="connsiteY15" fmla="*/ 9737 h 9835"/>
              <a:gd name="connsiteX16" fmla="*/ 0 w 10000"/>
              <a:gd name="connsiteY16" fmla="*/ 9737 h 9835"/>
              <a:gd name="connsiteX0" fmla="*/ 9822 w 9822"/>
              <a:gd name="connsiteY0" fmla="*/ 4728 h 10000"/>
              <a:gd name="connsiteX1" fmla="*/ 8864 w 9822"/>
              <a:gd name="connsiteY1" fmla="*/ 5313 h 10000"/>
              <a:gd name="connsiteX2" fmla="*/ 8166 w 9822"/>
              <a:gd name="connsiteY2" fmla="*/ 4952 h 10000"/>
              <a:gd name="connsiteX3" fmla="*/ 7499 w 9822"/>
              <a:gd name="connsiteY3" fmla="*/ 3854 h 10000"/>
              <a:gd name="connsiteX4" fmla="*/ 6947 w 9822"/>
              <a:gd name="connsiteY4" fmla="*/ 2755 h 10000"/>
              <a:gd name="connsiteX5" fmla="*/ 6568 w 9822"/>
              <a:gd name="connsiteY5" fmla="*/ 1537 h 10000"/>
              <a:gd name="connsiteX6" fmla="*/ 6012 w 9822"/>
              <a:gd name="connsiteY6" fmla="*/ 454 h 10000"/>
              <a:gd name="connsiteX7" fmla="*/ 5263 w 9822"/>
              <a:gd name="connsiteY7" fmla="*/ 18 h 10000"/>
              <a:gd name="connsiteX8" fmla="*/ 4622 w 9822"/>
              <a:gd name="connsiteY8" fmla="*/ 259 h 10000"/>
              <a:gd name="connsiteX9" fmla="*/ 4128 w 9822"/>
              <a:gd name="connsiteY9" fmla="*/ 1854 h 10000"/>
              <a:gd name="connsiteX10" fmla="*/ 3630 w 9822"/>
              <a:gd name="connsiteY10" fmla="*/ 3267 h 10000"/>
              <a:gd name="connsiteX11" fmla="*/ 2874 w 9822"/>
              <a:gd name="connsiteY11" fmla="*/ 5824 h 10000"/>
              <a:gd name="connsiteX12" fmla="*/ 2612 w 9822"/>
              <a:gd name="connsiteY12" fmla="*/ 6681 h 10000"/>
              <a:gd name="connsiteX13" fmla="*/ 2322 w 9822"/>
              <a:gd name="connsiteY13" fmla="*/ 7418 h 10000"/>
              <a:gd name="connsiteX14" fmla="*/ 1802 w 9822"/>
              <a:gd name="connsiteY14" fmla="*/ 8562 h 10000"/>
              <a:gd name="connsiteX15" fmla="*/ 727 w 9822"/>
              <a:gd name="connsiteY15" fmla="*/ 9900 h 10000"/>
              <a:gd name="connsiteX16" fmla="*/ 0 w 9822"/>
              <a:gd name="connsiteY16" fmla="*/ 9900 h 10000"/>
              <a:gd name="connsiteX0" fmla="*/ 10217 w 10217"/>
              <a:gd name="connsiteY0" fmla="*/ 4877 h 10000"/>
              <a:gd name="connsiteX1" fmla="*/ 9025 w 10217"/>
              <a:gd name="connsiteY1" fmla="*/ 5313 h 10000"/>
              <a:gd name="connsiteX2" fmla="*/ 8314 w 10217"/>
              <a:gd name="connsiteY2" fmla="*/ 4952 h 10000"/>
              <a:gd name="connsiteX3" fmla="*/ 7635 w 10217"/>
              <a:gd name="connsiteY3" fmla="*/ 3854 h 10000"/>
              <a:gd name="connsiteX4" fmla="*/ 7073 w 10217"/>
              <a:gd name="connsiteY4" fmla="*/ 2755 h 10000"/>
              <a:gd name="connsiteX5" fmla="*/ 6687 w 10217"/>
              <a:gd name="connsiteY5" fmla="*/ 1537 h 10000"/>
              <a:gd name="connsiteX6" fmla="*/ 6121 w 10217"/>
              <a:gd name="connsiteY6" fmla="*/ 454 h 10000"/>
              <a:gd name="connsiteX7" fmla="*/ 5358 w 10217"/>
              <a:gd name="connsiteY7" fmla="*/ 18 h 10000"/>
              <a:gd name="connsiteX8" fmla="*/ 4706 w 10217"/>
              <a:gd name="connsiteY8" fmla="*/ 259 h 10000"/>
              <a:gd name="connsiteX9" fmla="*/ 4203 w 10217"/>
              <a:gd name="connsiteY9" fmla="*/ 1854 h 10000"/>
              <a:gd name="connsiteX10" fmla="*/ 3696 w 10217"/>
              <a:gd name="connsiteY10" fmla="*/ 3267 h 10000"/>
              <a:gd name="connsiteX11" fmla="*/ 2926 w 10217"/>
              <a:gd name="connsiteY11" fmla="*/ 5824 h 10000"/>
              <a:gd name="connsiteX12" fmla="*/ 2659 w 10217"/>
              <a:gd name="connsiteY12" fmla="*/ 6681 h 10000"/>
              <a:gd name="connsiteX13" fmla="*/ 2364 w 10217"/>
              <a:gd name="connsiteY13" fmla="*/ 7418 h 10000"/>
              <a:gd name="connsiteX14" fmla="*/ 1835 w 10217"/>
              <a:gd name="connsiteY14" fmla="*/ 8562 h 10000"/>
              <a:gd name="connsiteX15" fmla="*/ 740 w 10217"/>
              <a:gd name="connsiteY15" fmla="*/ 9900 h 10000"/>
              <a:gd name="connsiteX16" fmla="*/ 0 w 10217"/>
              <a:gd name="connsiteY16" fmla="*/ 9900 h 10000"/>
              <a:gd name="connsiteX0" fmla="*/ 10217 w 10217"/>
              <a:gd name="connsiteY0" fmla="*/ 4877 h 10000"/>
              <a:gd name="connsiteX1" fmla="*/ 9315 w 10217"/>
              <a:gd name="connsiteY1" fmla="*/ 5164 h 10000"/>
              <a:gd name="connsiteX2" fmla="*/ 8314 w 10217"/>
              <a:gd name="connsiteY2" fmla="*/ 4952 h 10000"/>
              <a:gd name="connsiteX3" fmla="*/ 7635 w 10217"/>
              <a:gd name="connsiteY3" fmla="*/ 3854 h 10000"/>
              <a:gd name="connsiteX4" fmla="*/ 7073 w 10217"/>
              <a:gd name="connsiteY4" fmla="*/ 2755 h 10000"/>
              <a:gd name="connsiteX5" fmla="*/ 6687 w 10217"/>
              <a:gd name="connsiteY5" fmla="*/ 1537 h 10000"/>
              <a:gd name="connsiteX6" fmla="*/ 6121 w 10217"/>
              <a:gd name="connsiteY6" fmla="*/ 454 h 10000"/>
              <a:gd name="connsiteX7" fmla="*/ 5358 w 10217"/>
              <a:gd name="connsiteY7" fmla="*/ 18 h 10000"/>
              <a:gd name="connsiteX8" fmla="*/ 4706 w 10217"/>
              <a:gd name="connsiteY8" fmla="*/ 259 h 10000"/>
              <a:gd name="connsiteX9" fmla="*/ 4203 w 10217"/>
              <a:gd name="connsiteY9" fmla="*/ 1854 h 10000"/>
              <a:gd name="connsiteX10" fmla="*/ 3696 w 10217"/>
              <a:gd name="connsiteY10" fmla="*/ 3267 h 10000"/>
              <a:gd name="connsiteX11" fmla="*/ 2926 w 10217"/>
              <a:gd name="connsiteY11" fmla="*/ 5824 h 10000"/>
              <a:gd name="connsiteX12" fmla="*/ 2659 w 10217"/>
              <a:gd name="connsiteY12" fmla="*/ 6681 h 10000"/>
              <a:gd name="connsiteX13" fmla="*/ 2364 w 10217"/>
              <a:gd name="connsiteY13" fmla="*/ 7418 h 10000"/>
              <a:gd name="connsiteX14" fmla="*/ 1835 w 10217"/>
              <a:gd name="connsiteY14" fmla="*/ 8562 h 10000"/>
              <a:gd name="connsiteX15" fmla="*/ 740 w 10217"/>
              <a:gd name="connsiteY15" fmla="*/ 9900 h 10000"/>
              <a:gd name="connsiteX16" fmla="*/ 0 w 10217"/>
              <a:gd name="connsiteY16" fmla="*/ 9900 h 10000"/>
              <a:gd name="connsiteX0" fmla="*/ 10162 w 10162"/>
              <a:gd name="connsiteY0" fmla="*/ 4877 h 10294"/>
              <a:gd name="connsiteX1" fmla="*/ 9260 w 10162"/>
              <a:gd name="connsiteY1" fmla="*/ 5164 h 10294"/>
              <a:gd name="connsiteX2" fmla="*/ 8259 w 10162"/>
              <a:gd name="connsiteY2" fmla="*/ 4952 h 10294"/>
              <a:gd name="connsiteX3" fmla="*/ 7580 w 10162"/>
              <a:gd name="connsiteY3" fmla="*/ 3854 h 10294"/>
              <a:gd name="connsiteX4" fmla="*/ 7018 w 10162"/>
              <a:gd name="connsiteY4" fmla="*/ 2755 h 10294"/>
              <a:gd name="connsiteX5" fmla="*/ 6632 w 10162"/>
              <a:gd name="connsiteY5" fmla="*/ 1537 h 10294"/>
              <a:gd name="connsiteX6" fmla="*/ 6066 w 10162"/>
              <a:gd name="connsiteY6" fmla="*/ 454 h 10294"/>
              <a:gd name="connsiteX7" fmla="*/ 5303 w 10162"/>
              <a:gd name="connsiteY7" fmla="*/ 18 h 10294"/>
              <a:gd name="connsiteX8" fmla="*/ 4651 w 10162"/>
              <a:gd name="connsiteY8" fmla="*/ 259 h 10294"/>
              <a:gd name="connsiteX9" fmla="*/ 4148 w 10162"/>
              <a:gd name="connsiteY9" fmla="*/ 1854 h 10294"/>
              <a:gd name="connsiteX10" fmla="*/ 3641 w 10162"/>
              <a:gd name="connsiteY10" fmla="*/ 3267 h 10294"/>
              <a:gd name="connsiteX11" fmla="*/ 2871 w 10162"/>
              <a:gd name="connsiteY11" fmla="*/ 5824 h 10294"/>
              <a:gd name="connsiteX12" fmla="*/ 2604 w 10162"/>
              <a:gd name="connsiteY12" fmla="*/ 6681 h 10294"/>
              <a:gd name="connsiteX13" fmla="*/ 2309 w 10162"/>
              <a:gd name="connsiteY13" fmla="*/ 7418 h 10294"/>
              <a:gd name="connsiteX14" fmla="*/ 1780 w 10162"/>
              <a:gd name="connsiteY14" fmla="*/ 8562 h 10294"/>
              <a:gd name="connsiteX15" fmla="*/ 685 w 10162"/>
              <a:gd name="connsiteY15" fmla="*/ 9900 h 10294"/>
              <a:gd name="connsiteX16" fmla="*/ 0 w 10162"/>
              <a:gd name="connsiteY16" fmla="*/ 10294 h 10294"/>
              <a:gd name="connsiteX0" fmla="*/ 10162 w 10162"/>
              <a:gd name="connsiteY0" fmla="*/ 4877 h 10294"/>
              <a:gd name="connsiteX1" fmla="*/ 9260 w 10162"/>
              <a:gd name="connsiteY1" fmla="*/ 5164 h 10294"/>
              <a:gd name="connsiteX2" fmla="*/ 8259 w 10162"/>
              <a:gd name="connsiteY2" fmla="*/ 4952 h 10294"/>
              <a:gd name="connsiteX3" fmla="*/ 7580 w 10162"/>
              <a:gd name="connsiteY3" fmla="*/ 3854 h 10294"/>
              <a:gd name="connsiteX4" fmla="*/ 7018 w 10162"/>
              <a:gd name="connsiteY4" fmla="*/ 2755 h 10294"/>
              <a:gd name="connsiteX5" fmla="*/ 6632 w 10162"/>
              <a:gd name="connsiteY5" fmla="*/ 1537 h 10294"/>
              <a:gd name="connsiteX6" fmla="*/ 6066 w 10162"/>
              <a:gd name="connsiteY6" fmla="*/ 454 h 10294"/>
              <a:gd name="connsiteX7" fmla="*/ 5303 w 10162"/>
              <a:gd name="connsiteY7" fmla="*/ 18 h 10294"/>
              <a:gd name="connsiteX8" fmla="*/ 4651 w 10162"/>
              <a:gd name="connsiteY8" fmla="*/ 259 h 10294"/>
              <a:gd name="connsiteX9" fmla="*/ 4148 w 10162"/>
              <a:gd name="connsiteY9" fmla="*/ 1854 h 10294"/>
              <a:gd name="connsiteX10" fmla="*/ 3641 w 10162"/>
              <a:gd name="connsiteY10" fmla="*/ 3267 h 10294"/>
              <a:gd name="connsiteX11" fmla="*/ 2871 w 10162"/>
              <a:gd name="connsiteY11" fmla="*/ 5824 h 10294"/>
              <a:gd name="connsiteX12" fmla="*/ 2604 w 10162"/>
              <a:gd name="connsiteY12" fmla="*/ 6681 h 10294"/>
              <a:gd name="connsiteX13" fmla="*/ 2309 w 10162"/>
              <a:gd name="connsiteY13" fmla="*/ 7418 h 10294"/>
              <a:gd name="connsiteX14" fmla="*/ 1821 w 10162"/>
              <a:gd name="connsiteY14" fmla="*/ 7324 h 10294"/>
              <a:gd name="connsiteX15" fmla="*/ 685 w 10162"/>
              <a:gd name="connsiteY15" fmla="*/ 9900 h 10294"/>
              <a:gd name="connsiteX16" fmla="*/ 0 w 10162"/>
              <a:gd name="connsiteY16" fmla="*/ 10294 h 10294"/>
              <a:gd name="connsiteX0" fmla="*/ 10162 w 10162"/>
              <a:gd name="connsiteY0" fmla="*/ 4877 h 10294"/>
              <a:gd name="connsiteX1" fmla="*/ 9260 w 10162"/>
              <a:gd name="connsiteY1" fmla="*/ 5164 h 10294"/>
              <a:gd name="connsiteX2" fmla="*/ 8259 w 10162"/>
              <a:gd name="connsiteY2" fmla="*/ 4952 h 10294"/>
              <a:gd name="connsiteX3" fmla="*/ 7580 w 10162"/>
              <a:gd name="connsiteY3" fmla="*/ 3854 h 10294"/>
              <a:gd name="connsiteX4" fmla="*/ 7018 w 10162"/>
              <a:gd name="connsiteY4" fmla="*/ 2755 h 10294"/>
              <a:gd name="connsiteX5" fmla="*/ 6632 w 10162"/>
              <a:gd name="connsiteY5" fmla="*/ 1537 h 10294"/>
              <a:gd name="connsiteX6" fmla="*/ 6066 w 10162"/>
              <a:gd name="connsiteY6" fmla="*/ 454 h 10294"/>
              <a:gd name="connsiteX7" fmla="*/ 5303 w 10162"/>
              <a:gd name="connsiteY7" fmla="*/ 18 h 10294"/>
              <a:gd name="connsiteX8" fmla="*/ 4651 w 10162"/>
              <a:gd name="connsiteY8" fmla="*/ 259 h 10294"/>
              <a:gd name="connsiteX9" fmla="*/ 4148 w 10162"/>
              <a:gd name="connsiteY9" fmla="*/ 1854 h 10294"/>
              <a:gd name="connsiteX10" fmla="*/ 3641 w 10162"/>
              <a:gd name="connsiteY10" fmla="*/ 3267 h 10294"/>
              <a:gd name="connsiteX11" fmla="*/ 2871 w 10162"/>
              <a:gd name="connsiteY11" fmla="*/ 5824 h 10294"/>
              <a:gd name="connsiteX12" fmla="*/ 2604 w 10162"/>
              <a:gd name="connsiteY12" fmla="*/ 6681 h 10294"/>
              <a:gd name="connsiteX13" fmla="*/ 2486 w 10162"/>
              <a:gd name="connsiteY13" fmla="*/ 4718 h 10294"/>
              <a:gd name="connsiteX14" fmla="*/ 1821 w 10162"/>
              <a:gd name="connsiteY14" fmla="*/ 7324 h 10294"/>
              <a:gd name="connsiteX15" fmla="*/ 685 w 10162"/>
              <a:gd name="connsiteY15" fmla="*/ 9900 h 10294"/>
              <a:gd name="connsiteX16" fmla="*/ 0 w 10162"/>
              <a:gd name="connsiteY16" fmla="*/ 10294 h 10294"/>
              <a:gd name="connsiteX0" fmla="*/ 10162 w 10162"/>
              <a:gd name="connsiteY0" fmla="*/ 4877 h 10294"/>
              <a:gd name="connsiteX1" fmla="*/ 9260 w 10162"/>
              <a:gd name="connsiteY1" fmla="*/ 5164 h 10294"/>
              <a:gd name="connsiteX2" fmla="*/ 8259 w 10162"/>
              <a:gd name="connsiteY2" fmla="*/ 4952 h 10294"/>
              <a:gd name="connsiteX3" fmla="*/ 7580 w 10162"/>
              <a:gd name="connsiteY3" fmla="*/ 3854 h 10294"/>
              <a:gd name="connsiteX4" fmla="*/ 7018 w 10162"/>
              <a:gd name="connsiteY4" fmla="*/ 2755 h 10294"/>
              <a:gd name="connsiteX5" fmla="*/ 6632 w 10162"/>
              <a:gd name="connsiteY5" fmla="*/ 1537 h 10294"/>
              <a:gd name="connsiteX6" fmla="*/ 6066 w 10162"/>
              <a:gd name="connsiteY6" fmla="*/ 454 h 10294"/>
              <a:gd name="connsiteX7" fmla="*/ 5303 w 10162"/>
              <a:gd name="connsiteY7" fmla="*/ 18 h 10294"/>
              <a:gd name="connsiteX8" fmla="*/ 4651 w 10162"/>
              <a:gd name="connsiteY8" fmla="*/ 259 h 10294"/>
              <a:gd name="connsiteX9" fmla="*/ 4148 w 10162"/>
              <a:gd name="connsiteY9" fmla="*/ 1854 h 10294"/>
              <a:gd name="connsiteX10" fmla="*/ 3641 w 10162"/>
              <a:gd name="connsiteY10" fmla="*/ 3267 h 10294"/>
              <a:gd name="connsiteX11" fmla="*/ 2871 w 10162"/>
              <a:gd name="connsiteY11" fmla="*/ 5824 h 10294"/>
              <a:gd name="connsiteX12" fmla="*/ 3136 w 10162"/>
              <a:gd name="connsiteY12" fmla="*/ 3418 h 10294"/>
              <a:gd name="connsiteX13" fmla="*/ 2486 w 10162"/>
              <a:gd name="connsiteY13" fmla="*/ 4718 h 10294"/>
              <a:gd name="connsiteX14" fmla="*/ 1821 w 10162"/>
              <a:gd name="connsiteY14" fmla="*/ 7324 h 10294"/>
              <a:gd name="connsiteX15" fmla="*/ 685 w 10162"/>
              <a:gd name="connsiteY15" fmla="*/ 9900 h 10294"/>
              <a:gd name="connsiteX16" fmla="*/ 0 w 10162"/>
              <a:gd name="connsiteY16" fmla="*/ 10294 h 10294"/>
              <a:gd name="connsiteX0" fmla="*/ 10162 w 10162"/>
              <a:gd name="connsiteY0" fmla="*/ 4877 h 10294"/>
              <a:gd name="connsiteX1" fmla="*/ 9260 w 10162"/>
              <a:gd name="connsiteY1" fmla="*/ 5164 h 10294"/>
              <a:gd name="connsiteX2" fmla="*/ 8259 w 10162"/>
              <a:gd name="connsiteY2" fmla="*/ 4952 h 10294"/>
              <a:gd name="connsiteX3" fmla="*/ 7580 w 10162"/>
              <a:gd name="connsiteY3" fmla="*/ 3854 h 10294"/>
              <a:gd name="connsiteX4" fmla="*/ 7018 w 10162"/>
              <a:gd name="connsiteY4" fmla="*/ 2755 h 10294"/>
              <a:gd name="connsiteX5" fmla="*/ 6632 w 10162"/>
              <a:gd name="connsiteY5" fmla="*/ 1537 h 10294"/>
              <a:gd name="connsiteX6" fmla="*/ 6066 w 10162"/>
              <a:gd name="connsiteY6" fmla="*/ 454 h 10294"/>
              <a:gd name="connsiteX7" fmla="*/ 5303 w 10162"/>
              <a:gd name="connsiteY7" fmla="*/ 18 h 10294"/>
              <a:gd name="connsiteX8" fmla="*/ 4651 w 10162"/>
              <a:gd name="connsiteY8" fmla="*/ 259 h 10294"/>
              <a:gd name="connsiteX9" fmla="*/ 4148 w 10162"/>
              <a:gd name="connsiteY9" fmla="*/ 1854 h 10294"/>
              <a:gd name="connsiteX10" fmla="*/ 3641 w 10162"/>
              <a:gd name="connsiteY10" fmla="*/ 3267 h 10294"/>
              <a:gd name="connsiteX11" fmla="*/ 3881 w 10162"/>
              <a:gd name="connsiteY11" fmla="*/ 592 h 10294"/>
              <a:gd name="connsiteX12" fmla="*/ 3136 w 10162"/>
              <a:gd name="connsiteY12" fmla="*/ 3418 h 10294"/>
              <a:gd name="connsiteX13" fmla="*/ 2486 w 10162"/>
              <a:gd name="connsiteY13" fmla="*/ 4718 h 10294"/>
              <a:gd name="connsiteX14" fmla="*/ 1821 w 10162"/>
              <a:gd name="connsiteY14" fmla="*/ 7324 h 10294"/>
              <a:gd name="connsiteX15" fmla="*/ 685 w 10162"/>
              <a:gd name="connsiteY15" fmla="*/ 9900 h 10294"/>
              <a:gd name="connsiteX16" fmla="*/ 0 w 10162"/>
              <a:gd name="connsiteY16" fmla="*/ 10294 h 10294"/>
              <a:gd name="connsiteX0" fmla="*/ 10162 w 10162"/>
              <a:gd name="connsiteY0" fmla="*/ 4877 h 10294"/>
              <a:gd name="connsiteX1" fmla="*/ 9260 w 10162"/>
              <a:gd name="connsiteY1" fmla="*/ 5164 h 10294"/>
              <a:gd name="connsiteX2" fmla="*/ 8259 w 10162"/>
              <a:gd name="connsiteY2" fmla="*/ 4952 h 10294"/>
              <a:gd name="connsiteX3" fmla="*/ 7580 w 10162"/>
              <a:gd name="connsiteY3" fmla="*/ 3854 h 10294"/>
              <a:gd name="connsiteX4" fmla="*/ 7018 w 10162"/>
              <a:gd name="connsiteY4" fmla="*/ 2755 h 10294"/>
              <a:gd name="connsiteX5" fmla="*/ 6632 w 10162"/>
              <a:gd name="connsiteY5" fmla="*/ 1537 h 10294"/>
              <a:gd name="connsiteX6" fmla="*/ 6066 w 10162"/>
              <a:gd name="connsiteY6" fmla="*/ 454 h 10294"/>
              <a:gd name="connsiteX7" fmla="*/ 5303 w 10162"/>
              <a:gd name="connsiteY7" fmla="*/ 18 h 10294"/>
              <a:gd name="connsiteX8" fmla="*/ 4651 w 10162"/>
              <a:gd name="connsiteY8" fmla="*/ 259 h 10294"/>
              <a:gd name="connsiteX9" fmla="*/ 4148 w 10162"/>
              <a:gd name="connsiteY9" fmla="*/ 1854 h 10294"/>
              <a:gd name="connsiteX10" fmla="*/ 3641 w 10162"/>
              <a:gd name="connsiteY10" fmla="*/ 3267 h 10294"/>
              <a:gd name="connsiteX11" fmla="*/ 3881 w 10162"/>
              <a:gd name="connsiteY11" fmla="*/ 592 h 10294"/>
              <a:gd name="connsiteX12" fmla="*/ 2486 w 10162"/>
              <a:gd name="connsiteY12" fmla="*/ 4718 h 10294"/>
              <a:gd name="connsiteX13" fmla="*/ 1821 w 10162"/>
              <a:gd name="connsiteY13" fmla="*/ 7324 h 10294"/>
              <a:gd name="connsiteX14" fmla="*/ 685 w 10162"/>
              <a:gd name="connsiteY14" fmla="*/ 9900 h 10294"/>
              <a:gd name="connsiteX15" fmla="*/ 0 w 10162"/>
              <a:gd name="connsiteY15" fmla="*/ 10294 h 10294"/>
              <a:gd name="connsiteX0" fmla="*/ 10162 w 10162"/>
              <a:gd name="connsiteY0" fmla="*/ 6236 h 11653"/>
              <a:gd name="connsiteX1" fmla="*/ 9260 w 10162"/>
              <a:gd name="connsiteY1" fmla="*/ 6523 h 11653"/>
              <a:gd name="connsiteX2" fmla="*/ 8259 w 10162"/>
              <a:gd name="connsiteY2" fmla="*/ 6311 h 11653"/>
              <a:gd name="connsiteX3" fmla="*/ 7580 w 10162"/>
              <a:gd name="connsiteY3" fmla="*/ 5213 h 11653"/>
              <a:gd name="connsiteX4" fmla="*/ 7018 w 10162"/>
              <a:gd name="connsiteY4" fmla="*/ 4114 h 11653"/>
              <a:gd name="connsiteX5" fmla="*/ 6632 w 10162"/>
              <a:gd name="connsiteY5" fmla="*/ 2896 h 11653"/>
              <a:gd name="connsiteX6" fmla="*/ 6066 w 10162"/>
              <a:gd name="connsiteY6" fmla="*/ 1813 h 11653"/>
              <a:gd name="connsiteX7" fmla="*/ 5303 w 10162"/>
              <a:gd name="connsiteY7" fmla="*/ 1377 h 11653"/>
              <a:gd name="connsiteX8" fmla="*/ 4883 w 10162"/>
              <a:gd name="connsiteY8" fmla="*/ 43 h 11653"/>
              <a:gd name="connsiteX9" fmla="*/ 4148 w 10162"/>
              <a:gd name="connsiteY9" fmla="*/ 3213 h 11653"/>
              <a:gd name="connsiteX10" fmla="*/ 3641 w 10162"/>
              <a:gd name="connsiteY10" fmla="*/ 4626 h 11653"/>
              <a:gd name="connsiteX11" fmla="*/ 3881 w 10162"/>
              <a:gd name="connsiteY11" fmla="*/ 1951 h 11653"/>
              <a:gd name="connsiteX12" fmla="*/ 2486 w 10162"/>
              <a:gd name="connsiteY12" fmla="*/ 6077 h 11653"/>
              <a:gd name="connsiteX13" fmla="*/ 1821 w 10162"/>
              <a:gd name="connsiteY13" fmla="*/ 8683 h 11653"/>
              <a:gd name="connsiteX14" fmla="*/ 685 w 10162"/>
              <a:gd name="connsiteY14" fmla="*/ 11259 h 11653"/>
              <a:gd name="connsiteX15" fmla="*/ 0 w 10162"/>
              <a:gd name="connsiteY15" fmla="*/ 11653 h 11653"/>
              <a:gd name="connsiteX0" fmla="*/ 10162 w 10162"/>
              <a:gd name="connsiteY0" fmla="*/ 6304 h 11721"/>
              <a:gd name="connsiteX1" fmla="*/ 9260 w 10162"/>
              <a:gd name="connsiteY1" fmla="*/ 6591 h 11721"/>
              <a:gd name="connsiteX2" fmla="*/ 8259 w 10162"/>
              <a:gd name="connsiteY2" fmla="*/ 6379 h 11721"/>
              <a:gd name="connsiteX3" fmla="*/ 7580 w 10162"/>
              <a:gd name="connsiteY3" fmla="*/ 5281 h 11721"/>
              <a:gd name="connsiteX4" fmla="*/ 7018 w 10162"/>
              <a:gd name="connsiteY4" fmla="*/ 4182 h 11721"/>
              <a:gd name="connsiteX5" fmla="*/ 6632 w 10162"/>
              <a:gd name="connsiteY5" fmla="*/ 2964 h 11721"/>
              <a:gd name="connsiteX6" fmla="*/ 6066 w 10162"/>
              <a:gd name="connsiteY6" fmla="*/ 1881 h 11721"/>
              <a:gd name="connsiteX7" fmla="*/ 5303 w 10162"/>
              <a:gd name="connsiteY7" fmla="*/ 1445 h 11721"/>
              <a:gd name="connsiteX8" fmla="*/ 4883 w 10162"/>
              <a:gd name="connsiteY8" fmla="*/ 111 h 11721"/>
              <a:gd name="connsiteX9" fmla="*/ 3641 w 10162"/>
              <a:gd name="connsiteY9" fmla="*/ 4694 h 11721"/>
              <a:gd name="connsiteX10" fmla="*/ 3881 w 10162"/>
              <a:gd name="connsiteY10" fmla="*/ 2019 h 11721"/>
              <a:gd name="connsiteX11" fmla="*/ 2486 w 10162"/>
              <a:gd name="connsiteY11" fmla="*/ 6145 h 11721"/>
              <a:gd name="connsiteX12" fmla="*/ 1821 w 10162"/>
              <a:gd name="connsiteY12" fmla="*/ 8751 h 11721"/>
              <a:gd name="connsiteX13" fmla="*/ 685 w 10162"/>
              <a:gd name="connsiteY13" fmla="*/ 11327 h 11721"/>
              <a:gd name="connsiteX14" fmla="*/ 0 w 10162"/>
              <a:gd name="connsiteY14" fmla="*/ 11721 h 11721"/>
              <a:gd name="connsiteX0" fmla="*/ 10162 w 10162"/>
              <a:gd name="connsiteY0" fmla="*/ 6199 h 11616"/>
              <a:gd name="connsiteX1" fmla="*/ 9260 w 10162"/>
              <a:gd name="connsiteY1" fmla="*/ 6486 h 11616"/>
              <a:gd name="connsiteX2" fmla="*/ 8259 w 10162"/>
              <a:gd name="connsiteY2" fmla="*/ 6274 h 11616"/>
              <a:gd name="connsiteX3" fmla="*/ 7580 w 10162"/>
              <a:gd name="connsiteY3" fmla="*/ 5176 h 11616"/>
              <a:gd name="connsiteX4" fmla="*/ 7018 w 10162"/>
              <a:gd name="connsiteY4" fmla="*/ 4077 h 11616"/>
              <a:gd name="connsiteX5" fmla="*/ 6632 w 10162"/>
              <a:gd name="connsiteY5" fmla="*/ 2859 h 11616"/>
              <a:gd name="connsiteX6" fmla="*/ 6066 w 10162"/>
              <a:gd name="connsiteY6" fmla="*/ 1776 h 11616"/>
              <a:gd name="connsiteX7" fmla="*/ 5303 w 10162"/>
              <a:gd name="connsiteY7" fmla="*/ 1340 h 11616"/>
              <a:gd name="connsiteX8" fmla="*/ 4883 w 10162"/>
              <a:gd name="connsiteY8" fmla="*/ 6 h 11616"/>
              <a:gd name="connsiteX9" fmla="*/ 3881 w 10162"/>
              <a:gd name="connsiteY9" fmla="*/ 1914 h 11616"/>
              <a:gd name="connsiteX10" fmla="*/ 2486 w 10162"/>
              <a:gd name="connsiteY10" fmla="*/ 6040 h 11616"/>
              <a:gd name="connsiteX11" fmla="*/ 1821 w 10162"/>
              <a:gd name="connsiteY11" fmla="*/ 8646 h 11616"/>
              <a:gd name="connsiteX12" fmla="*/ 685 w 10162"/>
              <a:gd name="connsiteY12" fmla="*/ 11222 h 11616"/>
              <a:gd name="connsiteX13" fmla="*/ 0 w 10162"/>
              <a:gd name="connsiteY13" fmla="*/ 11616 h 11616"/>
              <a:gd name="connsiteX0" fmla="*/ 10162 w 10162"/>
              <a:gd name="connsiteY0" fmla="*/ 6237 h 11654"/>
              <a:gd name="connsiteX1" fmla="*/ 9260 w 10162"/>
              <a:gd name="connsiteY1" fmla="*/ 6524 h 11654"/>
              <a:gd name="connsiteX2" fmla="*/ 8259 w 10162"/>
              <a:gd name="connsiteY2" fmla="*/ 6312 h 11654"/>
              <a:gd name="connsiteX3" fmla="*/ 7580 w 10162"/>
              <a:gd name="connsiteY3" fmla="*/ 5214 h 11654"/>
              <a:gd name="connsiteX4" fmla="*/ 7018 w 10162"/>
              <a:gd name="connsiteY4" fmla="*/ 4115 h 11654"/>
              <a:gd name="connsiteX5" fmla="*/ 6632 w 10162"/>
              <a:gd name="connsiteY5" fmla="*/ 2897 h 11654"/>
              <a:gd name="connsiteX6" fmla="*/ 6066 w 10162"/>
              <a:gd name="connsiteY6" fmla="*/ 1814 h 11654"/>
              <a:gd name="connsiteX7" fmla="*/ 5590 w 10162"/>
              <a:gd name="connsiteY7" fmla="*/ 703 h 11654"/>
              <a:gd name="connsiteX8" fmla="*/ 4883 w 10162"/>
              <a:gd name="connsiteY8" fmla="*/ 44 h 11654"/>
              <a:gd name="connsiteX9" fmla="*/ 3881 w 10162"/>
              <a:gd name="connsiteY9" fmla="*/ 1952 h 11654"/>
              <a:gd name="connsiteX10" fmla="*/ 2486 w 10162"/>
              <a:gd name="connsiteY10" fmla="*/ 6078 h 11654"/>
              <a:gd name="connsiteX11" fmla="*/ 1821 w 10162"/>
              <a:gd name="connsiteY11" fmla="*/ 8684 h 11654"/>
              <a:gd name="connsiteX12" fmla="*/ 685 w 10162"/>
              <a:gd name="connsiteY12" fmla="*/ 11260 h 11654"/>
              <a:gd name="connsiteX13" fmla="*/ 0 w 10162"/>
              <a:gd name="connsiteY13" fmla="*/ 11654 h 11654"/>
              <a:gd name="connsiteX0" fmla="*/ 10162 w 10162"/>
              <a:gd name="connsiteY0" fmla="*/ 6250 h 11667"/>
              <a:gd name="connsiteX1" fmla="*/ 9260 w 10162"/>
              <a:gd name="connsiteY1" fmla="*/ 6537 h 11667"/>
              <a:gd name="connsiteX2" fmla="*/ 8259 w 10162"/>
              <a:gd name="connsiteY2" fmla="*/ 6325 h 11667"/>
              <a:gd name="connsiteX3" fmla="*/ 7580 w 10162"/>
              <a:gd name="connsiteY3" fmla="*/ 5227 h 11667"/>
              <a:gd name="connsiteX4" fmla="*/ 7018 w 10162"/>
              <a:gd name="connsiteY4" fmla="*/ 4128 h 11667"/>
              <a:gd name="connsiteX5" fmla="*/ 6632 w 10162"/>
              <a:gd name="connsiteY5" fmla="*/ 2910 h 11667"/>
              <a:gd name="connsiteX6" fmla="*/ 5590 w 10162"/>
              <a:gd name="connsiteY6" fmla="*/ 716 h 11667"/>
              <a:gd name="connsiteX7" fmla="*/ 4883 w 10162"/>
              <a:gd name="connsiteY7" fmla="*/ 57 h 11667"/>
              <a:gd name="connsiteX8" fmla="*/ 3881 w 10162"/>
              <a:gd name="connsiteY8" fmla="*/ 1965 h 11667"/>
              <a:gd name="connsiteX9" fmla="*/ 2486 w 10162"/>
              <a:gd name="connsiteY9" fmla="*/ 6091 h 11667"/>
              <a:gd name="connsiteX10" fmla="*/ 1821 w 10162"/>
              <a:gd name="connsiteY10" fmla="*/ 8697 h 11667"/>
              <a:gd name="connsiteX11" fmla="*/ 685 w 10162"/>
              <a:gd name="connsiteY11" fmla="*/ 11273 h 11667"/>
              <a:gd name="connsiteX12" fmla="*/ 0 w 10162"/>
              <a:gd name="connsiteY12" fmla="*/ 11667 h 11667"/>
              <a:gd name="connsiteX0" fmla="*/ 10162 w 10162"/>
              <a:gd name="connsiteY0" fmla="*/ 6250 h 11667"/>
              <a:gd name="connsiteX1" fmla="*/ 9260 w 10162"/>
              <a:gd name="connsiteY1" fmla="*/ 6537 h 11667"/>
              <a:gd name="connsiteX2" fmla="*/ 8259 w 10162"/>
              <a:gd name="connsiteY2" fmla="*/ 6325 h 11667"/>
              <a:gd name="connsiteX3" fmla="*/ 7580 w 10162"/>
              <a:gd name="connsiteY3" fmla="*/ 5227 h 11667"/>
              <a:gd name="connsiteX4" fmla="*/ 6632 w 10162"/>
              <a:gd name="connsiteY4" fmla="*/ 2910 h 11667"/>
              <a:gd name="connsiteX5" fmla="*/ 5590 w 10162"/>
              <a:gd name="connsiteY5" fmla="*/ 716 h 11667"/>
              <a:gd name="connsiteX6" fmla="*/ 4883 w 10162"/>
              <a:gd name="connsiteY6" fmla="*/ 57 h 11667"/>
              <a:gd name="connsiteX7" fmla="*/ 3881 w 10162"/>
              <a:gd name="connsiteY7" fmla="*/ 1965 h 11667"/>
              <a:gd name="connsiteX8" fmla="*/ 2486 w 10162"/>
              <a:gd name="connsiteY8" fmla="*/ 6091 h 11667"/>
              <a:gd name="connsiteX9" fmla="*/ 1821 w 10162"/>
              <a:gd name="connsiteY9" fmla="*/ 8697 h 11667"/>
              <a:gd name="connsiteX10" fmla="*/ 685 w 10162"/>
              <a:gd name="connsiteY10" fmla="*/ 11273 h 11667"/>
              <a:gd name="connsiteX11" fmla="*/ 0 w 10162"/>
              <a:gd name="connsiteY11" fmla="*/ 11667 h 11667"/>
              <a:gd name="connsiteX0" fmla="*/ 10162 w 10162"/>
              <a:gd name="connsiteY0" fmla="*/ 6250 h 11667"/>
              <a:gd name="connsiteX1" fmla="*/ 9260 w 10162"/>
              <a:gd name="connsiteY1" fmla="*/ 6537 h 11667"/>
              <a:gd name="connsiteX2" fmla="*/ 8259 w 10162"/>
              <a:gd name="connsiteY2" fmla="*/ 6325 h 11667"/>
              <a:gd name="connsiteX3" fmla="*/ 7580 w 10162"/>
              <a:gd name="connsiteY3" fmla="*/ 5227 h 11667"/>
              <a:gd name="connsiteX4" fmla="*/ 6632 w 10162"/>
              <a:gd name="connsiteY4" fmla="*/ 2910 h 11667"/>
              <a:gd name="connsiteX5" fmla="*/ 5590 w 10162"/>
              <a:gd name="connsiteY5" fmla="*/ 716 h 11667"/>
              <a:gd name="connsiteX6" fmla="*/ 4883 w 10162"/>
              <a:gd name="connsiteY6" fmla="*/ 57 h 11667"/>
              <a:gd name="connsiteX7" fmla="*/ 3881 w 10162"/>
              <a:gd name="connsiteY7" fmla="*/ 1965 h 11667"/>
              <a:gd name="connsiteX8" fmla="*/ 2691 w 10162"/>
              <a:gd name="connsiteY8" fmla="*/ 5472 h 11667"/>
              <a:gd name="connsiteX9" fmla="*/ 1821 w 10162"/>
              <a:gd name="connsiteY9" fmla="*/ 8697 h 11667"/>
              <a:gd name="connsiteX10" fmla="*/ 685 w 10162"/>
              <a:gd name="connsiteY10" fmla="*/ 11273 h 11667"/>
              <a:gd name="connsiteX11" fmla="*/ 0 w 10162"/>
              <a:gd name="connsiteY11" fmla="*/ 11667 h 11667"/>
              <a:gd name="connsiteX0" fmla="*/ 10162 w 10162"/>
              <a:gd name="connsiteY0" fmla="*/ 6194 h 11611"/>
              <a:gd name="connsiteX1" fmla="*/ 9260 w 10162"/>
              <a:gd name="connsiteY1" fmla="*/ 6481 h 11611"/>
              <a:gd name="connsiteX2" fmla="*/ 8259 w 10162"/>
              <a:gd name="connsiteY2" fmla="*/ 6269 h 11611"/>
              <a:gd name="connsiteX3" fmla="*/ 7580 w 10162"/>
              <a:gd name="connsiteY3" fmla="*/ 5171 h 11611"/>
              <a:gd name="connsiteX4" fmla="*/ 6632 w 10162"/>
              <a:gd name="connsiteY4" fmla="*/ 2854 h 11611"/>
              <a:gd name="connsiteX5" fmla="*/ 6136 w 10162"/>
              <a:gd name="connsiteY5" fmla="*/ 1729 h 11611"/>
              <a:gd name="connsiteX6" fmla="*/ 4883 w 10162"/>
              <a:gd name="connsiteY6" fmla="*/ 1 h 11611"/>
              <a:gd name="connsiteX7" fmla="*/ 3881 w 10162"/>
              <a:gd name="connsiteY7" fmla="*/ 1909 h 11611"/>
              <a:gd name="connsiteX8" fmla="*/ 2691 w 10162"/>
              <a:gd name="connsiteY8" fmla="*/ 5416 h 11611"/>
              <a:gd name="connsiteX9" fmla="*/ 1821 w 10162"/>
              <a:gd name="connsiteY9" fmla="*/ 8641 h 11611"/>
              <a:gd name="connsiteX10" fmla="*/ 685 w 10162"/>
              <a:gd name="connsiteY10" fmla="*/ 11217 h 11611"/>
              <a:gd name="connsiteX11" fmla="*/ 0 w 10162"/>
              <a:gd name="connsiteY11" fmla="*/ 11611 h 11611"/>
              <a:gd name="connsiteX0" fmla="*/ 10162 w 10162"/>
              <a:gd name="connsiteY0" fmla="*/ 6194 h 11611"/>
              <a:gd name="connsiteX1" fmla="*/ 9260 w 10162"/>
              <a:gd name="connsiteY1" fmla="*/ 6481 h 11611"/>
              <a:gd name="connsiteX2" fmla="*/ 8259 w 10162"/>
              <a:gd name="connsiteY2" fmla="*/ 6269 h 11611"/>
              <a:gd name="connsiteX3" fmla="*/ 7580 w 10162"/>
              <a:gd name="connsiteY3" fmla="*/ 5171 h 11611"/>
              <a:gd name="connsiteX4" fmla="*/ 7000 w 10162"/>
              <a:gd name="connsiteY4" fmla="*/ 3867 h 11611"/>
              <a:gd name="connsiteX5" fmla="*/ 6136 w 10162"/>
              <a:gd name="connsiteY5" fmla="*/ 1729 h 11611"/>
              <a:gd name="connsiteX6" fmla="*/ 4883 w 10162"/>
              <a:gd name="connsiteY6" fmla="*/ 1 h 11611"/>
              <a:gd name="connsiteX7" fmla="*/ 3881 w 10162"/>
              <a:gd name="connsiteY7" fmla="*/ 1909 h 11611"/>
              <a:gd name="connsiteX8" fmla="*/ 2691 w 10162"/>
              <a:gd name="connsiteY8" fmla="*/ 5416 h 11611"/>
              <a:gd name="connsiteX9" fmla="*/ 1821 w 10162"/>
              <a:gd name="connsiteY9" fmla="*/ 8641 h 11611"/>
              <a:gd name="connsiteX10" fmla="*/ 685 w 10162"/>
              <a:gd name="connsiteY10" fmla="*/ 11217 h 11611"/>
              <a:gd name="connsiteX11" fmla="*/ 0 w 10162"/>
              <a:gd name="connsiteY11" fmla="*/ 11611 h 1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62" h="11611">
                <a:moveTo>
                  <a:pt x="10162" y="6194"/>
                </a:moveTo>
                <a:cubicBezTo>
                  <a:pt x="9921" y="6254"/>
                  <a:pt x="9577" y="6469"/>
                  <a:pt x="9260" y="6481"/>
                </a:cubicBezTo>
                <a:cubicBezTo>
                  <a:pt x="8943" y="6493"/>
                  <a:pt x="8539" y="6487"/>
                  <a:pt x="8259" y="6269"/>
                </a:cubicBezTo>
                <a:cubicBezTo>
                  <a:pt x="7979" y="6051"/>
                  <a:pt x="7790" y="5571"/>
                  <a:pt x="7580" y="5171"/>
                </a:cubicBezTo>
                <a:cubicBezTo>
                  <a:pt x="7370" y="4771"/>
                  <a:pt x="7241" y="4441"/>
                  <a:pt x="7000" y="3867"/>
                </a:cubicBezTo>
                <a:cubicBezTo>
                  <a:pt x="6759" y="3293"/>
                  <a:pt x="6489" y="2373"/>
                  <a:pt x="6136" y="1729"/>
                </a:cubicBezTo>
                <a:cubicBezTo>
                  <a:pt x="5783" y="1085"/>
                  <a:pt x="5259" y="-29"/>
                  <a:pt x="4883" y="1"/>
                </a:cubicBezTo>
                <a:cubicBezTo>
                  <a:pt x="4507" y="31"/>
                  <a:pt x="4246" y="1007"/>
                  <a:pt x="3881" y="1909"/>
                </a:cubicBezTo>
                <a:cubicBezTo>
                  <a:pt x="3516" y="2811"/>
                  <a:pt x="3034" y="4294"/>
                  <a:pt x="2691" y="5416"/>
                </a:cubicBezTo>
                <a:cubicBezTo>
                  <a:pt x="2348" y="6538"/>
                  <a:pt x="2155" y="7674"/>
                  <a:pt x="1821" y="8641"/>
                </a:cubicBezTo>
                <a:cubicBezTo>
                  <a:pt x="1487" y="9608"/>
                  <a:pt x="992" y="10992"/>
                  <a:pt x="685" y="11217"/>
                </a:cubicBezTo>
                <a:cubicBezTo>
                  <a:pt x="379" y="11443"/>
                  <a:pt x="153" y="11611"/>
                  <a:pt x="0" y="11611"/>
                </a:cubicBezTo>
              </a:path>
            </a:pathLst>
          </a:custGeom>
          <a:noFill/>
          <a:ln w="1016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9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-0.00139 0.36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3" grpId="0" animBg="1"/>
      <p:bldP spid="293894" grpId="1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ext Box 2"/>
          <p:cNvSpPr txBox="1">
            <a:spLocks noChangeArrowheads="1"/>
          </p:cNvSpPr>
          <p:nvPr/>
        </p:nvSpPr>
        <p:spPr bwMode="auto">
          <a:xfrm>
            <a:off x="685800" y="1413064"/>
            <a:ext cx="77724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vertical distance between the </a:t>
            </a:r>
            <a:b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lowest height (4760 meters) and the </a:t>
            </a:r>
            <a:b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highest height (5820 meters)  on this chart </a:t>
            </a:r>
            <a:b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 ONLY 1060 meters (or 3478 feet).</a:t>
            </a:r>
          </a:p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That’s about the size of a small hill…</a:t>
            </a:r>
          </a:p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But in the case of our weather, </a:t>
            </a:r>
            <a:b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it makes a BIG difference!</a:t>
            </a:r>
          </a:p>
        </p:txBody>
      </p:sp>
      <p:sp>
        <p:nvSpPr>
          <p:cNvPr id="6" name="Rectangle 5"/>
          <p:cNvSpPr/>
          <p:nvPr/>
        </p:nvSpPr>
        <p:spPr>
          <a:xfrm>
            <a:off x="1178296" y="0"/>
            <a:ext cx="6787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Forecast Charts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3626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78296" y="0"/>
            <a:ext cx="6787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Forecast Charts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85800" y="1307842"/>
            <a:ext cx="77724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 general, higher pressure produces better weather than lower pressure.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Ridges = Good weather, lack of clouds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Downward motion in the atmosphere 	Associated with surface highs/ridges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Troughs = Poor weather, clouds/precipitation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Upward motion in the atmosphere 	Associated with surface lows/troughs</a:t>
            </a:r>
          </a:p>
        </p:txBody>
      </p:sp>
    </p:spTree>
    <p:extLst>
      <p:ext uri="{BB962C8B-B14F-4D97-AF65-F5344CB8AC3E}">
        <p14:creationId xmlns:p14="http://schemas.microsoft.com/office/powerpoint/2010/main" val="2282056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78296" y="0"/>
            <a:ext cx="6787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Forecast Charts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85800" y="1495485"/>
            <a:ext cx="77724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There are ridges and troughs with larger temporal and spatial scales…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We call these long waves</a:t>
            </a:r>
          </a:p>
          <a:p>
            <a:pPr>
              <a:spcBef>
                <a:spcPct val="50000"/>
              </a:spcBef>
            </a:pPr>
            <a:endParaRPr lang="en-US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there are ridges and troughs with smaller scales…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We call these short waves</a:t>
            </a:r>
          </a:p>
        </p:txBody>
      </p:sp>
    </p:spTree>
    <p:extLst>
      <p:ext uri="{BB962C8B-B14F-4D97-AF65-F5344CB8AC3E}">
        <p14:creationId xmlns:p14="http://schemas.microsoft.com/office/powerpoint/2010/main" val="1549583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8296" y="0"/>
            <a:ext cx="6787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Forecast Charts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85800" y="2151728"/>
            <a:ext cx="7772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very important point to remember…</a:t>
            </a:r>
          </a:p>
          <a:p>
            <a:pPr>
              <a:spcBef>
                <a:spcPct val="50000"/>
              </a:spcBef>
            </a:pPr>
            <a:endParaRPr lang="en-US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Small, upper level short wave troughs help to drive surface frontal systems!</a:t>
            </a:r>
          </a:p>
        </p:txBody>
      </p:sp>
    </p:spTree>
    <p:extLst>
      <p:ext uri="{BB962C8B-B14F-4D97-AF65-F5344CB8AC3E}">
        <p14:creationId xmlns:p14="http://schemas.microsoft.com/office/powerpoint/2010/main" val="5196135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448523"/>
              </p:ext>
            </p:extLst>
          </p:nvPr>
        </p:nvGraphicFramePr>
        <p:xfrm>
          <a:off x="0" y="-533400"/>
          <a:ext cx="9144000" cy="8673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4" name="Drawing" r:id="rId4" imgW="8335104" imgH="7905405" progId="Presentations.Drawing.11">
                  <p:embed/>
                </p:oleObj>
              </mc:Choice>
              <mc:Fallback>
                <p:oleObj name="Drawing" r:id="rId4" imgW="8335104" imgH="7905405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533400"/>
                        <a:ext cx="9144000" cy="86734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892565" y="914400"/>
            <a:ext cx="31089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This is a big long wave trough</a:t>
            </a: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3930015" y="4191000"/>
            <a:ext cx="33851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>
                <a:solidFill>
                  <a:srgbClr val="FFFFFF"/>
                </a:solidFill>
                <a:latin typeface="+mj-lt"/>
              </a:rPr>
              <a:t>This is a small short wave trough</a:t>
            </a:r>
          </a:p>
        </p:txBody>
      </p:sp>
      <p:sp>
        <p:nvSpPr>
          <p:cNvPr id="244742" name="Freeform 6"/>
          <p:cNvSpPr>
            <a:spLocks/>
          </p:cNvSpPr>
          <p:nvPr/>
        </p:nvSpPr>
        <p:spPr bwMode="auto">
          <a:xfrm>
            <a:off x="1709272" y="2187224"/>
            <a:ext cx="713552" cy="3342606"/>
          </a:xfrm>
          <a:custGeom>
            <a:avLst/>
            <a:gdLst>
              <a:gd name="T0" fmla="*/ 2147483647 w 576"/>
              <a:gd name="T1" fmla="*/ 0 h 1488"/>
              <a:gd name="T2" fmla="*/ 2147483647 w 576"/>
              <a:gd name="T3" fmla="*/ 2147483647 h 1488"/>
              <a:gd name="T4" fmla="*/ 2147483647 w 576"/>
              <a:gd name="T5" fmla="*/ 2147483647 h 1488"/>
              <a:gd name="T6" fmla="*/ 2147483647 w 576"/>
              <a:gd name="T7" fmla="*/ 2147483647 h 1488"/>
              <a:gd name="T8" fmla="*/ 2147483647 w 576"/>
              <a:gd name="T9" fmla="*/ 2147483647 h 1488"/>
              <a:gd name="T10" fmla="*/ 2147483647 w 576"/>
              <a:gd name="T11" fmla="*/ 2147483647 h 1488"/>
              <a:gd name="T12" fmla="*/ 0 w 576"/>
              <a:gd name="T13" fmla="*/ 2147483647 h 14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6"/>
              <a:gd name="T22" fmla="*/ 0 h 1488"/>
              <a:gd name="T23" fmla="*/ 576 w 576"/>
              <a:gd name="T24" fmla="*/ 1488 h 1488"/>
              <a:gd name="connsiteX0" fmla="*/ 9167 w 10000"/>
              <a:gd name="connsiteY0" fmla="*/ 0 h 10000"/>
              <a:gd name="connsiteX1" fmla="*/ 10000 w 10000"/>
              <a:gd name="connsiteY1" fmla="*/ 1935 h 10000"/>
              <a:gd name="connsiteX2" fmla="*/ 9167 w 10000"/>
              <a:gd name="connsiteY2" fmla="*/ 3871 h 10000"/>
              <a:gd name="connsiteX3" fmla="*/ 7500 w 10000"/>
              <a:gd name="connsiteY3" fmla="*/ 5484 h 10000"/>
              <a:gd name="connsiteX4" fmla="*/ 5000 w 10000"/>
              <a:gd name="connsiteY4" fmla="*/ 7419 h 10000"/>
              <a:gd name="connsiteX5" fmla="*/ 0 w 10000"/>
              <a:gd name="connsiteY5" fmla="*/ 10000 h 10000"/>
              <a:gd name="connsiteX0" fmla="*/ 9167 w 10000"/>
              <a:gd name="connsiteY0" fmla="*/ 0 h 10000"/>
              <a:gd name="connsiteX1" fmla="*/ 10000 w 10000"/>
              <a:gd name="connsiteY1" fmla="*/ 1935 h 10000"/>
              <a:gd name="connsiteX2" fmla="*/ 9167 w 10000"/>
              <a:gd name="connsiteY2" fmla="*/ 3871 h 10000"/>
              <a:gd name="connsiteX3" fmla="*/ 7500 w 10000"/>
              <a:gd name="connsiteY3" fmla="*/ 5484 h 10000"/>
              <a:gd name="connsiteX4" fmla="*/ 0 w 10000"/>
              <a:gd name="connsiteY4" fmla="*/ 10000 h 10000"/>
              <a:gd name="connsiteX0" fmla="*/ 9167 w 10063"/>
              <a:gd name="connsiteY0" fmla="*/ 0 h 10000"/>
              <a:gd name="connsiteX1" fmla="*/ 10000 w 10063"/>
              <a:gd name="connsiteY1" fmla="*/ 1935 h 10000"/>
              <a:gd name="connsiteX2" fmla="*/ 7500 w 10063"/>
              <a:gd name="connsiteY2" fmla="*/ 5484 h 10000"/>
              <a:gd name="connsiteX3" fmla="*/ 0 w 10063"/>
              <a:gd name="connsiteY3" fmla="*/ 10000 h 10000"/>
              <a:gd name="connsiteX0" fmla="*/ 9167 w 9167"/>
              <a:gd name="connsiteY0" fmla="*/ 0 h 10000"/>
              <a:gd name="connsiteX1" fmla="*/ 7500 w 9167"/>
              <a:gd name="connsiteY1" fmla="*/ 5484 h 10000"/>
              <a:gd name="connsiteX2" fmla="*/ 0 w 9167"/>
              <a:gd name="connsiteY2" fmla="*/ 10000 h 10000"/>
              <a:gd name="connsiteX0" fmla="*/ 6340 w 6340"/>
              <a:gd name="connsiteY0" fmla="*/ 0 h 12428"/>
              <a:gd name="connsiteX1" fmla="*/ 4522 w 6340"/>
              <a:gd name="connsiteY1" fmla="*/ 5484 h 12428"/>
              <a:gd name="connsiteX2" fmla="*/ 0 w 6340"/>
              <a:gd name="connsiteY2" fmla="*/ 12428 h 12428"/>
              <a:gd name="connsiteX0" fmla="*/ 10000 w 11189"/>
              <a:gd name="connsiteY0" fmla="*/ 0 h 10000"/>
              <a:gd name="connsiteX1" fmla="*/ 10670 w 11189"/>
              <a:gd name="connsiteY1" fmla="*/ 4910 h 10000"/>
              <a:gd name="connsiteX2" fmla="*/ 0 w 11189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9" h="10000">
                <a:moveTo>
                  <a:pt x="10000" y="0"/>
                </a:moveTo>
                <a:cubicBezTo>
                  <a:pt x="9402" y="920"/>
                  <a:pt x="12338" y="3243"/>
                  <a:pt x="10670" y="4910"/>
                </a:cubicBezTo>
                <a:cubicBezTo>
                  <a:pt x="9003" y="6576"/>
                  <a:pt x="2688" y="9243"/>
                  <a:pt x="0" y="10000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4743" name="Freeform 7"/>
          <p:cNvSpPr>
            <a:spLocks/>
          </p:cNvSpPr>
          <p:nvPr/>
        </p:nvSpPr>
        <p:spPr bwMode="auto">
          <a:xfrm>
            <a:off x="5943600" y="2514600"/>
            <a:ext cx="270510" cy="1525540"/>
          </a:xfrm>
          <a:custGeom>
            <a:avLst/>
            <a:gdLst>
              <a:gd name="T0" fmla="*/ 2147483647 w 142"/>
              <a:gd name="T1" fmla="*/ 0 h 844"/>
              <a:gd name="T2" fmla="*/ 2147483647 w 142"/>
              <a:gd name="T3" fmla="*/ 2147483647 h 844"/>
              <a:gd name="T4" fmla="*/ 2147483647 w 142"/>
              <a:gd name="T5" fmla="*/ 2147483647 h 844"/>
              <a:gd name="T6" fmla="*/ 2147483647 w 142"/>
              <a:gd name="T7" fmla="*/ 2147483647 h 844"/>
              <a:gd name="T8" fmla="*/ 0 w 142"/>
              <a:gd name="T9" fmla="*/ 2147483647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2"/>
              <a:gd name="T16" fmla="*/ 0 h 844"/>
              <a:gd name="T17" fmla="*/ 142 w 142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2" h="844">
                <a:moveTo>
                  <a:pt x="32" y="0"/>
                </a:moveTo>
                <a:cubicBezTo>
                  <a:pt x="46" y="39"/>
                  <a:pt x="112" y="156"/>
                  <a:pt x="127" y="233"/>
                </a:cubicBezTo>
                <a:cubicBezTo>
                  <a:pt x="142" y="310"/>
                  <a:pt x="130" y="399"/>
                  <a:pt x="122" y="463"/>
                </a:cubicBezTo>
                <a:cubicBezTo>
                  <a:pt x="114" y="527"/>
                  <a:pt x="99" y="554"/>
                  <a:pt x="79" y="617"/>
                </a:cubicBezTo>
                <a:cubicBezTo>
                  <a:pt x="59" y="680"/>
                  <a:pt x="16" y="797"/>
                  <a:pt x="0" y="844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44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0" grpId="0"/>
      <p:bldP spid="244741" grpId="0"/>
      <p:bldP spid="244742" grpId="0" animBg="1"/>
      <p:bldP spid="2447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239000" cy="685800"/>
          </a:xfrm>
        </p:spPr>
        <p:txBody>
          <a:bodyPr/>
          <a:lstStyle/>
          <a:p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Seattle Weather Office Aviation Page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4953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6629400" y="1295400"/>
            <a:ext cx="2590800" cy="493807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Produce Terminal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Aerodome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Forecasts (TAFs) 4 times daily.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TAFs are routinely amended to address changing weather conditions.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Coded forecast includes wind speed/direction, visibility, cigs, weather (rain/snow)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6332" y="1042061"/>
            <a:ext cx="169273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TAF Sites: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Sea-Tac</a:t>
            </a:r>
          </a:p>
          <a:p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(SEA)</a:t>
            </a:r>
          </a:p>
          <a:p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Boeing F.</a:t>
            </a:r>
          </a:p>
          <a:p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(BFI)</a:t>
            </a:r>
          </a:p>
          <a:p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Paine F.</a:t>
            </a:r>
          </a:p>
          <a:p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(PAE)</a:t>
            </a:r>
          </a:p>
          <a:p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Bellingham</a:t>
            </a:r>
          </a:p>
          <a:p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(BLI)</a:t>
            </a:r>
          </a:p>
          <a:p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Olympia</a:t>
            </a:r>
          </a:p>
          <a:p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(OLM)</a:t>
            </a:r>
          </a:p>
          <a:p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Bremerton</a:t>
            </a:r>
          </a:p>
          <a:p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(PWT)</a:t>
            </a:r>
          </a:p>
          <a:p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 Angeles</a:t>
            </a:r>
          </a:p>
          <a:p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(CLM)</a:t>
            </a:r>
          </a:p>
          <a:p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Hoquiam</a:t>
            </a:r>
          </a:p>
          <a:p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(HQM)</a:t>
            </a:r>
          </a:p>
        </p:txBody>
      </p:sp>
    </p:spTree>
    <p:extLst>
      <p:ext uri="{BB962C8B-B14F-4D97-AF65-F5344CB8AC3E}">
        <p14:creationId xmlns:p14="http://schemas.microsoft.com/office/powerpoint/2010/main" val="1748804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786784"/>
              </p:ext>
            </p:extLst>
          </p:nvPr>
        </p:nvGraphicFramePr>
        <p:xfrm>
          <a:off x="0" y="-609600"/>
          <a:ext cx="9144000" cy="8672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5" name="Drawing" r:id="rId4" imgW="8335104" imgH="7905405" progId="Presentations.Drawing.11">
                  <p:embed/>
                </p:oleObj>
              </mc:Choice>
              <mc:Fallback>
                <p:oleObj name="Drawing" r:id="rId4" imgW="8335104" imgH="7905405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609600"/>
                        <a:ext cx="9144000" cy="8672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384206" y="2390337"/>
            <a:ext cx="2718934" cy="1808835"/>
            <a:chOff x="5384206" y="2390337"/>
            <a:chExt cx="2718934" cy="18088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07918">
              <a:off x="5531843" y="2765660"/>
              <a:ext cx="1285875" cy="15811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471" b="2294"/>
            <a:stretch/>
          </p:blipFill>
          <p:spPr>
            <a:xfrm rot="20632907">
              <a:off x="6627135" y="2469950"/>
              <a:ext cx="1476005" cy="5211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 descr="low_large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920" y="2390337"/>
              <a:ext cx="548680" cy="6803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815972" y="4300007"/>
            <a:ext cx="3535660" cy="830997"/>
          </a:xfrm>
          <a:prstGeom prst="rect">
            <a:avLst/>
          </a:prstGeom>
          <a:solidFill>
            <a:schemeClr val="accent2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Here’s the surface low </a:t>
            </a:r>
            <a:br>
              <a:rPr lang="en-US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frontal system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818408" y="4305375"/>
            <a:ext cx="3535660" cy="830997"/>
          </a:xfrm>
          <a:prstGeom prst="rect">
            <a:avLst/>
          </a:prstGeom>
          <a:solidFill>
            <a:schemeClr val="accent2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the upper level </a:t>
            </a:r>
            <a:br>
              <a:rPr lang="en-US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short wave trough</a:t>
            </a:r>
          </a:p>
        </p:txBody>
      </p:sp>
      <p:sp>
        <p:nvSpPr>
          <p:cNvPr id="15" name="Freeform 7"/>
          <p:cNvSpPr>
            <a:spLocks/>
          </p:cNvSpPr>
          <p:nvPr/>
        </p:nvSpPr>
        <p:spPr bwMode="auto">
          <a:xfrm>
            <a:off x="5838702" y="2050458"/>
            <a:ext cx="253656" cy="1691824"/>
          </a:xfrm>
          <a:custGeom>
            <a:avLst/>
            <a:gdLst>
              <a:gd name="T0" fmla="*/ 2147483647 w 142"/>
              <a:gd name="T1" fmla="*/ 0 h 844"/>
              <a:gd name="T2" fmla="*/ 2147483647 w 142"/>
              <a:gd name="T3" fmla="*/ 2147483647 h 844"/>
              <a:gd name="T4" fmla="*/ 2147483647 w 142"/>
              <a:gd name="T5" fmla="*/ 2147483647 h 844"/>
              <a:gd name="T6" fmla="*/ 2147483647 w 142"/>
              <a:gd name="T7" fmla="*/ 2147483647 h 844"/>
              <a:gd name="T8" fmla="*/ 0 w 142"/>
              <a:gd name="T9" fmla="*/ 2147483647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2"/>
              <a:gd name="T16" fmla="*/ 0 h 844"/>
              <a:gd name="T17" fmla="*/ 142 w 142"/>
              <a:gd name="T18" fmla="*/ 844 h 844"/>
              <a:gd name="connsiteX0" fmla="*/ 11034 w 11250"/>
              <a:gd name="connsiteY0" fmla="*/ 0 h 10545"/>
              <a:gd name="connsiteX1" fmla="*/ 8944 w 11250"/>
              <a:gd name="connsiteY1" fmla="*/ 3306 h 10545"/>
              <a:gd name="connsiteX2" fmla="*/ 8592 w 11250"/>
              <a:gd name="connsiteY2" fmla="*/ 6031 h 10545"/>
              <a:gd name="connsiteX3" fmla="*/ 5563 w 11250"/>
              <a:gd name="connsiteY3" fmla="*/ 7855 h 10545"/>
              <a:gd name="connsiteX4" fmla="*/ 0 w 11250"/>
              <a:gd name="connsiteY4" fmla="*/ 10545 h 10545"/>
              <a:gd name="connsiteX0" fmla="*/ 11034 w 11034"/>
              <a:gd name="connsiteY0" fmla="*/ 0 h 10545"/>
              <a:gd name="connsiteX1" fmla="*/ 8592 w 11034"/>
              <a:gd name="connsiteY1" fmla="*/ 6031 h 10545"/>
              <a:gd name="connsiteX2" fmla="*/ 5563 w 11034"/>
              <a:gd name="connsiteY2" fmla="*/ 7855 h 10545"/>
              <a:gd name="connsiteX3" fmla="*/ 0 w 11034"/>
              <a:gd name="connsiteY3" fmla="*/ 10545 h 10545"/>
              <a:gd name="connsiteX0" fmla="*/ 11034 w 11034"/>
              <a:gd name="connsiteY0" fmla="*/ 0 h 10545"/>
              <a:gd name="connsiteX1" fmla="*/ 8592 w 11034"/>
              <a:gd name="connsiteY1" fmla="*/ 6031 h 10545"/>
              <a:gd name="connsiteX2" fmla="*/ 0 w 11034"/>
              <a:gd name="connsiteY2" fmla="*/ 10545 h 10545"/>
              <a:gd name="connsiteX0" fmla="*/ 8400 w 8400"/>
              <a:gd name="connsiteY0" fmla="*/ 0 h 11090"/>
              <a:gd name="connsiteX1" fmla="*/ 5958 w 8400"/>
              <a:gd name="connsiteY1" fmla="*/ 6031 h 11090"/>
              <a:gd name="connsiteX2" fmla="*/ 0 w 8400"/>
              <a:gd name="connsiteY2" fmla="*/ 11090 h 11090"/>
              <a:gd name="connsiteX0" fmla="*/ 10000 w 10718"/>
              <a:gd name="connsiteY0" fmla="*/ 0 h 10000"/>
              <a:gd name="connsiteX1" fmla="*/ 10627 w 10718"/>
              <a:gd name="connsiteY1" fmla="*/ 4305 h 10000"/>
              <a:gd name="connsiteX2" fmla="*/ 7093 w 10718"/>
              <a:gd name="connsiteY2" fmla="*/ 5438 h 10000"/>
              <a:gd name="connsiteX3" fmla="*/ 0 w 10718"/>
              <a:gd name="connsiteY3" fmla="*/ 10000 h 10000"/>
              <a:gd name="connsiteX0" fmla="*/ 10000 w 11163"/>
              <a:gd name="connsiteY0" fmla="*/ 0 h 10000"/>
              <a:gd name="connsiteX1" fmla="*/ 10627 w 11163"/>
              <a:gd name="connsiteY1" fmla="*/ 4305 h 10000"/>
              <a:gd name="connsiteX2" fmla="*/ 0 w 11163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63" h="10000">
                <a:moveTo>
                  <a:pt x="10000" y="0"/>
                </a:moveTo>
                <a:cubicBezTo>
                  <a:pt x="9495" y="846"/>
                  <a:pt x="12294" y="2638"/>
                  <a:pt x="10627" y="4305"/>
                </a:cubicBezTo>
                <a:cubicBezTo>
                  <a:pt x="8960" y="5972"/>
                  <a:pt x="2214" y="8814"/>
                  <a:pt x="0" y="10000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7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8296" y="0"/>
            <a:ext cx="6787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Forecast Charts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85800" y="1137821"/>
            <a:ext cx="77724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Here’s something else to consider…</a:t>
            </a:r>
          </a:p>
          <a:p>
            <a:pPr>
              <a:spcBef>
                <a:spcPct val="50000"/>
              </a:spcBef>
            </a:pPr>
            <a:endParaRPr lang="en-US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Large, long wave ridges and troughs are defined by how the jet stream (or storm track) flows around the entire hemisphere.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Small, short waves are embedded within this flow, and move along, up, and over long wave ridges, and down (and around) long wave troughs! </a:t>
            </a:r>
          </a:p>
        </p:txBody>
      </p:sp>
    </p:spTree>
    <p:extLst>
      <p:ext uri="{BB962C8B-B14F-4D97-AF65-F5344CB8AC3E}">
        <p14:creationId xmlns:p14="http://schemas.microsoft.com/office/powerpoint/2010/main" val="1177516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651135"/>
              </p:ext>
            </p:extLst>
          </p:nvPr>
        </p:nvGraphicFramePr>
        <p:xfrm>
          <a:off x="0" y="-457200"/>
          <a:ext cx="9144000" cy="8673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4" name="Drawing" r:id="rId4" imgW="8335104" imgH="7905405" progId="Presentations.Drawing.11">
                  <p:embed/>
                </p:oleObj>
              </mc:Choice>
              <mc:Fallback>
                <p:oleObj name="Drawing" r:id="rId4" imgW="8335104" imgH="7905405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57200"/>
                        <a:ext cx="9144000" cy="86738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561948" y="0"/>
            <a:ext cx="80201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Here’s how the jet stream flows…</a:t>
            </a:r>
          </a:p>
        </p:txBody>
      </p:sp>
      <p:sp>
        <p:nvSpPr>
          <p:cNvPr id="14351" name="Freeform 14350"/>
          <p:cNvSpPr/>
          <p:nvPr/>
        </p:nvSpPr>
        <p:spPr>
          <a:xfrm>
            <a:off x="1619248" y="3400424"/>
            <a:ext cx="4359976" cy="2604373"/>
          </a:xfrm>
          <a:custGeom>
            <a:avLst/>
            <a:gdLst>
              <a:gd name="connsiteX0" fmla="*/ 0 w 7796907"/>
              <a:gd name="connsiteY0" fmla="*/ 0 h 2749254"/>
              <a:gd name="connsiteX1" fmla="*/ 200025 w 7796907"/>
              <a:gd name="connsiteY1" fmla="*/ 857250 h 2749254"/>
              <a:gd name="connsiteX2" fmla="*/ 819150 w 7796907"/>
              <a:gd name="connsiteY2" fmla="*/ 1962150 h 2749254"/>
              <a:gd name="connsiteX3" fmla="*/ 1571625 w 7796907"/>
              <a:gd name="connsiteY3" fmla="*/ 2581275 h 2749254"/>
              <a:gd name="connsiteX4" fmla="*/ 2305050 w 7796907"/>
              <a:gd name="connsiteY4" fmla="*/ 2438400 h 2749254"/>
              <a:gd name="connsiteX5" fmla="*/ 2876550 w 7796907"/>
              <a:gd name="connsiteY5" fmla="*/ 2114550 h 2749254"/>
              <a:gd name="connsiteX6" fmla="*/ 3409950 w 7796907"/>
              <a:gd name="connsiteY6" fmla="*/ 2095500 h 2749254"/>
              <a:gd name="connsiteX7" fmla="*/ 3886200 w 7796907"/>
              <a:gd name="connsiteY7" fmla="*/ 2305050 h 2749254"/>
              <a:gd name="connsiteX8" fmla="*/ 4324350 w 7796907"/>
              <a:gd name="connsiteY8" fmla="*/ 2171700 h 2749254"/>
              <a:gd name="connsiteX9" fmla="*/ 4333875 w 7796907"/>
              <a:gd name="connsiteY9" fmla="*/ 2124075 h 2749254"/>
              <a:gd name="connsiteX10" fmla="*/ 4514850 w 7796907"/>
              <a:gd name="connsiteY10" fmla="*/ 2028825 h 2749254"/>
              <a:gd name="connsiteX11" fmla="*/ 4486275 w 7796907"/>
              <a:gd name="connsiteY11" fmla="*/ 2019300 h 2749254"/>
              <a:gd name="connsiteX12" fmla="*/ 6038850 w 7796907"/>
              <a:gd name="connsiteY12" fmla="*/ 2295525 h 2749254"/>
              <a:gd name="connsiteX13" fmla="*/ 6000750 w 7796907"/>
              <a:gd name="connsiteY13" fmla="*/ 2276475 h 2749254"/>
              <a:gd name="connsiteX14" fmla="*/ 5781675 w 7796907"/>
              <a:gd name="connsiteY14" fmla="*/ 2114550 h 2749254"/>
              <a:gd name="connsiteX15" fmla="*/ 5705475 w 7796907"/>
              <a:gd name="connsiteY15" fmla="*/ 2105025 h 2749254"/>
              <a:gd name="connsiteX16" fmla="*/ 6372225 w 7796907"/>
              <a:gd name="connsiteY16" fmla="*/ 990600 h 2749254"/>
              <a:gd name="connsiteX17" fmla="*/ 6315075 w 7796907"/>
              <a:gd name="connsiteY17" fmla="*/ 942975 h 2749254"/>
              <a:gd name="connsiteX18" fmla="*/ 7705725 w 7796907"/>
              <a:gd name="connsiteY18" fmla="*/ 2638425 h 2749254"/>
              <a:gd name="connsiteX19" fmla="*/ 7667625 w 7796907"/>
              <a:gd name="connsiteY19" fmla="*/ 2590800 h 2749254"/>
              <a:gd name="connsiteX0" fmla="*/ 0 w 7796907"/>
              <a:gd name="connsiteY0" fmla="*/ 0 h 2749254"/>
              <a:gd name="connsiteX1" fmla="*/ 200025 w 7796907"/>
              <a:gd name="connsiteY1" fmla="*/ 857250 h 2749254"/>
              <a:gd name="connsiteX2" fmla="*/ 819150 w 7796907"/>
              <a:gd name="connsiteY2" fmla="*/ 1962150 h 2749254"/>
              <a:gd name="connsiteX3" fmla="*/ 1571625 w 7796907"/>
              <a:gd name="connsiteY3" fmla="*/ 2581275 h 2749254"/>
              <a:gd name="connsiteX4" fmla="*/ 2305050 w 7796907"/>
              <a:gd name="connsiteY4" fmla="*/ 2438400 h 2749254"/>
              <a:gd name="connsiteX5" fmla="*/ 2876550 w 7796907"/>
              <a:gd name="connsiteY5" fmla="*/ 2114550 h 2749254"/>
              <a:gd name="connsiteX6" fmla="*/ 3409950 w 7796907"/>
              <a:gd name="connsiteY6" fmla="*/ 2095500 h 2749254"/>
              <a:gd name="connsiteX7" fmla="*/ 3886200 w 7796907"/>
              <a:gd name="connsiteY7" fmla="*/ 2305050 h 2749254"/>
              <a:gd name="connsiteX8" fmla="*/ 4324350 w 7796907"/>
              <a:gd name="connsiteY8" fmla="*/ 2171700 h 2749254"/>
              <a:gd name="connsiteX9" fmla="*/ 4333875 w 7796907"/>
              <a:gd name="connsiteY9" fmla="*/ 2124075 h 2749254"/>
              <a:gd name="connsiteX10" fmla="*/ 4514850 w 7796907"/>
              <a:gd name="connsiteY10" fmla="*/ 2028825 h 2749254"/>
              <a:gd name="connsiteX11" fmla="*/ 4486275 w 7796907"/>
              <a:gd name="connsiteY11" fmla="*/ 2019300 h 2749254"/>
              <a:gd name="connsiteX12" fmla="*/ 6038850 w 7796907"/>
              <a:gd name="connsiteY12" fmla="*/ 2295525 h 2749254"/>
              <a:gd name="connsiteX13" fmla="*/ 6000750 w 7796907"/>
              <a:gd name="connsiteY13" fmla="*/ 2276475 h 2749254"/>
              <a:gd name="connsiteX14" fmla="*/ 5781675 w 7796907"/>
              <a:gd name="connsiteY14" fmla="*/ 2114550 h 2749254"/>
              <a:gd name="connsiteX15" fmla="*/ 5705475 w 7796907"/>
              <a:gd name="connsiteY15" fmla="*/ 2105025 h 2749254"/>
              <a:gd name="connsiteX16" fmla="*/ 6372225 w 7796907"/>
              <a:gd name="connsiteY16" fmla="*/ 990600 h 2749254"/>
              <a:gd name="connsiteX17" fmla="*/ 7705725 w 7796907"/>
              <a:gd name="connsiteY17" fmla="*/ 2638425 h 2749254"/>
              <a:gd name="connsiteX18" fmla="*/ 7667625 w 7796907"/>
              <a:gd name="connsiteY18" fmla="*/ 2590800 h 2749254"/>
              <a:gd name="connsiteX0" fmla="*/ 0 w 7796907"/>
              <a:gd name="connsiteY0" fmla="*/ 0 h 2749254"/>
              <a:gd name="connsiteX1" fmla="*/ 200025 w 7796907"/>
              <a:gd name="connsiteY1" fmla="*/ 857250 h 2749254"/>
              <a:gd name="connsiteX2" fmla="*/ 819150 w 7796907"/>
              <a:gd name="connsiteY2" fmla="*/ 1962150 h 2749254"/>
              <a:gd name="connsiteX3" fmla="*/ 1571625 w 7796907"/>
              <a:gd name="connsiteY3" fmla="*/ 2581275 h 2749254"/>
              <a:gd name="connsiteX4" fmla="*/ 2305050 w 7796907"/>
              <a:gd name="connsiteY4" fmla="*/ 2438400 h 2749254"/>
              <a:gd name="connsiteX5" fmla="*/ 2876550 w 7796907"/>
              <a:gd name="connsiteY5" fmla="*/ 2114550 h 2749254"/>
              <a:gd name="connsiteX6" fmla="*/ 3409950 w 7796907"/>
              <a:gd name="connsiteY6" fmla="*/ 2095500 h 2749254"/>
              <a:gd name="connsiteX7" fmla="*/ 3886200 w 7796907"/>
              <a:gd name="connsiteY7" fmla="*/ 2305050 h 2749254"/>
              <a:gd name="connsiteX8" fmla="*/ 4324350 w 7796907"/>
              <a:gd name="connsiteY8" fmla="*/ 2171700 h 2749254"/>
              <a:gd name="connsiteX9" fmla="*/ 4333875 w 7796907"/>
              <a:gd name="connsiteY9" fmla="*/ 2124075 h 2749254"/>
              <a:gd name="connsiteX10" fmla="*/ 4514850 w 7796907"/>
              <a:gd name="connsiteY10" fmla="*/ 2028825 h 2749254"/>
              <a:gd name="connsiteX11" fmla="*/ 4486275 w 7796907"/>
              <a:gd name="connsiteY11" fmla="*/ 2019300 h 2749254"/>
              <a:gd name="connsiteX12" fmla="*/ 6038850 w 7796907"/>
              <a:gd name="connsiteY12" fmla="*/ 2295525 h 2749254"/>
              <a:gd name="connsiteX13" fmla="*/ 6000750 w 7796907"/>
              <a:gd name="connsiteY13" fmla="*/ 2276475 h 2749254"/>
              <a:gd name="connsiteX14" fmla="*/ 5781675 w 7796907"/>
              <a:gd name="connsiteY14" fmla="*/ 2114550 h 2749254"/>
              <a:gd name="connsiteX15" fmla="*/ 5705475 w 7796907"/>
              <a:gd name="connsiteY15" fmla="*/ 2105025 h 2749254"/>
              <a:gd name="connsiteX16" fmla="*/ 7705725 w 7796907"/>
              <a:gd name="connsiteY16" fmla="*/ 2638425 h 2749254"/>
              <a:gd name="connsiteX17" fmla="*/ 7667625 w 7796907"/>
              <a:gd name="connsiteY17" fmla="*/ 2590800 h 2749254"/>
              <a:gd name="connsiteX0" fmla="*/ 0 w 7705725"/>
              <a:gd name="connsiteY0" fmla="*/ 0 h 2638425"/>
              <a:gd name="connsiteX1" fmla="*/ 200025 w 7705725"/>
              <a:gd name="connsiteY1" fmla="*/ 857250 h 2638425"/>
              <a:gd name="connsiteX2" fmla="*/ 819150 w 7705725"/>
              <a:gd name="connsiteY2" fmla="*/ 1962150 h 2638425"/>
              <a:gd name="connsiteX3" fmla="*/ 1571625 w 7705725"/>
              <a:gd name="connsiteY3" fmla="*/ 2581275 h 2638425"/>
              <a:gd name="connsiteX4" fmla="*/ 2305050 w 7705725"/>
              <a:gd name="connsiteY4" fmla="*/ 2438400 h 2638425"/>
              <a:gd name="connsiteX5" fmla="*/ 2876550 w 7705725"/>
              <a:gd name="connsiteY5" fmla="*/ 2114550 h 2638425"/>
              <a:gd name="connsiteX6" fmla="*/ 3409950 w 7705725"/>
              <a:gd name="connsiteY6" fmla="*/ 2095500 h 2638425"/>
              <a:gd name="connsiteX7" fmla="*/ 3886200 w 7705725"/>
              <a:gd name="connsiteY7" fmla="*/ 2305050 h 2638425"/>
              <a:gd name="connsiteX8" fmla="*/ 4324350 w 7705725"/>
              <a:gd name="connsiteY8" fmla="*/ 2171700 h 2638425"/>
              <a:gd name="connsiteX9" fmla="*/ 4333875 w 7705725"/>
              <a:gd name="connsiteY9" fmla="*/ 2124075 h 2638425"/>
              <a:gd name="connsiteX10" fmla="*/ 4514850 w 7705725"/>
              <a:gd name="connsiteY10" fmla="*/ 2028825 h 2638425"/>
              <a:gd name="connsiteX11" fmla="*/ 4486275 w 7705725"/>
              <a:gd name="connsiteY11" fmla="*/ 2019300 h 2638425"/>
              <a:gd name="connsiteX12" fmla="*/ 6038850 w 7705725"/>
              <a:gd name="connsiteY12" fmla="*/ 2295525 h 2638425"/>
              <a:gd name="connsiteX13" fmla="*/ 6000750 w 7705725"/>
              <a:gd name="connsiteY13" fmla="*/ 2276475 h 2638425"/>
              <a:gd name="connsiteX14" fmla="*/ 5781675 w 7705725"/>
              <a:gd name="connsiteY14" fmla="*/ 2114550 h 2638425"/>
              <a:gd name="connsiteX15" fmla="*/ 5705475 w 7705725"/>
              <a:gd name="connsiteY15" fmla="*/ 2105025 h 2638425"/>
              <a:gd name="connsiteX16" fmla="*/ 7705725 w 7705725"/>
              <a:gd name="connsiteY16" fmla="*/ 2638425 h 2638425"/>
              <a:gd name="connsiteX0" fmla="*/ 0 w 6150699"/>
              <a:gd name="connsiteY0" fmla="*/ 0 h 2604373"/>
              <a:gd name="connsiteX1" fmla="*/ 200025 w 6150699"/>
              <a:gd name="connsiteY1" fmla="*/ 857250 h 2604373"/>
              <a:gd name="connsiteX2" fmla="*/ 819150 w 6150699"/>
              <a:gd name="connsiteY2" fmla="*/ 1962150 h 2604373"/>
              <a:gd name="connsiteX3" fmla="*/ 1571625 w 6150699"/>
              <a:gd name="connsiteY3" fmla="*/ 2581275 h 2604373"/>
              <a:gd name="connsiteX4" fmla="*/ 2305050 w 6150699"/>
              <a:gd name="connsiteY4" fmla="*/ 2438400 h 2604373"/>
              <a:gd name="connsiteX5" fmla="*/ 2876550 w 6150699"/>
              <a:gd name="connsiteY5" fmla="*/ 2114550 h 2604373"/>
              <a:gd name="connsiteX6" fmla="*/ 3409950 w 6150699"/>
              <a:gd name="connsiteY6" fmla="*/ 2095500 h 2604373"/>
              <a:gd name="connsiteX7" fmla="*/ 3886200 w 6150699"/>
              <a:gd name="connsiteY7" fmla="*/ 2305050 h 2604373"/>
              <a:gd name="connsiteX8" fmla="*/ 4324350 w 6150699"/>
              <a:gd name="connsiteY8" fmla="*/ 2171700 h 2604373"/>
              <a:gd name="connsiteX9" fmla="*/ 4333875 w 6150699"/>
              <a:gd name="connsiteY9" fmla="*/ 2124075 h 2604373"/>
              <a:gd name="connsiteX10" fmla="*/ 4514850 w 6150699"/>
              <a:gd name="connsiteY10" fmla="*/ 2028825 h 2604373"/>
              <a:gd name="connsiteX11" fmla="*/ 4486275 w 6150699"/>
              <a:gd name="connsiteY11" fmla="*/ 2019300 h 2604373"/>
              <a:gd name="connsiteX12" fmla="*/ 6038850 w 6150699"/>
              <a:gd name="connsiteY12" fmla="*/ 2295525 h 2604373"/>
              <a:gd name="connsiteX13" fmla="*/ 6000750 w 6150699"/>
              <a:gd name="connsiteY13" fmla="*/ 2276475 h 2604373"/>
              <a:gd name="connsiteX14" fmla="*/ 5781675 w 6150699"/>
              <a:gd name="connsiteY14" fmla="*/ 2114550 h 2604373"/>
              <a:gd name="connsiteX15" fmla="*/ 5705475 w 6150699"/>
              <a:gd name="connsiteY15" fmla="*/ 2105025 h 2604373"/>
              <a:gd name="connsiteX0" fmla="*/ 0 w 6100352"/>
              <a:gd name="connsiteY0" fmla="*/ 0 h 2604373"/>
              <a:gd name="connsiteX1" fmla="*/ 200025 w 6100352"/>
              <a:gd name="connsiteY1" fmla="*/ 857250 h 2604373"/>
              <a:gd name="connsiteX2" fmla="*/ 819150 w 6100352"/>
              <a:gd name="connsiteY2" fmla="*/ 1962150 h 2604373"/>
              <a:gd name="connsiteX3" fmla="*/ 1571625 w 6100352"/>
              <a:gd name="connsiteY3" fmla="*/ 2581275 h 2604373"/>
              <a:gd name="connsiteX4" fmla="*/ 2305050 w 6100352"/>
              <a:gd name="connsiteY4" fmla="*/ 2438400 h 2604373"/>
              <a:gd name="connsiteX5" fmla="*/ 2876550 w 6100352"/>
              <a:gd name="connsiteY5" fmla="*/ 2114550 h 2604373"/>
              <a:gd name="connsiteX6" fmla="*/ 3409950 w 6100352"/>
              <a:gd name="connsiteY6" fmla="*/ 2095500 h 2604373"/>
              <a:gd name="connsiteX7" fmla="*/ 3886200 w 6100352"/>
              <a:gd name="connsiteY7" fmla="*/ 2305050 h 2604373"/>
              <a:gd name="connsiteX8" fmla="*/ 4324350 w 6100352"/>
              <a:gd name="connsiteY8" fmla="*/ 2171700 h 2604373"/>
              <a:gd name="connsiteX9" fmla="*/ 4333875 w 6100352"/>
              <a:gd name="connsiteY9" fmla="*/ 2124075 h 2604373"/>
              <a:gd name="connsiteX10" fmla="*/ 4514850 w 6100352"/>
              <a:gd name="connsiteY10" fmla="*/ 2028825 h 2604373"/>
              <a:gd name="connsiteX11" fmla="*/ 4486275 w 6100352"/>
              <a:gd name="connsiteY11" fmla="*/ 2019300 h 2604373"/>
              <a:gd name="connsiteX12" fmla="*/ 6038850 w 6100352"/>
              <a:gd name="connsiteY12" fmla="*/ 2295525 h 2604373"/>
              <a:gd name="connsiteX13" fmla="*/ 5781675 w 6100352"/>
              <a:gd name="connsiteY13" fmla="*/ 2114550 h 2604373"/>
              <a:gd name="connsiteX14" fmla="*/ 5705475 w 6100352"/>
              <a:gd name="connsiteY14" fmla="*/ 2105025 h 2604373"/>
              <a:gd name="connsiteX0" fmla="*/ 0 w 5781675"/>
              <a:gd name="connsiteY0" fmla="*/ 0 h 2604373"/>
              <a:gd name="connsiteX1" fmla="*/ 200025 w 5781675"/>
              <a:gd name="connsiteY1" fmla="*/ 857250 h 2604373"/>
              <a:gd name="connsiteX2" fmla="*/ 819150 w 5781675"/>
              <a:gd name="connsiteY2" fmla="*/ 1962150 h 2604373"/>
              <a:gd name="connsiteX3" fmla="*/ 1571625 w 5781675"/>
              <a:gd name="connsiteY3" fmla="*/ 2581275 h 2604373"/>
              <a:gd name="connsiteX4" fmla="*/ 2305050 w 5781675"/>
              <a:gd name="connsiteY4" fmla="*/ 2438400 h 2604373"/>
              <a:gd name="connsiteX5" fmla="*/ 2876550 w 5781675"/>
              <a:gd name="connsiteY5" fmla="*/ 2114550 h 2604373"/>
              <a:gd name="connsiteX6" fmla="*/ 3409950 w 5781675"/>
              <a:gd name="connsiteY6" fmla="*/ 2095500 h 2604373"/>
              <a:gd name="connsiteX7" fmla="*/ 3886200 w 5781675"/>
              <a:gd name="connsiteY7" fmla="*/ 2305050 h 2604373"/>
              <a:gd name="connsiteX8" fmla="*/ 4324350 w 5781675"/>
              <a:gd name="connsiteY8" fmla="*/ 2171700 h 2604373"/>
              <a:gd name="connsiteX9" fmla="*/ 4333875 w 5781675"/>
              <a:gd name="connsiteY9" fmla="*/ 2124075 h 2604373"/>
              <a:gd name="connsiteX10" fmla="*/ 4514850 w 5781675"/>
              <a:gd name="connsiteY10" fmla="*/ 2028825 h 2604373"/>
              <a:gd name="connsiteX11" fmla="*/ 4486275 w 5781675"/>
              <a:gd name="connsiteY11" fmla="*/ 2019300 h 2604373"/>
              <a:gd name="connsiteX12" fmla="*/ 5781675 w 5781675"/>
              <a:gd name="connsiteY12" fmla="*/ 2114550 h 2604373"/>
              <a:gd name="connsiteX13" fmla="*/ 5705475 w 5781675"/>
              <a:gd name="connsiteY13" fmla="*/ 2105025 h 2604373"/>
              <a:gd name="connsiteX0" fmla="*/ 0 w 5705475"/>
              <a:gd name="connsiteY0" fmla="*/ 0 h 2604373"/>
              <a:gd name="connsiteX1" fmla="*/ 200025 w 5705475"/>
              <a:gd name="connsiteY1" fmla="*/ 857250 h 2604373"/>
              <a:gd name="connsiteX2" fmla="*/ 819150 w 5705475"/>
              <a:gd name="connsiteY2" fmla="*/ 1962150 h 2604373"/>
              <a:gd name="connsiteX3" fmla="*/ 1571625 w 5705475"/>
              <a:gd name="connsiteY3" fmla="*/ 2581275 h 2604373"/>
              <a:gd name="connsiteX4" fmla="*/ 2305050 w 5705475"/>
              <a:gd name="connsiteY4" fmla="*/ 2438400 h 2604373"/>
              <a:gd name="connsiteX5" fmla="*/ 2876550 w 5705475"/>
              <a:gd name="connsiteY5" fmla="*/ 2114550 h 2604373"/>
              <a:gd name="connsiteX6" fmla="*/ 3409950 w 5705475"/>
              <a:gd name="connsiteY6" fmla="*/ 2095500 h 2604373"/>
              <a:gd name="connsiteX7" fmla="*/ 3886200 w 5705475"/>
              <a:gd name="connsiteY7" fmla="*/ 2305050 h 2604373"/>
              <a:gd name="connsiteX8" fmla="*/ 4324350 w 5705475"/>
              <a:gd name="connsiteY8" fmla="*/ 2171700 h 2604373"/>
              <a:gd name="connsiteX9" fmla="*/ 4333875 w 5705475"/>
              <a:gd name="connsiteY9" fmla="*/ 2124075 h 2604373"/>
              <a:gd name="connsiteX10" fmla="*/ 4514850 w 5705475"/>
              <a:gd name="connsiteY10" fmla="*/ 2028825 h 2604373"/>
              <a:gd name="connsiteX11" fmla="*/ 4486275 w 5705475"/>
              <a:gd name="connsiteY11" fmla="*/ 2019300 h 2604373"/>
              <a:gd name="connsiteX12" fmla="*/ 5705475 w 5705475"/>
              <a:gd name="connsiteY12" fmla="*/ 2105025 h 2604373"/>
              <a:gd name="connsiteX0" fmla="*/ 0 w 4521646"/>
              <a:gd name="connsiteY0" fmla="*/ 0 h 2604373"/>
              <a:gd name="connsiteX1" fmla="*/ 200025 w 4521646"/>
              <a:gd name="connsiteY1" fmla="*/ 857250 h 2604373"/>
              <a:gd name="connsiteX2" fmla="*/ 819150 w 4521646"/>
              <a:gd name="connsiteY2" fmla="*/ 1962150 h 2604373"/>
              <a:gd name="connsiteX3" fmla="*/ 1571625 w 4521646"/>
              <a:gd name="connsiteY3" fmla="*/ 2581275 h 2604373"/>
              <a:gd name="connsiteX4" fmla="*/ 2305050 w 4521646"/>
              <a:gd name="connsiteY4" fmla="*/ 2438400 h 2604373"/>
              <a:gd name="connsiteX5" fmla="*/ 2876550 w 4521646"/>
              <a:gd name="connsiteY5" fmla="*/ 2114550 h 2604373"/>
              <a:gd name="connsiteX6" fmla="*/ 3409950 w 4521646"/>
              <a:gd name="connsiteY6" fmla="*/ 2095500 h 2604373"/>
              <a:gd name="connsiteX7" fmla="*/ 3886200 w 4521646"/>
              <a:gd name="connsiteY7" fmla="*/ 2305050 h 2604373"/>
              <a:gd name="connsiteX8" fmla="*/ 4324350 w 4521646"/>
              <a:gd name="connsiteY8" fmla="*/ 2171700 h 2604373"/>
              <a:gd name="connsiteX9" fmla="*/ 4333875 w 4521646"/>
              <a:gd name="connsiteY9" fmla="*/ 2124075 h 2604373"/>
              <a:gd name="connsiteX10" fmla="*/ 4514850 w 4521646"/>
              <a:gd name="connsiteY10" fmla="*/ 2028825 h 2604373"/>
              <a:gd name="connsiteX11" fmla="*/ 4486275 w 4521646"/>
              <a:gd name="connsiteY11" fmla="*/ 2019300 h 2604373"/>
              <a:gd name="connsiteX0" fmla="*/ 0 w 4514850"/>
              <a:gd name="connsiteY0" fmla="*/ 0 h 2604373"/>
              <a:gd name="connsiteX1" fmla="*/ 200025 w 4514850"/>
              <a:gd name="connsiteY1" fmla="*/ 857250 h 2604373"/>
              <a:gd name="connsiteX2" fmla="*/ 819150 w 4514850"/>
              <a:gd name="connsiteY2" fmla="*/ 1962150 h 2604373"/>
              <a:gd name="connsiteX3" fmla="*/ 1571625 w 4514850"/>
              <a:gd name="connsiteY3" fmla="*/ 2581275 h 2604373"/>
              <a:gd name="connsiteX4" fmla="*/ 2305050 w 4514850"/>
              <a:gd name="connsiteY4" fmla="*/ 2438400 h 2604373"/>
              <a:gd name="connsiteX5" fmla="*/ 2876550 w 4514850"/>
              <a:gd name="connsiteY5" fmla="*/ 2114550 h 2604373"/>
              <a:gd name="connsiteX6" fmla="*/ 3409950 w 4514850"/>
              <a:gd name="connsiteY6" fmla="*/ 2095500 h 2604373"/>
              <a:gd name="connsiteX7" fmla="*/ 3886200 w 4514850"/>
              <a:gd name="connsiteY7" fmla="*/ 2305050 h 2604373"/>
              <a:gd name="connsiteX8" fmla="*/ 4324350 w 4514850"/>
              <a:gd name="connsiteY8" fmla="*/ 2171700 h 2604373"/>
              <a:gd name="connsiteX9" fmla="*/ 4333875 w 4514850"/>
              <a:gd name="connsiteY9" fmla="*/ 2124075 h 2604373"/>
              <a:gd name="connsiteX10" fmla="*/ 4514850 w 4514850"/>
              <a:gd name="connsiteY10" fmla="*/ 2028825 h 2604373"/>
              <a:gd name="connsiteX0" fmla="*/ 0 w 4353325"/>
              <a:gd name="connsiteY0" fmla="*/ 0 h 2604373"/>
              <a:gd name="connsiteX1" fmla="*/ 200025 w 4353325"/>
              <a:gd name="connsiteY1" fmla="*/ 857250 h 2604373"/>
              <a:gd name="connsiteX2" fmla="*/ 819150 w 4353325"/>
              <a:gd name="connsiteY2" fmla="*/ 1962150 h 2604373"/>
              <a:gd name="connsiteX3" fmla="*/ 1571625 w 4353325"/>
              <a:gd name="connsiteY3" fmla="*/ 2581275 h 2604373"/>
              <a:gd name="connsiteX4" fmla="*/ 2305050 w 4353325"/>
              <a:gd name="connsiteY4" fmla="*/ 2438400 h 2604373"/>
              <a:gd name="connsiteX5" fmla="*/ 2876550 w 4353325"/>
              <a:gd name="connsiteY5" fmla="*/ 2114550 h 2604373"/>
              <a:gd name="connsiteX6" fmla="*/ 3409950 w 4353325"/>
              <a:gd name="connsiteY6" fmla="*/ 2095500 h 2604373"/>
              <a:gd name="connsiteX7" fmla="*/ 3886200 w 4353325"/>
              <a:gd name="connsiteY7" fmla="*/ 2305050 h 2604373"/>
              <a:gd name="connsiteX8" fmla="*/ 4324350 w 4353325"/>
              <a:gd name="connsiteY8" fmla="*/ 2171700 h 2604373"/>
              <a:gd name="connsiteX9" fmla="*/ 4333875 w 4353325"/>
              <a:gd name="connsiteY9" fmla="*/ 2124075 h 2604373"/>
              <a:gd name="connsiteX0" fmla="*/ 0 w 4324350"/>
              <a:gd name="connsiteY0" fmla="*/ 0 h 2604373"/>
              <a:gd name="connsiteX1" fmla="*/ 200025 w 4324350"/>
              <a:gd name="connsiteY1" fmla="*/ 857250 h 2604373"/>
              <a:gd name="connsiteX2" fmla="*/ 819150 w 4324350"/>
              <a:gd name="connsiteY2" fmla="*/ 1962150 h 2604373"/>
              <a:gd name="connsiteX3" fmla="*/ 1571625 w 4324350"/>
              <a:gd name="connsiteY3" fmla="*/ 2581275 h 2604373"/>
              <a:gd name="connsiteX4" fmla="*/ 2305050 w 4324350"/>
              <a:gd name="connsiteY4" fmla="*/ 2438400 h 2604373"/>
              <a:gd name="connsiteX5" fmla="*/ 2876550 w 4324350"/>
              <a:gd name="connsiteY5" fmla="*/ 2114550 h 2604373"/>
              <a:gd name="connsiteX6" fmla="*/ 3409950 w 4324350"/>
              <a:gd name="connsiteY6" fmla="*/ 2095500 h 2604373"/>
              <a:gd name="connsiteX7" fmla="*/ 3886200 w 4324350"/>
              <a:gd name="connsiteY7" fmla="*/ 2305050 h 2604373"/>
              <a:gd name="connsiteX8" fmla="*/ 4324350 w 4324350"/>
              <a:gd name="connsiteY8" fmla="*/ 2171700 h 2604373"/>
              <a:gd name="connsiteX0" fmla="*/ 0 w 4324350"/>
              <a:gd name="connsiteY0" fmla="*/ 0 h 2604373"/>
              <a:gd name="connsiteX1" fmla="*/ 200025 w 4324350"/>
              <a:gd name="connsiteY1" fmla="*/ 857250 h 2604373"/>
              <a:gd name="connsiteX2" fmla="*/ 819150 w 4324350"/>
              <a:gd name="connsiteY2" fmla="*/ 1962150 h 2604373"/>
              <a:gd name="connsiteX3" fmla="*/ 1571625 w 4324350"/>
              <a:gd name="connsiteY3" fmla="*/ 2581275 h 2604373"/>
              <a:gd name="connsiteX4" fmla="*/ 2305050 w 4324350"/>
              <a:gd name="connsiteY4" fmla="*/ 2438400 h 2604373"/>
              <a:gd name="connsiteX5" fmla="*/ 2876550 w 4324350"/>
              <a:gd name="connsiteY5" fmla="*/ 2114550 h 2604373"/>
              <a:gd name="connsiteX6" fmla="*/ 3409950 w 4324350"/>
              <a:gd name="connsiteY6" fmla="*/ 2095500 h 2604373"/>
              <a:gd name="connsiteX7" fmla="*/ 3886200 w 4324350"/>
              <a:gd name="connsiteY7" fmla="*/ 2305050 h 2604373"/>
              <a:gd name="connsiteX8" fmla="*/ 4324350 w 4324350"/>
              <a:gd name="connsiteY8" fmla="*/ 2159825 h 2604373"/>
              <a:gd name="connsiteX0" fmla="*/ 0 w 4371851"/>
              <a:gd name="connsiteY0" fmla="*/ 0 h 2604373"/>
              <a:gd name="connsiteX1" fmla="*/ 200025 w 4371851"/>
              <a:gd name="connsiteY1" fmla="*/ 857250 h 2604373"/>
              <a:gd name="connsiteX2" fmla="*/ 819150 w 4371851"/>
              <a:gd name="connsiteY2" fmla="*/ 1962150 h 2604373"/>
              <a:gd name="connsiteX3" fmla="*/ 1571625 w 4371851"/>
              <a:gd name="connsiteY3" fmla="*/ 2581275 h 2604373"/>
              <a:gd name="connsiteX4" fmla="*/ 2305050 w 4371851"/>
              <a:gd name="connsiteY4" fmla="*/ 2438400 h 2604373"/>
              <a:gd name="connsiteX5" fmla="*/ 2876550 w 4371851"/>
              <a:gd name="connsiteY5" fmla="*/ 2114550 h 2604373"/>
              <a:gd name="connsiteX6" fmla="*/ 3409950 w 4371851"/>
              <a:gd name="connsiteY6" fmla="*/ 2095500 h 2604373"/>
              <a:gd name="connsiteX7" fmla="*/ 3886200 w 4371851"/>
              <a:gd name="connsiteY7" fmla="*/ 2305050 h 2604373"/>
              <a:gd name="connsiteX8" fmla="*/ 4371851 w 4371851"/>
              <a:gd name="connsiteY8" fmla="*/ 2147950 h 2604373"/>
              <a:gd name="connsiteX0" fmla="*/ 0 w 4359976"/>
              <a:gd name="connsiteY0" fmla="*/ 0 h 2604373"/>
              <a:gd name="connsiteX1" fmla="*/ 200025 w 4359976"/>
              <a:gd name="connsiteY1" fmla="*/ 857250 h 2604373"/>
              <a:gd name="connsiteX2" fmla="*/ 819150 w 4359976"/>
              <a:gd name="connsiteY2" fmla="*/ 1962150 h 2604373"/>
              <a:gd name="connsiteX3" fmla="*/ 1571625 w 4359976"/>
              <a:gd name="connsiteY3" fmla="*/ 2581275 h 2604373"/>
              <a:gd name="connsiteX4" fmla="*/ 2305050 w 4359976"/>
              <a:gd name="connsiteY4" fmla="*/ 2438400 h 2604373"/>
              <a:gd name="connsiteX5" fmla="*/ 2876550 w 4359976"/>
              <a:gd name="connsiteY5" fmla="*/ 2114550 h 2604373"/>
              <a:gd name="connsiteX6" fmla="*/ 3409950 w 4359976"/>
              <a:gd name="connsiteY6" fmla="*/ 2095500 h 2604373"/>
              <a:gd name="connsiteX7" fmla="*/ 3886200 w 4359976"/>
              <a:gd name="connsiteY7" fmla="*/ 2305050 h 2604373"/>
              <a:gd name="connsiteX8" fmla="*/ 4359976 w 4359976"/>
              <a:gd name="connsiteY8" fmla="*/ 2142012 h 2604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9976" h="2604373">
                <a:moveTo>
                  <a:pt x="0" y="0"/>
                </a:moveTo>
                <a:cubicBezTo>
                  <a:pt x="31750" y="265112"/>
                  <a:pt x="63500" y="530225"/>
                  <a:pt x="200025" y="857250"/>
                </a:cubicBezTo>
                <a:cubicBezTo>
                  <a:pt x="336550" y="1184275"/>
                  <a:pt x="590550" y="1674813"/>
                  <a:pt x="819150" y="1962150"/>
                </a:cubicBezTo>
                <a:cubicBezTo>
                  <a:pt x="1047750" y="2249487"/>
                  <a:pt x="1323975" y="2501900"/>
                  <a:pt x="1571625" y="2581275"/>
                </a:cubicBezTo>
                <a:cubicBezTo>
                  <a:pt x="1819275" y="2660650"/>
                  <a:pt x="2087563" y="2516188"/>
                  <a:pt x="2305050" y="2438400"/>
                </a:cubicBezTo>
                <a:cubicBezTo>
                  <a:pt x="2522538" y="2360613"/>
                  <a:pt x="2692400" y="2171700"/>
                  <a:pt x="2876550" y="2114550"/>
                </a:cubicBezTo>
                <a:cubicBezTo>
                  <a:pt x="3060700" y="2057400"/>
                  <a:pt x="3241675" y="2063750"/>
                  <a:pt x="3409950" y="2095500"/>
                </a:cubicBezTo>
                <a:cubicBezTo>
                  <a:pt x="3578225" y="2127250"/>
                  <a:pt x="3727862" y="2297298"/>
                  <a:pt x="3886200" y="2305050"/>
                </a:cubicBezTo>
                <a:cubicBezTo>
                  <a:pt x="4044538" y="2312802"/>
                  <a:pt x="4285364" y="2172175"/>
                  <a:pt x="4359976" y="2142012"/>
                </a:cubicBezTo>
              </a:path>
            </a:pathLst>
          </a:custGeom>
          <a:noFill/>
          <a:ln w="88900">
            <a:solidFill>
              <a:srgbClr val="FF33CC"/>
            </a:solidFill>
            <a:head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2" name="Freeform 14351"/>
          <p:cNvSpPr/>
          <p:nvPr/>
        </p:nvSpPr>
        <p:spPr>
          <a:xfrm>
            <a:off x="4956409" y="824613"/>
            <a:ext cx="1855378" cy="4722401"/>
          </a:xfrm>
          <a:custGeom>
            <a:avLst/>
            <a:gdLst>
              <a:gd name="connsiteX0" fmla="*/ 1066800 w 1855378"/>
              <a:gd name="connsiteY0" fmla="*/ 4709985 h 4709985"/>
              <a:gd name="connsiteX1" fmla="*/ 1485900 w 1855378"/>
              <a:gd name="connsiteY1" fmla="*/ 4376610 h 4709985"/>
              <a:gd name="connsiteX2" fmla="*/ 1590675 w 1855378"/>
              <a:gd name="connsiteY2" fmla="*/ 3967035 h 4709985"/>
              <a:gd name="connsiteX3" fmla="*/ 1533525 w 1855378"/>
              <a:gd name="connsiteY3" fmla="*/ 3471735 h 4709985"/>
              <a:gd name="connsiteX4" fmla="*/ 1209675 w 1855378"/>
              <a:gd name="connsiteY4" fmla="*/ 3214560 h 4709985"/>
              <a:gd name="connsiteX5" fmla="*/ 942975 w 1855378"/>
              <a:gd name="connsiteY5" fmla="*/ 2795460 h 4709985"/>
              <a:gd name="connsiteX6" fmla="*/ 638175 w 1855378"/>
              <a:gd name="connsiteY6" fmla="*/ 2100135 h 4709985"/>
              <a:gd name="connsiteX7" fmla="*/ 647700 w 1855378"/>
              <a:gd name="connsiteY7" fmla="*/ 1862010 h 4709985"/>
              <a:gd name="connsiteX8" fmla="*/ 1409700 w 1855378"/>
              <a:gd name="connsiteY8" fmla="*/ 1976310 h 4709985"/>
              <a:gd name="connsiteX9" fmla="*/ 1800225 w 1855378"/>
              <a:gd name="connsiteY9" fmla="*/ 1776285 h 4709985"/>
              <a:gd name="connsiteX10" fmla="*/ 1819275 w 1855378"/>
              <a:gd name="connsiteY10" fmla="*/ 1347660 h 4709985"/>
              <a:gd name="connsiteX11" fmla="*/ 1485900 w 1855378"/>
              <a:gd name="connsiteY11" fmla="*/ 890460 h 4709985"/>
              <a:gd name="connsiteX12" fmla="*/ 1143000 w 1855378"/>
              <a:gd name="connsiteY12" fmla="*/ 623760 h 4709985"/>
              <a:gd name="connsiteX13" fmla="*/ 952500 w 1855378"/>
              <a:gd name="connsiteY13" fmla="*/ 176085 h 4709985"/>
              <a:gd name="connsiteX14" fmla="*/ 704850 w 1855378"/>
              <a:gd name="connsiteY14" fmla="*/ 4635 h 4709985"/>
              <a:gd name="connsiteX15" fmla="*/ 0 w 1855378"/>
              <a:gd name="connsiteY15" fmla="*/ 338010 h 4709985"/>
              <a:gd name="connsiteX0" fmla="*/ 1066800 w 1855378"/>
              <a:gd name="connsiteY0" fmla="*/ 4729393 h 4729393"/>
              <a:gd name="connsiteX1" fmla="*/ 1485900 w 1855378"/>
              <a:gd name="connsiteY1" fmla="*/ 4396018 h 4729393"/>
              <a:gd name="connsiteX2" fmla="*/ 1590675 w 1855378"/>
              <a:gd name="connsiteY2" fmla="*/ 3986443 h 4729393"/>
              <a:gd name="connsiteX3" fmla="*/ 1533525 w 1855378"/>
              <a:gd name="connsiteY3" fmla="*/ 3491143 h 4729393"/>
              <a:gd name="connsiteX4" fmla="*/ 1209675 w 1855378"/>
              <a:gd name="connsiteY4" fmla="*/ 3233968 h 4729393"/>
              <a:gd name="connsiteX5" fmla="*/ 942975 w 1855378"/>
              <a:gd name="connsiteY5" fmla="*/ 2814868 h 4729393"/>
              <a:gd name="connsiteX6" fmla="*/ 638175 w 1855378"/>
              <a:gd name="connsiteY6" fmla="*/ 2119543 h 4729393"/>
              <a:gd name="connsiteX7" fmla="*/ 647700 w 1855378"/>
              <a:gd name="connsiteY7" fmla="*/ 1881418 h 4729393"/>
              <a:gd name="connsiteX8" fmla="*/ 1409700 w 1855378"/>
              <a:gd name="connsiteY8" fmla="*/ 1995718 h 4729393"/>
              <a:gd name="connsiteX9" fmla="*/ 1800225 w 1855378"/>
              <a:gd name="connsiteY9" fmla="*/ 1795693 h 4729393"/>
              <a:gd name="connsiteX10" fmla="*/ 1819275 w 1855378"/>
              <a:gd name="connsiteY10" fmla="*/ 1367068 h 4729393"/>
              <a:gd name="connsiteX11" fmla="*/ 1485900 w 1855378"/>
              <a:gd name="connsiteY11" fmla="*/ 909868 h 4729393"/>
              <a:gd name="connsiteX12" fmla="*/ 1143000 w 1855378"/>
              <a:gd name="connsiteY12" fmla="*/ 643168 h 4729393"/>
              <a:gd name="connsiteX13" fmla="*/ 952500 w 1855378"/>
              <a:gd name="connsiteY13" fmla="*/ 195493 h 4729393"/>
              <a:gd name="connsiteX14" fmla="*/ 704850 w 1855378"/>
              <a:gd name="connsiteY14" fmla="*/ 24043 h 4729393"/>
              <a:gd name="connsiteX15" fmla="*/ 589437 w 1855378"/>
              <a:gd name="connsiteY15" fmla="*/ 37403 h 4729393"/>
              <a:gd name="connsiteX16" fmla="*/ 0 w 1855378"/>
              <a:gd name="connsiteY16" fmla="*/ 357418 h 4729393"/>
              <a:gd name="connsiteX0" fmla="*/ 1066800 w 1855378"/>
              <a:gd name="connsiteY0" fmla="*/ 4709986 h 4709986"/>
              <a:gd name="connsiteX1" fmla="*/ 1485900 w 1855378"/>
              <a:gd name="connsiteY1" fmla="*/ 4376611 h 4709986"/>
              <a:gd name="connsiteX2" fmla="*/ 1590675 w 1855378"/>
              <a:gd name="connsiteY2" fmla="*/ 3967036 h 4709986"/>
              <a:gd name="connsiteX3" fmla="*/ 1533525 w 1855378"/>
              <a:gd name="connsiteY3" fmla="*/ 3471736 h 4709986"/>
              <a:gd name="connsiteX4" fmla="*/ 1209675 w 1855378"/>
              <a:gd name="connsiteY4" fmla="*/ 3214561 h 4709986"/>
              <a:gd name="connsiteX5" fmla="*/ 942975 w 1855378"/>
              <a:gd name="connsiteY5" fmla="*/ 2795461 h 4709986"/>
              <a:gd name="connsiteX6" fmla="*/ 638175 w 1855378"/>
              <a:gd name="connsiteY6" fmla="*/ 2100136 h 4709986"/>
              <a:gd name="connsiteX7" fmla="*/ 647700 w 1855378"/>
              <a:gd name="connsiteY7" fmla="*/ 1862011 h 4709986"/>
              <a:gd name="connsiteX8" fmla="*/ 1409700 w 1855378"/>
              <a:gd name="connsiteY8" fmla="*/ 1976311 h 4709986"/>
              <a:gd name="connsiteX9" fmla="*/ 1800225 w 1855378"/>
              <a:gd name="connsiteY9" fmla="*/ 1776286 h 4709986"/>
              <a:gd name="connsiteX10" fmla="*/ 1819275 w 1855378"/>
              <a:gd name="connsiteY10" fmla="*/ 1347661 h 4709986"/>
              <a:gd name="connsiteX11" fmla="*/ 1485900 w 1855378"/>
              <a:gd name="connsiteY11" fmla="*/ 890461 h 4709986"/>
              <a:gd name="connsiteX12" fmla="*/ 1143000 w 1855378"/>
              <a:gd name="connsiteY12" fmla="*/ 623761 h 4709986"/>
              <a:gd name="connsiteX13" fmla="*/ 952500 w 1855378"/>
              <a:gd name="connsiteY13" fmla="*/ 176086 h 4709986"/>
              <a:gd name="connsiteX14" fmla="*/ 704850 w 1855378"/>
              <a:gd name="connsiteY14" fmla="*/ 4636 h 4709986"/>
              <a:gd name="connsiteX15" fmla="*/ 0 w 1855378"/>
              <a:gd name="connsiteY15" fmla="*/ 338011 h 4709986"/>
              <a:gd name="connsiteX0" fmla="*/ 1066800 w 1855378"/>
              <a:gd name="connsiteY0" fmla="*/ 4681464 h 4681464"/>
              <a:gd name="connsiteX1" fmla="*/ 1485900 w 1855378"/>
              <a:gd name="connsiteY1" fmla="*/ 4348089 h 4681464"/>
              <a:gd name="connsiteX2" fmla="*/ 1590675 w 1855378"/>
              <a:gd name="connsiteY2" fmla="*/ 3938514 h 4681464"/>
              <a:gd name="connsiteX3" fmla="*/ 1533525 w 1855378"/>
              <a:gd name="connsiteY3" fmla="*/ 3443214 h 4681464"/>
              <a:gd name="connsiteX4" fmla="*/ 1209675 w 1855378"/>
              <a:gd name="connsiteY4" fmla="*/ 3186039 h 4681464"/>
              <a:gd name="connsiteX5" fmla="*/ 942975 w 1855378"/>
              <a:gd name="connsiteY5" fmla="*/ 2766939 h 4681464"/>
              <a:gd name="connsiteX6" fmla="*/ 638175 w 1855378"/>
              <a:gd name="connsiteY6" fmla="*/ 2071614 h 4681464"/>
              <a:gd name="connsiteX7" fmla="*/ 647700 w 1855378"/>
              <a:gd name="connsiteY7" fmla="*/ 1833489 h 4681464"/>
              <a:gd name="connsiteX8" fmla="*/ 1409700 w 1855378"/>
              <a:gd name="connsiteY8" fmla="*/ 1947789 h 4681464"/>
              <a:gd name="connsiteX9" fmla="*/ 1800225 w 1855378"/>
              <a:gd name="connsiteY9" fmla="*/ 1747764 h 4681464"/>
              <a:gd name="connsiteX10" fmla="*/ 1819275 w 1855378"/>
              <a:gd name="connsiteY10" fmla="*/ 1319139 h 4681464"/>
              <a:gd name="connsiteX11" fmla="*/ 1485900 w 1855378"/>
              <a:gd name="connsiteY11" fmla="*/ 861939 h 4681464"/>
              <a:gd name="connsiteX12" fmla="*/ 1143000 w 1855378"/>
              <a:gd name="connsiteY12" fmla="*/ 595239 h 4681464"/>
              <a:gd name="connsiteX13" fmla="*/ 952500 w 1855378"/>
              <a:gd name="connsiteY13" fmla="*/ 147564 h 4681464"/>
              <a:gd name="connsiteX14" fmla="*/ 574221 w 1855378"/>
              <a:gd name="connsiteY14" fmla="*/ 5803 h 4681464"/>
              <a:gd name="connsiteX15" fmla="*/ 0 w 1855378"/>
              <a:gd name="connsiteY15" fmla="*/ 309489 h 4681464"/>
              <a:gd name="connsiteX0" fmla="*/ 1066800 w 1855378"/>
              <a:gd name="connsiteY0" fmla="*/ 4680837 h 4680837"/>
              <a:gd name="connsiteX1" fmla="*/ 1485900 w 1855378"/>
              <a:gd name="connsiteY1" fmla="*/ 4347462 h 4680837"/>
              <a:gd name="connsiteX2" fmla="*/ 1590675 w 1855378"/>
              <a:gd name="connsiteY2" fmla="*/ 3937887 h 4680837"/>
              <a:gd name="connsiteX3" fmla="*/ 1533525 w 1855378"/>
              <a:gd name="connsiteY3" fmla="*/ 3442587 h 4680837"/>
              <a:gd name="connsiteX4" fmla="*/ 1209675 w 1855378"/>
              <a:gd name="connsiteY4" fmla="*/ 3185412 h 4680837"/>
              <a:gd name="connsiteX5" fmla="*/ 942975 w 1855378"/>
              <a:gd name="connsiteY5" fmla="*/ 2766312 h 4680837"/>
              <a:gd name="connsiteX6" fmla="*/ 638175 w 1855378"/>
              <a:gd name="connsiteY6" fmla="*/ 2070987 h 4680837"/>
              <a:gd name="connsiteX7" fmla="*/ 647700 w 1855378"/>
              <a:gd name="connsiteY7" fmla="*/ 1832862 h 4680837"/>
              <a:gd name="connsiteX8" fmla="*/ 1409700 w 1855378"/>
              <a:gd name="connsiteY8" fmla="*/ 1947162 h 4680837"/>
              <a:gd name="connsiteX9" fmla="*/ 1800225 w 1855378"/>
              <a:gd name="connsiteY9" fmla="*/ 1747137 h 4680837"/>
              <a:gd name="connsiteX10" fmla="*/ 1819275 w 1855378"/>
              <a:gd name="connsiteY10" fmla="*/ 1318512 h 4680837"/>
              <a:gd name="connsiteX11" fmla="*/ 1485900 w 1855378"/>
              <a:gd name="connsiteY11" fmla="*/ 861312 h 4680837"/>
              <a:gd name="connsiteX12" fmla="*/ 1143000 w 1855378"/>
              <a:gd name="connsiteY12" fmla="*/ 594612 h 4680837"/>
              <a:gd name="connsiteX13" fmla="*/ 887186 w 1855378"/>
              <a:gd name="connsiteY13" fmla="*/ 152875 h 4680837"/>
              <a:gd name="connsiteX14" fmla="*/ 574221 w 1855378"/>
              <a:gd name="connsiteY14" fmla="*/ 5176 h 4680837"/>
              <a:gd name="connsiteX15" fmla="*/ 0 w 1855378"/>
              <a:gd name="connsiteY15" fmla="*/ 308862 h 4680837"/>
              <a:gd name="connsiteX0" fmla="*/ 1066800 w 1855378"/>
              <a:gd name="connsiteY0" fmla="*/ 4680837 h 4680837"/>
              <a:gd name="connsiteX1" fmla="*/ 1485900 w 1855378"/>
              <a:gd name="connsiteY1" fmla="*/ 4347462 h 4680837"/>
              <a:gd name="connsiteX2" fmla="*/ 1590675 w 1855378"/>
              <a:gd name="connsiteY2" fmla="*/ 3937887 h 4680837"/>
              <a:gd name="connsiteX3" fmla="*/ 1533525 w 1855378"/>
              <a:gd name="connsiteY3" fmla="*/ 3442587 h 4680837"/>
              <a:gd name="connsiteX4" fmla="*/ 1209675 w 1855378"/>
              <a:gd name="connsiteY4" fmla="*/ 3185412 h 4680837"/>
              <a:gd name="connsiteX5" fmla="*/ 942975 w 1855378"/>
              <a:gd name="connsiteY5" fmla="*/ 2766312 h 4680837"/>
              <a:gd name="connsiteX6" fmla="*/ 638175 w 1855378"/>
              <a:gd name="connsiteY6" fmla="*/ 2070987 h 4680837"/>
              <a:gd name="connsiteX7" fmla="*/ 671451 w 1855378"/>
              <a:gd name="connsiteY7" fmla="*/ 1856613 h 4680837"/>
              <a:gd name="connsiteX8" fmla="*/ 1409700 w 1855378"/>
              <a:gd name="connsiteY8" fmla="*/ 1947162 h 4680837"/>
              <a:gd name="connsiteX9" fmla="*/ 1800225 w 1855378"/>
              <a:gd name="connsiteY9" fmla="*/ 1747137 h 4680837"/>
              <a:gd name="connsiteX10" fmla="*/ 1819275 w 1855378"/>
              <a:gd name="connsiteY10" fmla="*/ 1318512 h 4680837"/>
              <a:gd name="connsiteX11" fmla="*/ 1485900 w 1855378"/>
              <a:gd name="connsiteY11" fmla="*/ 861312 h 4680837"/>
              <a:gd name="connsiteX12" fmla="*/ 1143000 w 1855378"/>
              <a:gd name="connsiteY12" fmla="*/ 594612 h 4680837"/>
              <a:gd name="connsiteX13" fmla="*/ 887186 w 1855378"/>
              <a:gd name="connsiteY13" fmla="*/ 152875 h 4680837"/>
              <a:gd name="connsiteX14" fmla="*/ 574221 w 1855378"/>
              <a:gd name="connsiteY14" fmla="*/ 5176 h 4680837"/>
              <a:gd name="connsiteX15" fmla="*/ 0 w 1855378"/>
              <a:gd name="connsiteY15" fmla="*/ 308862 h 4680837"/>
              <a:gd name="connsiteX0" fmla="*/ 1090550 w 1855378"/>
              <a:gd name="connsiteY0" fmla="*/ 4722401 h 4722401"/>
              <a:gd name="connsiteX1" fmla="*/ 1485900 w 1855378"/>
              <a:gd name="connsiteY1" fmla="*/ 4347462 h 4722401"/>
              <a:gd name="connsiteX2" fmla="*/ 1590675 w 1855378"/>
              <a:gd name="connsiteY2" fmla="*/ 3937887 h 4722401"/>
              <a:gd name="connsiteX3" fmla="*/ 1533525 w 1855378"/>
              <a:gd name="connsiteY3" fmla="*/ 3442587 h 4722401"/>
              <a:gd name="connsiteX4" fmla="*/ 1209675 w 1855378"/>
              <a:gd name="connsiteY4" fmla="*/ 3185412 h 4722401"/>
              <a:gd name="connsiteX5" fmla="*/ 942975 w 1855378"/>
              <a:gd name="connsiteY5" fmla="*/ 2766312 h 4722401"/>
              <a:gd name="connsiteX6" fmla="*/ 638175 w 1855378"/>
              <a:gd name="connsiteY6" fmla="*/ 2070987 h 4722401"/>
              <a:gd name="connsiteX7" fmla="*/ 671451 w 1855378"/>
              <a:gd name="connsiteY7" fmla="*/ 1856613 h 4722401"/>
              <a:gd name="connsiteX8" fmla="*/ 1409700 w 1855378"/>
              <a:gd name="connsiteY8" fmla="*/ 1947162 h 4722401"/>
              <a:gd name="connsiteX9" fmla="*/ 1800225 w 1855378"/>
              <a:gd name="connsiteY9" fmla="*/ 1747137 h 4722401"/>
              <a:gd name="connsiteX10" fmla="*/ 1819275 w 1855378"/>
              <a:gd name="connsiteY10" fmla="*/ 1318512 h 4722401"/>
              <a:gd name="connsiteX11" fmla="*/ 1485900 w 1855378"/>
              <a:gd name="connsiteY11" fmla="*/ 861312 h 4722401"/>
              <a:gd name="connsiteX12" fmla="*/ 1143000 w 1855378"/>
              <a:gd name="connsiteY12" fmla="*/ 594612 h 4722401"/>
              <a:gd name="connsiteX13" fmla="*/ 887186 w 1855378"/>
              <a:gd name="connsiteY13" fmla="*/ 152875 h 4722401"/>
              <a:gd name="connsiteX14" fmla="*/ 574221 w 1855378"/>
              <a:gd name="connsiteY14" fmla="*/ 5176 h 4722401"/>
              <a:gd name="connsiteX15" fmla="*/ 0 w 1855378"/>
              <a:gd name="connsiteY15" fmla="*/ 308862 h 472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55378" h="4722401">
                <a:moveTo>
                  <a:pt x="1090550" y="4722401"/>
                </a:moveTo>
                <a:cubicBezTo>
                  <a:pt x="1256444" y="4617626"/>
                  <a:pt x="1402546" y="4478214"/>
                  <a:pt x="1485900" y="4347462"/>
                </a:cubicBezTo>
                <a:cubicBezTo>
                  <a:pt x="1569254" y="4216710"/>
                  <a:pt x="1582738" y="4088699"/>
                  <a:pt x="1590675" y="3937887"/>
                </a:cubicBezTo>
                <a:cubicBezTo>
                  <a:pt x="1598612" y="3787075"/>
                  <a:pt x="1597025" y="3567999"/>
                  <a:pt x="1533525" y="3442587"/>
                </a:cubicBezTo>
                <a:cubicBezTo>
                  <a:pt x="1470025" y="3317175"/>
                  <a:pt x="1308100" y="3298124"/>
                  <a:pt x="1209675" y="3185412"/>
                </a:cubicBezTo>
                <a:cubicBezTo>
                  <a:pt x="1111250" y="3072700"/>
                  <a:pt x="1038225" y="2952049"/>
                  <a:pt x="942975" y="2766312"/>
                </a:cubicBezTo>
                <a:cubicBezTo>
                  <a:pt x="847725" y="2580575"/>
                  <a:pt x="683429" y="2222604"/>
                  <a:pt x="638175" y="2070987"/>
                </a:cubicBezTo>
                <a:cubicBezTo>
                  <a:pt x="592921" y="1919370"/>
                  <a:pt x="542863" y="1877250"/>
                  <a:pt x="671451" y="1856613"/>
                </a:cubicBezTo>
                <a:cubicBezTo>
                  <a:pt x="800038" y="1835975"/>
                  <a:pt x="1221571" y="1965408"/>
                  <a:pt x="1409700" y="1947162"/>
                </a:cubicBezTo>
                <a:cubicBezTo>
                  <a:pt x="1597829" y="1928916"/>
                  <a:pt x="1731963" y="1851912"/>
                  <a:pt x="1800225" y="1747137"/>
                </a:cubicBezTo>
                <a:cubicBezTo>
                  <a:pt x="1868487" y="1642362"/>
                  <a:pt x="1871662" y="1466149"/>
                  <a:pt x="1819275" y="1318512"/>
                </a:cubicBezTo>
                <a:cubicBezTo>
                  <a:pt x="1766888" y="1170875"/>
                  <a:pt x="1598612" y="981962"/>
                  <a:pt x="1485900" y="861312"/>
                </a:cubicBezTo>
                <a:cubicBezTo>
                  <a:pt x="1373188" y="740662"/>
                  <a:pt x="1242786" y="712685"/>
                  <a:pt x="1143000" y="594612"/>
                </a:cubicBezTo>
                <a:cubicBezTo>
                  <a:pt x="1043214" y="476539"/>
                  <a:pt x="981982" y="251114"/>
                  <a:pt x="887186" y="152875"/>
                </a:cubicBezTo>
                <a:cubicBezTo>
                  <a:pt x="792390" y="54636"/>
                  <a:pt x="722085" y="-20822"/>
                  <a:pt x="574221" y="5176"/>
                </a:cubicBezTo>
                <a:cubicBezTo>
                  <a:pt x="426357" y="31174"/>
                  <a:pt x="146844" y="239409"/>
                  <a:pt x="0" y="308862"/>
                </a:cubicBezTo>
              </a:path>
            </a:pathLst>
          </a:custGeom>
          <a:noFill/>
          <a:ln w="889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3" name="Freeform 14352"/>
          <p:cNvSpPr/>
          <p:nvPr/>
        </p:nvSpPr>
        <p:spPr>
          <a:xfrm>
            <a:off x="1618530" y="1030515"/>
            <a:ext cx="3286723" cy="2395145"/>
          </a:xfrm>
          <a:custGeom>
            <a:avLst/>
            <a:gdLst>
              <a:gd name="connsiteX0" fmla="*/ 3257225 w 3257225"/>
              <a:gd name="connsiteY0" fmla="*/ 64859 h 2484209"/>
              <a:gd name="connsiteX1" fmla="*/ 3038150 w 3257225"/>
              <a:gd name="connsiteY1" fmla="*/ 160109 h 2484209"/>
              <a:gd name="connsiteX2" fmla="*/ 2523800 w 3257225"/>
              <a:gd name="connsiteY2" fmla="*/ 26759 h 2484209"/>
              <a:gd name="connsiteX3" fmla="*/ 1914200 w 3257225"/>
              <a:gd name="connsiteY3" fmla="*/ 17234 h 2484209"/>
              <a:gd name="connsiteX4" fmla="*/ 1476050 w 3257225"/>
              <a:gd name="connsiteY4" fmla="*/ 217259 h 2484209"/>
              <a:gd name="connsiteX5" fmla="*/ 1342700 w 3257225"/>
              <a:gd name="connsiteY5" fmla="*/ 617309 h 2484209"/>
              <a:gd name="connsiteX6" fmla="*/ 647375 w 3257225"/>
              <a:gd name="connsiteY6" fmla="*/ 1122134 h 2484209"/>
              <a:gd name="connsiteX7" fmla="*/ 56825 w 3257225"/>
              <a:gd name="connsiteY7" fmla="*/ 1741259 h 2484209"/>
              <a:gd name="connsiteX8" fmla="*/ 56825 w 3257225"/>
              <a:gd name="connsiteY8" fmla="*/ 2484209 h 2484209"/>
              <a:gd name="connsiteX0" fmla="*/ 3257225 w 3257225"/>
              <a:gd name="connsiteY0" fmla="*/ 64859 h 2484209"/>
              <a:gd name="connsiteX1" fmla="*/ 3038150 w 3257225"/>
              <a:gd name="connsiteY1" fmla="*/ 160109 h 2484209"/>
              <a:gd name="connsiteX2" fmla="*/ 2523800 w 3257225"/>
              <a:gd name="connsiteY2" fmla="*/ 26759 h 2484209"/>
              <a:gd name="connsiteX3" fmla="*/ 1914200 w 3257225"/>
              <a:gd name="connsiteY3" fmla="*/ 17234 h 2484209"/>
              <a:gd name="connsiteX4" fmla="*/ 1476050 w 3257225"/>
              <a:gd name="connsiteY4" fmla="*/ 217259 h 2484209"/>
              <a:gd name="connsiteX5" fmla="*/ 1241759 w 3257225"/>
              <a:gd name="connsiteY5" fmla="*/ 611372 h 2484209"/>
              <a:gd name="connsiteX6" fmla="*/ 647375 w 3257225"/>
              <a:gd name="connsiteY6" fmla="*/ 1122134 h 2484209"/>
              <a:gd name="connsiteX7" fmla="*/ 56825 w 3257225"/>
              <a:gd name="connsiteY7" fmla="*/ 1741259 h 2484209"/>
              <a:gd name="connsiteX8" fmla="*/ 56825 w 3257225"/>
              <a:gd name="connsiteY8" fmla="*/ 2484209 h 2484209"/>
              <a:gd name="connsiteX0" fmla="*/ 3280976 w 3280976"/>
              <a:gd name="connsiteY0" fmla="*/ 118298 h 2484209"/>
              <a:gd name="connsiteX1" fmla="*/ 3038150 w 3280976"/>
              <a:gd name="connsiteY1" fmla="*/ 160109 h 2484209"/>
              <a:gd name="connsiteX2" fmla="*/ 2523800 w 3280976"/>
              <a:gd name="connsiteY2" fmla="*/ 26759 h 2484209"/>
              <a:gd name="connsiteX3" fmla="*/ 1914200 w 3280976"/>
              <a:gd name="connsiteY3" fmla="*/ 17234 h 2484209"/>
              <a:gd name="connsiteX4" fmla="*/ 1476050 w 3280976"/>
              <a:gd name="connsiteY4" fmla="*/ 217259 h 2484209"/>
              <a:gd name="connsiteX5" fmla="*/ 1241759 w 3280976"/>
              <a:gd name="connsiteY5" fmla="*/ 611372 h 2484209"/>
              <a:gd name="connsiteX6" fmla="*/ 647375 w 3280976"/>
              <a:gd name="connsiteY6" fmla="*/ 1122134 h 2484209"/>
              <a:gd name="connsiteX7" fmla="*/ 56825 w 3280976"/>
              <a:gd name="connsiteY7" fmla="*/ 1741259 h 2484209"/>
              <a:gd name="connsiteX8" fmla="*/ 56825 w 3280976"/>
              <a:gd name="connsiteY8" fmla="*/ 2484209 h 2484209"/>
              <a:gd name="connsiteX0" fmla="*/ 3280976 w 3280976"/>
              <a:gd name="connsiteY0" fmla="*/ 82672 h 2484209"/>
              <a:gd name="connsiteX1" fmla="*/ 3038150 w 3280976"/>
              <a:gd name="connsiteY1" fmla="*/ 160109 h 2484209"/>
              <a:gd name="connsiteX2" fmla="*/ 2523800 w 3280976"/>
              <a:gd name="connsiteY2" fmla="*/ 26759 h 2484209"/>
              <a:gd name="connsiteX3" fmla="*/ 1914200 w 3280976"/>
              <a:gd name="connsiteY3" fmla="*/ 17234 h 2484209"/>
              <a:gd name="connsiteX4" fmla="*/ 1476050 w 3280976"/>
              <a:gd name="connsiteY4" fmla="*/ 217259 h 2484209"/>
              <a:gd name="connsiteX5" fmla="*/ 1241759 w 3280976"/>
              <a:gd name="connsiteY5" fmla="*/ 611372 h 2484209"/>
              <a:gd name="connsiteX6" fmla="*/ 647375 w 3280976"/>
              <a:gd name="connsiteY6" fmla="*/ 1122134 h 2484209"/>
              <a:gd name="connsiteX7" fmla="*/ 56825 w 3280976"/>
              <a:gd name="connsiteY7" fmla="*/ 1741259 h 2484209"/>
              <a:gd name="connsiteX8" fmla="*/ 56825 w 3280976"/>
              <a:gd name="connsiteY8" fmla="*/ 2484209 h 2484209"/>
              <a:gd name="connsiteX0" fmla="*/ 3280976 w 3280976"/>
              <a:gd name="connsiteY0" fmla="*/ 82672 h 2484209"/>
              <a:gd name="connsiteX1" fmla="*/ 3038150 w 3280976"/>
              <a:gd name="connsiteY1" fmla="*/ 160109 h 2484209"/>
              <a:gd name="connsiteX2" fmla="*/ 2523800 w 3280976"/>
              <a:gd name="connsiteY2" fmla="*/ 26759 h 2484209"/>
              <a:gd name="connsiteX3" fmla="*/ 1914200 w 3280976"/>
              <a:gd name="connsiteY3" fmla="*/ 17234 h 2484209"/>
              <a:gd name="connsiteX4" fmla="*/ 1476050 w 3280976"/>
              <a:gd name="connsiteY4" fmla="*/ 217259 h 2484209"/>
              <a:gd name="connsiteX5" fmla="*/ 1241759 w 3280976"/>
              <a:gd name="connsiteY5" fmla="*/ 611372 h 2484209"/>
              <a:gd name="connsiteX6" fmla="*/ 647375 w 3280976"/>
              <a:gd name="connsiteY6" fmla="*/ 1122134 h 2484209"/>
              <a:gd name="connsiteX7" fmla="*/ 56825 w 3280976"/>
              <a:gd name="connsiteY7" fmla="*/ 1741259 h 2484209"/>
              <a:gd name="connsiteX8" fmla="*/ 56825 w 3280976"/>
              <a:gd name="connsiteY8" fmla="*/ 2484209 h 2484209"/>
              <a:gd name="connsiteX0" fmla="*/ 3280976 w 3280976"/>
              <a:gd name="connsiteY0" fmla="*/ 100485 h 2484209"/>
              <a:gd name="connsiteX1" fmla="*/ 3038150 w 3280976"/>
              <a:gd name="connsiteY1" fmla="*/ 160109 h 2484209"/>
              <a:gd name="connsiteX2" fmla="*/ 2523800 w 3280976"/>
              <a:gd name="connsiteY2" fmla="*/ 26759 h 2484209"/>
              <a:gd name="connsiteX3" fmla="*/ 1914200 w 3280976"/>
              <a:gd name="connsiteY3" fmla="*/ 17234 h 2484209"/>
              <a:gd name="connsiteX4" fmla="*/ 1476050 w 3280976"/>
              <a:gd name="connsiteY4" fmla="*/ 217259 h 2484209"/>
              <a:gd name="connsiteX5" fmla="*/ 1241759 w 3280976"/>
              <a:gd name="connsiteY5" fmla="*/ 611372 h 2484209"/>
              <a:gd name="connsiteX6" fmla="*/ 647375 w 3280976"/>
              <a:gd name="connsiteY6" fmla="*/ 1122134 h 2484209"/>
              <a:gd name="connsiteX7" fmla="*/ 56825 w 3280976"/>
              <a:gd name="connsiteY7" fmla="*/ 1741259 h 2484209"/>
              <a:gd name="connsiteX8" fmla="*/ 56825 w 3280976"/>
              <a:gd name="connsiteY8" fmla="*/ 2484209 h 2484209"/>
              <a:gd name="connsiteX0" fmla="*/ 3233475 w 3233475"/>
              <a:gd name="connsiteY0" fmla="*/ 147986 h 2484209"/>
              <a:gd name="connsiteX1" fmla="*/ 3038150 w 3233475"/>
              <a:gd name="connsiteY1" fmla="*/ 160109 h 2484209"/>
              <a:gd name="connsiteX2" fmla="*/ 2523800 w 3233475"/>
              <a:gd name="connsiteY2" fmla="*/ 26759 h 2484209"/>
              <a:gd name="connsiteX3" fmla="*/ 1914200 w 3233475"/>
              <a:gd name="connsiteY3" fmla="*/ 17234 h 2484209"/>
              <a:gd name="connsiteX4" fmla="*/ 1476050 w 3233475"/>
              <a:gd name="connsiteY4" fmla="*/ 217259 h 2484209"/>
              <a:gd name="connsiteX5" fmla="*/ 1241759 w 3233475"/>
              <a:gd name="connsiteY5" fmla="*/ 611372 h 2484209"/>
              <a:gd name="connsiteX6" fmla="*/ 647375 w 3233475"/>
              <a:gd name="connsiteY6" fmla="*/ 1122134 h 2484209"/>
              <a:gd name="connsiteX7" fmla="*/ 56825 w 3233475"/>
              <a:gd name="connsiteY7" fmla="*/ 1741259 h 2484209"/>
              <a:gd name="connsiteX8" fmla="*/ 56825 w 3233475"/>
              <a:gd name="connsiteY8" fmla="*/ 2484209 h 2484209"/>
              <a:gd name="connsiteX0" fmla="*/ 3263164 w 3263164"/>
              <a:gd name="connsiteY0" fmla="*/ 112360 h 2484209"/>
              <a:gd name="connsiteX1" fmla="*/ 3038150 w 3263164"/>
              <a:gd name="connsiteY1" fmla="*/ 160109 h 2484209"/>
              <a:gd name="connsiteX2" fmla="*/ 2523800 w 3263164"/>
              <a:gd name="connsiteY2" fmla="*/ 26759 h 2484209"/>
              <a:gd name="connsiteX3" fmla="*/ 1914200 w 3263164"/>
              <a:gd name="connsiteY3" fmla="*/ 17234 h 2484209"/>
              <a:gd name="connsiteX4" fmla="*/ 1476050 w 3263164"/>
              <a:gd name="connsiteY4" fmla="*/ 217259 h 2484209"/>
              <a:gd name="connsiteX5" fmla="*/ 1241759 w 3263164"/>
              <a:gd name="connsiteY5" fmla="*/ 611372 h 2484209"/>
              <a:gd name="connsiteX6" fmla="*/ 647375 w 3263164"/>
              <a:gd name="connsiteY6" fmla="*/ 1122134 h 2484209"/>
              <a:gd name="connsiteX7" fmla="*/ 56825 w 3263164"/>
              <a:gd name="connsiteY7" fmla="*/ 1741259 h 2484209"/>
              <a:gd name="connsiteX8" fmla="*/ 56825 w 3263164"/>
              <a:gd name="connsiteY8" fmla="*/ 2484209 h 2484209"/>
              <a:gd name="connsiteX0" fmla="*/ 3298790 w 3298790"/>
              <a:gd name="connsiteY0" fmla="*/ 100484 h 2484209"/>
              <a:gd name="connsiteX1" fmla="*/ 3038150 w 3298790"/>
              <a:gd name="connsiteY1" fmla="*/ 160109 h 2484209"/>
              <a:gd name="connsiteX2" fmla="*/ 2523800 w 3298790"/>
              <a:gd name="connsiteY2" fmla="*/ 26759 h 2484209"/>
              <a:gd name="connsiteX3" fmla="*/ 1914200 w 3298790"/>
              <a:gd name="connsiteY3" fmla="*/ 17234 h 2484209"/>
              <a:gd name="connsiteX4" fmla="*/ 1476050 w 3298790"/>
              <a:gd name="connsiteY4" fmla="*/ 217259 h 2484209"/>
              <a:gd name="connsiteX5" fmla="*/ 1241759 w 3298790"/>
              <a:gd name="connsiteY5" fmla="*/ 611372 h 2484209"/>
              <a:gd name="connsiteX6" fmla="*/ 647375 w 3298790"/>
              <a:gd name="connsiteY6" fmla="*/ 1122134 h 2484209"/>
              <a:gd name="connsiteX7" fmla="*/ 56825 w 3298790"/>
              <a:gd name="connsiteY7" fmla="*/ 1741259 h 2484209"/>
              <a:gd name="connsiteX8" fmla="*/ 56825 w 3298790"/>
              <a:gd name="connsiteY8" fmla="*/ 2484209 h 2484209"/>
              <a:gd name="connsiteX0" fmla="*/ 3304728 w 3304728"/>
              <a:gd name="connsiteY0" fmla="*/ 82671 h 2484209"/>
              <a:gd name="connsiteX1" fmla="*/ 3038150 w 3304728"/>
              <a:gd name="connsiteY1" fmla="*/ 160109 h 2484209"/>
              <a:gd name="connsiteX2" fmla="*/ 2523800 w 3304728"/>
              <a:gd name="connsiteY2" fmla="*/ 26759 h 2484209"/>
              <a:gd name="connsiteX3" fmla="*/ 1914200 w 3304728"/>
              <a:gd name="connsiteY3" fmla="*/ 17234 h 2484209"/>
              <a:gd name="connsiteX4" fmla="*/ 1476050 w 3304728"/>
              <a:gd name="connsiteY4" fmla="*/ 217259 h 2484209"/>
              <a:gd name="connsiteX5" fmla="*/ 1241759 w 3304728"/>
              <a:gd name="connsiteY5" fmla="*/ 611372 h 2484209"/>
              <a:gd name="connsiteX6" fmla="*/ 647375 w 3304728"/>
              <a:gd name="connsiteY6" fmla="*/ 1122134 h 2484209"/>
              <a:gd name="connsiteX7" fmla="*/ 56825 w 3304728"/>
              <a:gd name="connsiteY7" fmla="*/ 1741259 h 2484209"/>
              <a:gd name="connsiteX8" fmla="*/ 56825 w 3304728"/>
              <a:gd name="connsiteY8" fmla="*/ 2484209 h 2484209"/>
              <a:gd name="connsiteX0" fmla="*/ 3334783 w 3334783"/>
              <a:gd name="connsiteY0" fmla="*/ 82671 h 2401082"/>
              <a:gd name="connsiteX1" fmla="*/ 3068205 w 3334783"/>
              <a:gd name="connsiteY1" fmla="*/ 160109 h 2401082"/>
              <a:gd name="connsiteX2" fmla="*/ 2553855 w 3334783"/>
              <a:gd name="connsiteY2" fmla="*/ 26759 h 2401082"/>
              <a:gd name="connsiteX3" fmla="*/ 1944255 w 3334783"/>
              <a:gd name="connsiteY3" fmla="*/ 17234 h 2401082"/>
              <a:gd name="connsiteX4" fmla="*/ 1506105 w 3334783"/>
              <a:gd name="connsiteY4" fmla="*/ 217259 h 2401082"/>
              <a:gd name="connsiteX5" fmla="*/ 1271814 w 3334783"/>
              <a:gd name="connsiteY5" fmla="*/ 611372 h 2401082"/>
              <a:gd name="connsiteX6" fmla="*/ 677430 w 3334783"/>
              <a:gd name="connsiteY6" fmla="*/ 1122134 h 2401082"/>
              <a:gd name="connsiteX7" fmla="*/ 86880 w 3334783"/>
              <a:gd name="connsiteY7" fmla="*/ 1741259 h 2401082"/>
              <a:gd name="connsiteX8" fmla="*/ 33441 w 3334783"/>
              <a:gd name="connsiteY8" fmla="*/ 2401082 h 2401082"/>
              <a:gd name="connsiteX0" fmla="*/ 3310408 w 3310408"/>
              <a:gd name="connsiteY0" fmla="*/ 82671 h 2407020"/>
              <a:gd name="connsiteX1" fmla="*/ 3043830 w 3310408"/>
              <a:gd name="connsiteY1" fmla="*/ 160109 h 2407020"/>
              <a:gd name="connsiteX2" fmla="*/ 2529480 w 3310408"/>
              <a:gd name="connsiteY2" fmla="*/ 26759 h 2407020"/>
              <a:gd name="connsiteX3" fmla="*/ 1919880 w 3310408"/>
              <a:gd name="connsiteY3" fmla="*/ 17234 h 2407020"/>
              <a:gd name="connsiteX4" fmla="*/ 1481730 w 3310408"/>
              <a:gd name="connsiteY4" fmla="*/ 217259 h 2407020"/>
              <a:gd name="connsiteX5" fmla="*/ 1247439 w 3310408"/>
              <a:gd name="connsiteY5" fmla="*/ 611372 h 2407020"/>
              <a:gd name="connsiteX6" fmla="*/ 653055 w 3310408"/>
              <a:gd name="connsiteY6" fmla="*/ 1122134 h 2407020"/>
              <a:gd name="connsiteX7" fmla="*/ 62505 w 3310408"/>
              <a:gd name="connsiteY7" fmla="*/ 1741259 h 2407020"/>
              <a:gd name="connsiteX8" fmla="*/ 50629 w 3310408"/>
              <a:gd name="connsiteY8" fmla="*/ 2407020 h 2407020"/>
              <a:gd name="connsiteX0" fmla="*/ 3323467 w 3323467"/>
              <a:gd name="connsiteY0" fmla="*/ 82671 h 2395145"/>
              <a:gd name="connsiteX1" fmla="*/ 3056889 w 3323467"/>
              <a:gd name="connsiteY1" fmla="*/ 160109 h 2395145"/>
              <a:gd name="connsiteX2" fmla="*/ 2542539 w 3323467"/>
              <a:gd name="connsiteY2" fmla="*/ 26759 h 2395145"/>
              <a:gd name="connsiteX3" fmla="*/ 1932939 w 3323467"/>
              <a:gd name="connsiteY3" fmla="*/ 17234 h 2395145"/>
              <a:gd name="connsiteX4" fmla="*/ 1494789 w 3323467"/>
              <a:gd name="connsiteY4" fmla="*/ 217259 h 2395145"/>
              <a:gd name="connsiteX5" fmla="*/ 1260498 w 3323467"/>
              <a:gd name="connsiteY5" fmla="*/ 611372 h 2395145"/>
              <a:gd name="connsiteX6" fmla="*/ 666114 w 3323467"/>
              <a:gd name="connsiteY6" fmla="*/ 1122134 h 2395145"/>
              <a:gd name="connsiteX7" fmla="*/ 75564 w 3323467"/>
              <a:gd name="connsiteY7" fmla="*/ 1741259 h 2395145"/>
              <a:gd name="connsiteX8" fmla="*/ 39937 w 3323467"/>
              <a:gd name="connsiteY8" fmla="*/ 2395145 h 2395145"/>
              <a:gd name="connsiteX0" fmla="*/ 3316630 w 3316630"/>
              <a:gd name="connsiteY0" fmla="*/ 82671 h 2395145"/>
              <a:gd name="connsiteX1" fmla="*/ 3050052 w 3316630"/>
              <a:gd name="connsiteY1" fmla="*/ 160109 h 2395145"/>
              <a:gd name="connsiteX2" fmla="*/ 2535702 w 3316630"/>
              <a:gd name="connsiteY2" fmla="*/ 26759 h 2395145"/>
              <a:gd name="connsiteX3" fmla="*/ 1926102 w 3316630"/>
              <a:gd name="connsiteY3" fmla="*/ 17234 h 2395145"/>
              <a:gd name="connsiteX4" fmla="*/ 1487952 w 3316630"/>
              <a:gd name="connsiteY4" fmla="*/ 217259 h 2395145"/>
              <a:gd name="connsiteX5" fmla="*/ 1253661 w 3316630"/>
              <a:gd name="connsiteY5" fmla="*/ 611372 h 2395145"/>
              <a:gd name="connsiteX6" fmla="*/ 659277 w 3316630"/>
              <a:gd name="connsiteY6" fmla="*/ 1122134 h 2395145"/>
              <a:gd name="connsiteX7" fmla="*/ 68727 w 3316630"/>
              <a:gd name="connsiteY7" fmla="*/ 1741259 h 2395145"/>
              <a:gd name="connsiteX8" fmla="*/ 33100 w 3316630"/>
              <a:gd name="connsiteY8" fmla="*/ 2395145 h 2395145"/>
              <a:gd name="connsiteX0" fmla="*/ 3302620 w 3302620"/>
              <a:gd name="connsiteY0" fmla="*/ 82671 h 2395145"/>
              <a:gd name="connsiteX1" fmla="*/ 3036042 w 3302620"/>
              <a:gd name="connsiteY1" fmla="*/ 160109 h 2395145"/>
              <a:gd name="connsiteX2" fmla="*/ 2521692 w 3302620"/>
              <a:gd name="connsiteY2" fmla="*/ 26759 h 2395145"/>
              <a:gd name="connsiteX3" fmla="*/ 1912092 w 3302620"/>
              <a:gd name="connsiteY3" fmla="*/ 17234 h 2395145"/>
              <a:gd name="connsiteX4" fmla="*/ 1473942 w 3302620"/>
              <a:gd name="connsiteY4" fmla="*/ 217259 h 2395145"/>
              <a:gd name="connsiteX5" fmla="*/ 1239651 w 3302620"/>
              <a:gd name="connsiteY5" fmla="*/ 611372 h 2395145"/>
              <a:gd name="connsiteX6" fmla="*/ 645267 w 3302620"/>
              <a:gd name="connsiteY6" fmla="*/ 1122134 h 2395145"/>
              <a:gd name="connsiteX7" fmla="*/ 54717 w 3302620"/>
              <a:gd name="connsiteY7" fmla="*/ 1741259 h 2395145"/>
              <a:gd name="connsiteX8" fmla="*/ 19090 w 3302620"/>
              <a:gd name="connsiteY8" fmla="*/ 2395145 h 2395145"/>
              <a:gd name="connsiteX0" fmla="*/ 3283530 w 3283530"/>
              <a:gd name="connsiteY0" fmla="*/ 82671 h 2395145"/>
              <a:gd name="connsiteX1" fmla="*/ 3016952 w 3283530"/>
              <a:gd name="connsiteY1" fmla="*/ 160109 h 2395145"/>
              <a:gd name="connsiteX2" fmla="*/ 2502602 w 3283530"/>
              <a:gd name="connsiteY2" fmla="*/ 26759 h 2395145"/>
              <a:gd name="connsiteX3" fmla="*/ 1893002 w 3283530"/>
              <a:gd name="connsiteY3" fmla="*/ 17234 h 2395145"/>
              <a:gd name="connsiteX4" fmla="*/ 1454852 w 3283530"/>
              <a:gd name="connsiteY4" fmla="*/ 217259 h 2395145"/>
              <a:gd name="connsiteX5" fmla="*/ 1220561 w 3283530"/>
              <a:gd name="connsiteY5" fmla="*/ 611372 h 2395145"/>
              <a:gd name="connsiteX6" fmla="*/ 626177 w 3283530"/>
              <a:gd name="connsiteY6" fmla="*/ 1122134 h 2395145"/>
              <a:gd name="connsiteX7" fmla="*/ 118754 w 3283530"/>
              <a:gd name="connsiteY7" fmla="*/ 1616568 h 2395145"/>
              <a:gd name="connsiteX8" fmla="*/ 0 w 3283530"/>
              <a:gd name="connsiteY8" fmla="*/ 2395145 h 2395145"/>
              <a:gd name="connsiteX0" fmla="*/ 3283530 w 3283530"/>
              <a:gd name="connsiteY0" fmla="*/ 82671 h 2395145"/>
              <a:gd name="connsiteX1" fmla="*/ 3016952 w 3283530"/>
              <a:gd name="connsiteY1" fmla="*/ 160109 h 2395145"/>
              <a:gd name="connsiteX2" fmla="*/ 2502602 w 3283530"/>
              <a:gd name="connsiteY2" fmla="*/ 26759 h 2395145"/>
              <a:gd name="connsiteX3" fmla="*/ 1893002 w 3283530"/>
              <a:gd name="connsiteY3" fmla="*/ 17234 h 2395145"/>
              <a:gd name="connsiteX4" fmla="*/ 1454852 w 3283530"/>
              <a:gd name="connsiteY4" fmla="*/ 217259 h 2395145"/>
              <a:gd name="connsiteX5" fmla="*/ 1220561 w 3283530"/>
              <a:gd name="connsiteY5" fmla="*/ 611372 h 2395145"/>
              <a:gd name="connsiteX6" fmla="*/ 626177 w 3283530"/>
              <a:gd name="connsiteY6" fmla="*/ 1122134 h 2395145"/>
              <a:gd name="connsiteX7" fmla="*/ 118754 w 3283530"/>
              <a:gd name="connsiteY7" fmla="*/ 1616568 h 2395145"/>
              <a:gd name="connsiteX8" fmla="*/ 0 w 3283530"/>
              <a:gd name="connsiteY8" fmla="*/ 2395145 h 2395145"/>
              <a:gd name="connsiteX0" fmla="*/ 3298031 w 3298031"/>
              <a:gd name="connsiteY0" fmla="*/ 82671 h 2395145"/>
              <a:gd name="connsiteX1" fmla="*/ 3031453 w 3298031"/>
              <a:gd name="connsiteY1" fmla="*/ 160109 h 2395145"/>
              <a:gd name="connsiteX2" fmla="*/ 2517103 w 3298031"/>
              <a:gd name="connsiteY2" fmla="*/ 26759 h 2395145"/>
              <a:gd name="connsiteX3" fmla="*/ 1907503 w 3298031"/>
              <a:gd name="connsiteY3" fmla="*/ 17234 h 2395145"/>
              <a:gd name="connsiteX4" fmla="*/ 1469353 w 3298031"/>
              <a:gd name="connsiteY4" fmla="*/ 217259 h 2395145"/>
              <a:gd name="connsiteX5" fmla="*/ 1235062 w 3298031"/>
              <a:gd name="connsiteY5" fmla="*/ 611372 h 2395145"/>
              <a:gd name="connsiteX6" fmla="*/ 640678 w 3298031"/>
              <a:gd name="connsiteY6" fmla="*/ 1122134 h 2395145"/>
              <a:gd name="connsiteX7" fmla="*/ 133255 w 3298031"/>
              <a:gd name="connsiteY7" fmla="*/ 1616568 h 2395145"/>
              <a:gd name="connsiteX8" fmla="*/ 14501 w 3298031"/>
              <a:gd name="connsiteY8" fmla="*/ 2395145 h 2395145"/>
              <a:gd name="connsiteX0" fmla="*/ 3286723 w 3286723"/>
              <a:gd name="connsiteY0" fmla="*/ 82671 h 2395145"/>
              <a:gd name="connsiteX1" fmla="*/ 3020145 w 3286723"/>
              <a:gd name="connsiteY1" fmla="*/ 160109 h 2395145"/>
              <a:gd name="connsiteX2" fmla="*/ 2505795 w 3286723"/>
              <a:gd name="connsiteY2" fmla="*/ 26759 h 2395145"/>
              <a:gd name="connsiteX3" fmla="*/ 1896195 w 3286723"/>
              <a:gd name="connsiteY3" fmla="*/ 17234 h 2395145"/>
              <a:gd name="connsiteX4" fmla="*/ 1458045 w 3286723"/>
              <a:gd name="connsiteY4" fmla="*/ 217259 h 2395145"/>
              <a:gd name="connsiteX5" fmla="*/ 1223754 w 3286723"/>
              <a:gd name="connsiteY5" fmla="*/ 611372 h 2395145"/>
              <a:gd name="connsiteX6" fmla="*/ 629370 w 3286723"/>
              <a:gd name="connsiteY6" fmla="*/ 1122134 h 2395145"/>
              <a:gd name="connsiteX7" fmla="*/ 121947 w 3286723"/>
              <a:gd name="connsiteY7" fmla="*/ 1616568 h 2395145"/>
              <a:gd name="connsiteX8" fmla="*/ 3193 w 3286723"/>
              <a:gd name="connsiteY8" fmla="*/ 2395145 h 239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6723" h="2395145">
                <a:moveTo>
                  <a:pt x="3286723" y="82671"/>
                </a:moveTo>
                <a:cubicBezTo>
                  <a:pt x="3143302" y="175034"/>
                  <a:pt x="3150300" y="169428"/>
                  <a:pt x="3020145" y="160109"/>
                </a:cubicBezTo>
                <a:cubicBezTo>
                  <a:pt x="2889990" y="150790"/>
                  <a:pt x="2693120" y="50571"/>
                  <a:pt x="2505795" y="26759"/>
                </a:cubicBezTo>
                <a:cubicBezTo>
                  <a:pt x="2318470" y="2947"/>
                  <a:pt x="2070820" y="-14516"/>
                  <a:pt x="1896195" y="17234"/>
                </a:cubicBezTo>
                <a:cubicBezTo>
                  <a:pt x="1721570" y="48984"/>
                  <a:pt x="1570119" y="118236"/>
                  <a:pt x="1458045" y="217259"/>
                </a:cubicBezTo>
                <a:cubicBezTo>
                  <a:pt x="1345972" y="316282"/>
                  <a:pt x="1361866" y="460560"/>
                  <a:pt x="1223754" y="611372"/>
                </a:cubicBezTo>
                <a:cubicBezTo>
                  <a:pt x="1085641" y="762185"/>
                  <a:pt x="813005" y="954601"/>
                  <a:pt x="629370" y="1122134"/>
                </a:cubicBezTo>
                <a:cubicBezTo>
                  <a:pt x="445736" y="1289667"/>
                  <a:pt x="226310" y="1368773"/>
                  <a:pt x="121947" y="1616568"/>
                </a:cubicBezTo>
                <a:cubicBezTo>
                  <a:pt x="17584" y="1864363"/>
                  <a:pt x="-10394" y="2172803"/>
                  <a:pt x="3193" y="2395145"/>
                </a:cubicBezTo>
              </a:path>
            </a:pathLst>
          </a:custGeom>
          <a:noFill/>
          <a:ln w="88900">
            <a:solidFill>
              <a:srgbClr val="FF33CC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44" name="Group 14343"/>
          <p:cNvGrpSpPr/>
          <p:nvPr/>
        </p:nvGrpSpPr>
        <p:grpSpPr>
          <a:xfrm>
            <a:off x="2717892" y="3960926"/>
            <a:ext cx="3783025" cy="1678362"/>
            <a:chOff x="2717892" y="3960926"/>
            <a:chExt cx="3783025" cy="1678362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5029199" y="4876800"/>
              <a:ext cx="89558" cy="762488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406112" y="4789456"/>
              <a:ext cx="106694" cy="849832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 Box 4"/>
            <p:cNvSpPr txBox="1">
              <a:spLocks noChangeArrowheads="1"/>
            </p:cNvSpPr>
            <p:nvPr/>
          </p:nvSpPr>
          <p:spPr bwMode="auto">
            <a:xfrm>
              <a:off x="2717892" y="3960926"/>
              <a:ext cx="37830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Short Wave Ridges</a:t>
              </a:r>
            </a:p>
          </p:txBody>
        </p:sp>
      </p:grpSp>
      <p:grpSp>
        <p:nvGrpSpPr>
          <p:cNvPr id="14343" name="Group 14342"/>
          <p:cNvGrpSpPr/>
          <p:nvPr/>
        </p:nvGrpSpPr>
        <p:grpSpPr>
          <a:xfrm>
            <a:off x="3428999" y="4643784"/>
            <a:ext cx="3505201" cy="2214216"/>
            <a:chOff x="3428999" y="4643784"/>
            <a:chExt cx="3505201" cy="2214216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4724410" y="4643784"/>
              <a:ext cx="0" cy="1604616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428999" y="6273225"/>
              <a:ext cx="35052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Long Wave Ridge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0968" y="4605536"/>
            <a:ext cx="6617513" cy="2067504"/>
            <a:chOff x="310968" y="4605536"/>
            <a:chExt cx="6617513" cy="2067504"/>
          </a:xfrm>
        </p:grpSpPr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310968" y="5920145"/>
              <a:ext cx="35052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Long Wave Troughs</a:t>
              </a: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 rot="2171282">
              <a:off x="2961906" y="4605536"/>
              <a:ext cx="545966" cy="2067504"/>
            </a:xfrm>
            <a:custGeom>
              <a:avLst/>
              <a:gdLst>
                <a:gd name="T0" fmla="*/ 2147483647 w 576"/>
                <a:gd name="T1" fmla="*/ 0 h 1488"/>
                <a:gd name="T2" fmla="*/ 2147483647 w 576"/>
                <a:gd name="T3" fmla="*/ 2147483647 h 1488"/>
                <a:gd name="T4" fmla="*/ 2147483647 w 576"/>
                <a:gd name="T5" fmla="*/ 2147483647 h 1488"/>
                <a:gd name="T6" fmla="*/ 2147483647 w 576"/>
                <a:gd name="T7" fmla="*/ 2147483647 h 1488"/>
                <a:gd name="T8" fmla="*/ 2147483647 w 576"/>
                <a:gd name="T9" fmla="*/ 2147483647 h 1488"/>
                <a:gd name="T10" fmla="*/ 2147483647 w 576"/>
                <a:gd name="T11" fmla="*/ 2147483647 h 1488"/>
                <a:gd name="T12" fmla="*/ 0 w 576"/>
                <a:gd name="T13" fmla="*/ 2147483647 h 1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6"/>
                <a:gd name="T22" fmla="*/ 0 h 1488"/>
                <a:gd name="T23" fmla="*/ 576 w 576"/>
                <a:gd name="T24" fmla="*/ 1488 h 1488"/>
                <a:gd name="connsiteX0" fmla="*/ 9167 w 10000"/>
                <a:gd name="connsiteY0" fmla="*/ 0 h 10000"/>
                <a:gd name="connsiteX1" fmla="*/ 10000 w 10000"/>
                <a:gd name="connsiteY1" fmla="*/ 1935 h 10000"/>
                <a:gd name="connsiteX2" fmla="*/ 9167 w 10000"/>
                <a:gd name="connsiteY2" fmla="*/ 3871 h 10000"/>
                <a:gd name="connsiteX3" fmla="*/ 7500 w 10000"/>
                <a:gd name="connsiteY3" fmla="*/ 5484 h 10000"/>
                <a:gd name="connsiteX4" fmla="*/ 5000 w 10000"/>
                <a:gd name="connsiteY4" fmla="*/ 7419 h 10000"/>
                <a:gd name="connsiteX5" fmla="*/ 0 w 10000"/>
                <a:gd name="connsiteY5" fmla="*/ 10000 h 10000"/>
                <a:gd name="connsiteX0" fmla="*/ 9167 w 10000"/>
                <a:gd name="connsiteY0" fmla="*/ 0 h 10000"/>
                <a:gd name="connsiteX1" fmla="*/ 10000 w 10000"/>
                <a:gd name="connsiteY1" fmla="*/ 1935 h 10000"/>
                <a:gd name="connsiteX2" fmla="*/ 9167 w 10000"/>
                <a:gd name="connsiteY2" fmla="*/ 3871 h 10000"/>
                <a:gd name="connsiteX3" fmla="*/ 7500 w 10000"/>
                <a:gd name="connsiteY3" fmla="*/ 5484 h 10000"/>
                <a:gd name="connsiteX4" fmla="*/ 0 w 10000"/>
                <a:gd name="connsiteY4" fmla="*/ 10000 h 10000"/>
                <a:gd name="connsiteX0" fmla="*/ 9167 w 10063"/>
                <a:gd name="connsiteY0" fmla="*/ 0 h 10000"/>
                <a:gd name="connsiteX1" fmla="*/ 10000 w 10063"/>
                <a:gd name="connsiteY1" fmla="*/ 1935 h 10000"/>
                <a:gd name="connsiteX2" fmla="*/ 7500 w 10063"/>
                <a:gd name="connsiteY2" fmla="*/ 5484 h 10000"/>
                <a:gd name="connsiteX3" fmla="*/ 0 w 10063"/>
                <a:gd name="connsiteY3" fmla="*/ 10000 h 10000"/>
                <a:gd name="connsiteX0" fmla="*/ 9167 w 9167"/>
                <a:gd name="connsiteY0" fmla="*/ 0 h 10000"/>
                <a:gd name="connsiteX1" fmla="*/ 7500 w 9167"/>
                <a:gd name="connsiteY1" fmla="*/ 5484 h 10000"/>
                <a:gd name="connsiteX2" fmla="*/ 0 w 9167"/>
                <a:gd name="connsiteY2" fmla="*/ 10000 h 10000"/>
                <a:gd name="connsiteX0" fmla="*/ 6340 w 6340"/>
                <a:gd name="connsiteY0" fmla="*/ 0 h 12428"/>
                <a:gd name="connsiteX1" fmla="*/ 4522 w 6340"/>
                <a:gd name="connsiteY1" fmla="*/ 5484 h 12428"/>
                <a:gd name="connsiteX2" fmla="*/ 0 w 6340"/>
                <a:gd name="connsiteY2" fmla="*/ 12428 h 12428"/>
                <a:gd name="connsiteX0" fmla="*/ 10000 w 11189"/>
                <a:gd name="connsiteY0" fmla="*/ 0 h 10000"/>
                <a:gd name="connsiteX1" fmla="*/ 10670 w 11189"/>
                <a:gd name="connsiteY1" fmla="*/ 4910 h 10000"/>
                <a:gd name="connsiteX2" fmla="*/ 0 w 11189"/>
                <a:gd name="connsiteY2" fmla="*/ 10000 h 10000"/>
                <a:gd name="connsiteX0" fmla="*/ 82 w 1271"/>
                <a:gd name="connsiteY0" fmla="*/ 0 h 4910"/>
                <a:gd name="connsiteX1" fmla="*/ 752 w 1271"/>
                <a:gd name="connsiteY1" fmla="*/ 4910 h 4910"/>
                <a:gd name="connsiteX0" fmla="*/ 761 w 6780"/>
                <a:gd name="connsiteY0" fmla="*/ 0 h 12921"/>
                <a:gd name="connsiteX1" fmla="*/ 2106 w 6780"/>
                <a:gd name="connsiteY1" fmla="*/ 12921 h 12921"/>
                <a:gd name="connsiteX0" fmla="*/ 474 w 28861"/>
                <a:gd name="connsiteY0" fmla="*/ 0 h 10000"/>
                <a:gd name="connsiteX1" fmla="*/ 2458 w 28861"/>
                <a:gd name="connsiteY1" fmla="*/ 10000 h 10000"/>
                <a:gd name="connsiteX0" fmla="*/ 214 w 109027"/>
                <a:gd name="connsiteY0" fmla="*/ 0 h 9849"/>
                <a:gd name="connsiteX1" fmla="*/ 94329 w 109027"/>
                <a:gd name="connsiteY1" fmla="*/ 9849 h 9849"/>
                <a:gd name="connsiteX0" fmla="*/ 33 w 8665"/>
                <a:gd name="connsiteY0" fmla="*/ 0 h 10000"/>
                <a:gd name="connsiteX1" fmla="*/ 8665 w 8665"/>
                <a:gd name="connsiteY1" fmla="*/ 10000 h 10000"/>
                <a:gd name="connsiteX0" fmla="*/ 36 w 10552"/>
                <a:gd name="connsiteY0" fmla="*/ 0 h 9899"/>
                <a:gd name="connsiteX1" fmla="*/ 10552 w 10552"/>
                <a:gd name="connsiteY1" fmla="*/ 9899 h 9899"/>
                <a:gd name="connsiteX0" fmla="*/ 0 w 9966"/>
                <a:gd name="connsiteY0" fmla="*/ 0 h 10000"/>
                <a:gd name="connsiteX1" fmla="*/ 9966 w 9966"/>
                <a:gd name="connsiteY1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66" h="10000">
                  <a:moveTo>
                    <a:pt x="0" y="0"/>
                  </a:moveTo>
                  <a:cubicBezTo>
                    <a:pt x="1625" y="966"/>
                    <a:pt x="9408" y="3091"/>
                    <a:pt x="9966" y="10000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 rot="2171282">
              <a:off x="5115563" y="5017087"/>
              <a:ext cx="1812918" cy="581525"/>
            </a:xfrm>
            <a:custGeom>
              <a:avLst/>
              <a:gdLst>
                <a:gd name="T0" fmla="*/ 2147483647 w 576"/>
                <a:gd name="T1" fmla="*/ 0 h 1488"/>
                <a:gd name="T2" fmla="*/ 2147483647 w 576"/>
                <a:gd name="T3" fmla="*/ 2147483647 h 1488"/>
                <a:gd name="T4" fmla="*/ 2147483647 w 576"/>
                <a:gd name="T5" fmla="*/ 2147483647 h 1488"/>
                <a:gd name="T6" fmla="*/ 2147483647 w 576"/>
                <a:gd name="T7" fmla="*/ 2147483647 h 1488"/>
                <a:gd name="T8" fmla="*/ 2147483647 w 576"/>
                <a:gd name="T9" fmla="*/ 2147483647 h 1488"/>
                <a:gd name="T10" fmla="*/ 2147483647 w 576"/>
                <a:gd name="T11" fmla="*/ 2147483647 h 1488"/>
                <a:gd name="T12" fmla="*/ 0 w 576"/>
                <a:gd name="T13" fmla="*/ 2147483647 h 1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6"/>
                <a:gd name="T22" fmla="*/ 0 h 1488"/>
                <a:gd name="T23" fmla="*/ 576 w 576"/>
                <a:gd name="T24" fmla="*/ 1488 h 1488"/>
                <a:gd name="connsiteX0" fmla="*/ 9167 w 10000"/>
                <a:gd name="connsiteY0" fmla="*/ 0 h 10000"/>
                <a:gd name="connsiteX1" fmla="*/ 10000 w 10000"/>
                <a:gd name="connsiteY1" fmla="*/ 1935 h 10000"/>
                <a:gd name="connsiteX2" fmla="*/ 9167 w 10000"/>
                <a:gd name="connsiteY2" fmla="*/ 3871 h 10000"/>
                <a:gd name="connsiteX3" fmla="*/ 7500 w 10000"/>
                <a:gd name="connsiteY3" fmla="*/ 5484 h 10000"/>
                <a:gd name="connsiteX4" fmla="*/ 5000 w 10000"/>
                <a:gd name="connsiteY4" fmla="*/ 7419 h 10000"/>
                <a:gd name="connsiteX5" fmla="*/ 0 w 10000"/>
                <a:gd name="connsiteY5" fmla="*/ 10000 h 10000"/>
                <a:gd name="connsiteX0" fmla="*/ 9167 w 10000"/>
                <a:gd name="connsiteY0" fmla="*/ 0 h 10000"/>
                <a:gd name="connsiteX1" fmla="*/ 10000 w 10000"/>
                <a:gd name="connsiteY1" fmla="*/ 1935 h 10000"/>
                <a:gd name="connsiteX2" fmla="*/ 9167 w 10000"/>
                <a:gd name="connsiteY2" fmla="*/ 3871 h 10000"/>
                <a:gd name="connsiteX3" fmla="*/ 7500 w 10000"/>
                <a:gd name="connsiteY3" fmla="*/ 5484 h 10000"/>
                <a:gd name="connsiteX4" fmla="*/ 0 w 10000"/>
                <a:gd name="connsiteY4" fmla="*/ 10000 h 10000"/>
                <a:gd name="connsiteX0" fmla="*/ 9167 w 10063"/>
                <a:gd name="connsiteY0" fmla="*/ 0 h 10000"/>
                <a:gd name="connsiteX1" fmla="*/ 10000 w 10063"/>
                <a:gd name="connsiteY1" fmla="*/ 1935 h 10000"/>
                <a:gd name="connsiteX2" fmla="*/ 7500 w 10063"/>
                <a:gd name="connsiteY2" fmla="*/ 5484 h 10000"/>
                <a:gd name="connsiteX3" fmla="*/ 0 w 10063"/>
                <a:gd name="connsiteY3" fmla="*/ 10000 h 10000"/>
                <a:gd name="connsiteX0" fmla="*/ 9167 w 9167"/>
                <a:gd name="connsiteY0" fmla="*/ 0 h 10000"/>
                <a:gd name="connsiteX1" fmla="*/ 7500 w 9167"/>
                <a:gd name="connsiteY1" fmla="*/ 5484 h 10000"/>
                <a:gd name="connsiteX2" fmla="*/ 0 w 9167"/>
                <a:gd name="connsiteY2" fmla="*/ 10000 h 10000"/>
                <a:gd name="connsiteX0" fmla="*/ 6340 w 6340"/>
                <a:gd name="connsiteY0" fmla="*/ 0 h 12428"/>
                <a:gd name="connsiteX1" fmla="*/ 4522 w 6340"/>
                <a:gd name="connsiteY1" fmla="*/ 5484 h 12428"/>
                <a:gd name="connsiteX2" fmla="*/ 0 w 6340"/>
                <a:gd name="connsiteY2" fmla="*/ 12428 h 12428"/>
                <a:gd name="connsiteX0" fmla="*/ 10000 w 11189"/>
                <a:gd name="connsiteY0" fmla="*/ 0 h 10000"/>
                <a:gd name="connsiteX1" fmla="*/ 10670 w 11189"/>
                <a:gd name="connsiteY1" fmla="*/ 4910 h 10000"/>
                <a:gd name="connsiteX2" fmla="*/ 0 w 11189"/>
                <a:gd name="connsiteY2" fmla="*/ 10000 h 10000"/>
                <a:gd name="connsiteX0" fmla="*/ 82 w 1271"/>
                <a:gd name="connsiteY0" fmla="*/ 0 h 4910"/>
                <a:gd name="connsiteX1" fmla="*/ 752 w 1271"/>
                <a:gd name="connsiteY1" fmla="*/ 4910 h 4910"/>
                <a:gd name="connsiteX0" fmla="*/ 761 w 6780"/>
                <a:gd name="connsiteY0" fmla="*/ 0 h 12921"/>
                <a:gd name="connsiteX1" fmla="*/ 2106 w 6780"/>
                <a:gd name="connsiteY1" fmla="*/ 12921 h 12921"/>
                <a:gd name="connsiteX0" fmla="*/ 474 w 28861"/>
                <a:gd name="connsiteY0" fmla="*/ 0 h 10000"/>
                <a:gd name="connsiteX1" fmla="*/ 2458 w 28861"/>
                <a:gd name="connsiteY1" fmla="*/ 10000 h 10000"/>
                <a:gd name="connsiteX0" fmla="*/ 102 w 287454"/>
                <a:gd name="connsiteY0" fmla="*/ 233 h 3374"/>
                <a:gd name="connsiteX1" fmla="*/ 279691 w 287454"/>
                <a:gd name="connsiteY1" fmla="*/ 3374 h 3374"/>
                <a:gd name="connsiteX0" fmla="*/ 7 w 9733"/>
                <a:gd name="connsiteY0" fmla="*/ 0 h 9309"/>
                <a:gd name="connsiteX1" fmla="*/ 9733 w 9733"/>
                <a:gd name="connsiteY1" fmla="*/ 9309 h 9309"/>
                <a:gd name="connsiteX0" fmla="*/ 0 w 9993"/>
                <a:gd name="connsiteY0" fmla="*/ 0 h 10000"/>
                <a:gd name="connsiteX1" fmla="*/ 9993 w 9993"/>
                <a:gd name="connsiteY1" fmla="*/ 10000 h 10000"/>
                <a:gd name="connsiteX0" fmla="*/ 0 w 11351"/>
                <a:gd name="connsiteY0" fmla="*/ 1 h 8826"/>
                <a:gd name="connsiteX1" fmla="*/ 11351 w 11351"/>
                <a:gd name="connsiteY1" fmla="*/ 8826 h 8826"/>
                <a:gd name="connsiteX0" fmla="*/ 0 w 10395"/>
                <a:gd name="connsiteY0" fmla="*/ 28 h 9920"/>
                <a:gd name="connsiteX1" fmla="*/ 10395 w 10395"/>
                <a:gd name="connsiteY1" fmla="*/ 9920 h 9920"/>
                <a:gd name="connsiteX0" fmla="*/ 0 w 10000"/>
                <a:gd name="connsiteY0" fmla="*/ 0 h 9972"/>
                <a:gd name="connsiteX1" fmla="*/ 10000 w 10000"/>
                <a:gd name="connsiteY1" fmla="*/ 9972 h 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9972">
                  <a:moveTo>
                    <a:pt x="0" y="0"/>
                  </a:moveTo>
                  <a:cubicBezTo>
                    <a:pt x="2126" y="715"/>
                    <a:pt x="4922" y="-1587"/>
                    <a:pt x="10000" y="9972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60975" y="4685619"/>
            <a:ext cx="3783025" cy="1203471"/>
            <a:chOff x="5360975" y="4685619"/>
            <a:chExt cx="3783025" cy="1203471"/>
          </a:xfrm>
        </p:grpSpPr>
        <p:sp>
          <p:nvSpPr>
            <p:cNvPr id="17" name="Freeform 6"/>
            <p:cNvSpPr>
              <a:spLocks/>
            </p:cNvSpPr>
            <p:nvPr/>
          </p:nvSpPr>
          <p:spPr bwMode="auto">
            <a:xfrm rot="4533567">
              <a:off x="5012055" y="5247632"/>
              <a:ext cx="1075242" cy="207674"/>
            </a:xfrm>
            <a:custGeom>
              <a:avLst/>
              <a:gdLst>
                <a:gd name="T0" fmla="*/ 2147483647 w 576"/>
                <a:gd name="T1" fmla="*/ 0 h 1488"/>
                <a:gd name="T2" fmla="*/ 2147483647 w 576"/>
                <a:gd name="T3" fmla="*/ 2147483647 h 1488"/>
                <a:gd name="T4" fmla="*/ 2147483647 w 576"/>
                <a:gd name="T5" fmla="*/ 2147483647 h 1488"/>
                <a:gd name="T6" fmla="*/ 2147483647 w 576"/>
                <a:gd name="T7" fmla="*/ 2147483647 h 1488"/>
                <a:gd name="T8" fmla="*/ 2147483647 w 576"/>
                <a:gd name="T9" fmla="*/ 2147483647 h 1488"/>
                <a:gd name="T10" fmla="*/ 2147483647 w 576"/>
                <a:gd name="T11" fmla="*/ 2147483647 h 1488"/>
                <a:gd name="T12" fmla="*/ 0 w 576"/>
                <a:gd name="T13" fmla="*/ 2147483647 h 1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6"/>
                <a:gd name="T22" fmla="*/ 0 h 1488"/>
                <a:gd name="T23" fmla="*/ 576 w 576"/>
                <a:gd name="T24" fmla="*/ 1488 h 1488"/>
                <a:gd name="connsiteX0" fmla="*/ 9167 w 10000"/>
                <a:gd name="connsiteY0" fmla="*/ 0 h 10000"/>
                <a:gd name="connsiteX1" fmla="*/ 10000 w 10000"/>
                <a:gd name="connsiteY1" fmla="*/ 1935 h 10000"/>
                <a:gd name="connsiteX2" fmla="*/ 9167 w 10000"/>
                <a:gd name="connsiteY2" fmla="*/ 3871 h 10000"/>
                <a:gd name="connsiteX3" fmla="*/ 7500 w 10000"/>
                <a:gd name="connsiteY3" fmla="*/ 5484 h 10000"/>
                <a:gd name="connsiteX4" fmla="*/ 5000 w 10000"/>
                <a:gd name="connsiteY4" fmla="*/ 7419 h 10000"/>
                <a:gd name="connsiteX5" fmla="*/ 0 w 10000"/>
                <a:gd name="connsiteY5" fmla="*/ 10000 h 10000"/>
                <a:gd name="connsiteX0" fmla="*/ 9167 w 10000"/>
                <a:gd name="connsiteY0" fmla="*/ 0 h 10000"/>
                <a:gd name="connsiteX1" fmla="*/ 10000 w 10000"/>
                <a:gd name="connsiteY1" fmla="*/ 1935 h 10000"/>
                <a:gd name="connsiteX2" fmla="*/ 9167 w 10000"/>
                <a:gd name="connsiteY2" fmla="*/ 3871 h 10000"/>
                <a:gd name="connsiteX3" fmla="*/ 7500 w 10000"/>
                <a:gd name="connsiteY3" fmla="*/ 5484 h 10000"/>
                <a:gd name="connsiteX4" fmla="*/ 0 w 10000"/>
                <a:gd name="connsiteY4" fmla="*/ 10000 h 10000"/>
                <a:gd name="connsiteX0" fmla="*/ 9167 w 10063"/>
                <a:gd name="connsiteY0" fmla="*/ 0 h 10000"/>
                <a:gd name="connsiteX1" fmla="*/ 10000 w 10063"/>
                <a:gd name="connsiteY1" fmla="*/ 1935 h 10000"/>
                <a:gd name="connsiteX2" fmla="*/ 7500 w 10063"/>
                <a:gd name="connsiteY2" fmla="*/ 5484 h 10000"/>
                <a:gd name="connsiteX3" fmla="*/ 0 w 10063"/>
                <a:gd name="connsiteY3" fmla="*/ 10000 h 10000"/>
                <a:gd name="connsiteX0" fmla="*/ 9167 w 9167"/>
                <a:gd name="connsiteY0" fmla="*/ 0 h 10000"/>
                <a:gd name="connsiteX1" fmla="*/ 7500 w 9167"/>
                <a:gd name="connsiteY1" fmla="*/ 5484 h 10000"/>
                <a:gd name="connsiteX2" fmla="*/ 0 w 9167"/>
                <a:gd name="connsiteY2" fmla="*/ 10000 h 10000"/>
                <a:gd name="connsiteX0" fmla="*/ 6340 w 6340"/>
                <a:gd name="connsiteY0" fmla="*/ 0 h 12428"/>
                <a:gd name="connsiteX1" fmla="*/ 4522 w 6340"/>
                <a:gd name="connsiteY1" fmla="*/ 5484 h 12428"/>
                <a:gd name="connsiteX2" fmla="*/ 0 w 6340"/>
                <a:gd name="connsiteY2" fmla="*/ 12428 h 12428"/>
                <a:gd name="connsiteX0" fmla="*/ 10000 w 11189"/>
                <a:gd name="connsiteY0" fmla="*/ 0 h 10000"/>
                <a:gd name="connsiteX1" fmla="*/ 10670 w 11189"/>
                <a:gd name="connsiteY1" fmla="*/ 4910 h 10000"/>
                <a:gd name="connsiteX2" fmla="*/ 0 w 11189"/>
                <a:gd name="connsiteY2" fmla="*/ 10000 h 10000"/>
                <a:gd name="connsiteX0" fmla="*/ 82 w 1271"/>
                <a:gd name="connsiteY0" fmla="*/ 0 h 4910"/>
                <a:gd name="connsiteX1" fmla="*/ 752 w 1271"/>
                <a:gd name="connsiteY1" fmla="*/ 4910 h 4910"/>
                <a:gd name="connsiteX0" fmla="*/ 761 w 6780"/>
                <a:gd name="connsiteY0" fmla="*/ 0 h 12921"/>
                <a:gd name="connsiteX1" fmla="*/ 2106 w 6780"/>
                <a:gd name="connsiteY1" fmla="*/ 12921 h 12921"/>
                <a:gd name="connsiteX0" fmla="*/ 474 w 28861"/>
                <a:gd name="connsiteY0" fmla="*/ 0 h 10000"/>
                <a:gd name="connsiteX1" fmla="*/ 2458 w 28861"/>
                <a:gd name="connsiteY1" fmla="*/ 10000 h 10000"/>
                <a:gd name="connsiteX0" fmla="*/ 102 w 287454"/>
                <a:gd name="connsiteY0" fmla="*/ 233 h 3374"/>
                <a:gd name="connsiteX1" fmla="*/ 279691 w 287454"/>
                <a:gd name="connsiteY1" fmla="*/ 3374 h 3374"/>
                <a:gd name="connsiteX0" fmla="*/ 7 w 9733"/>
                <a:gd name="connsiteY0" fmla="*/ 0 h 9309"/>
                <a:gd name="connsiteX1" fmla="*/ 9733 w 9733"/>
                <a:gd name="connsiteY1" fmla="*/ 9309 h 9309"/>
                <a:gd name="connsiteX0" fmla="*/ 0 w 9993"/>
                <a:gd name="connsiteY0" fmla="*/ 0 h 10000"/>
                <a:gd name="connsiteX1" fmla="*/ 9993 w 9993"/>
                <a:gd name="connsiteY1" fmla="*/ 10000 h 10000"/>
                <a:gd name="connsiteX0" fmla="*/ 0 w 11351"/>
                <a:gd name="connsiteY0" fmla="*/ 1 h 8826"/>
                <a:gd name="connsiteX1" fmla="*/ 11351 w 11351"/>
                <a:gd name="connsiteY1" fmla="*/ 8826 h 8826"/>
                <a:gd name="connsiteX0" fmla="*/ 0 w 10395"/>
                <a:gd name="connsiteY0" fmla="*/ 28 h 9920"/>
                <a:gd name="connsiteX1" fmla="*/ 10395 w 10395"/>
                <a:gd name="connsiteY1" fmla="*/ 9920 h 9920"/>
                <a:gd name="connsiteX0" fmla="*/ 0 w 10000"/>
                <a:gd name="connsiteY0" fmla="*/ 0 h 9972"/>
                <a:gd name="connsiteX1" fmla="*/ 10000 w 10000"/>
                <a:gd name="connsiteY1" fmla="*/ 9972 h 9972"/>
                <a:gd name="connsiteX0" fmla="*/ 0 w 5931"/>
                <a:gd name="connsiteY0" fmla="*/ 2487 h 6058"/>
                <a:gd name="connsiteX1" fmla="*/ 5931 w 5931"/>
                <a:gd name="connsiteY1" fmla="*/ 6058 h 6058"/>
                <a:gd name="connsiteX0" fmla="*/ 0 w 10000"/>
                <a:gd name="connsiteY0" fmla="*/ 0 h 5895"/>
                <a:gd name="connsiteX1" fmla="*/ 10000 w 10000"/>
                <a:gd name="connsiteY1" fmla="*/ 5895 h 5895"/>
                <a:gd name="connsiteX0" fmla="*/ 0 w 10000"/>
                <a:gd name="connsiteY0" fmla="*/ 0 h 10000"/>
                <a:gd name="connsiteX1" fmla="*/ 10000 w 10000"/>
                <a:gd name="connsiteY1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585" y="2008"/>
                    <a:pt x="3637" y="-4762"/>
                    <a:pt x="10000" y="10000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 rot="984562">
              <a:off x="5769220" y="4685619"/>
              <a:ext cx="1075242" cy="207674"/>
            </a:xfrm>
            <a:custGeom>
              <a:avLst/>
              <a:gdLst>
                <a:gd name="T0" fmla="*/ 2147483647 w 576"/>
                <a:gd name="T1" fmla="*/ 0 h 1488"/>
                <a:gd name="T2" fmla="*/ 2147483647 w 576"/>
                <a:gd name="T3" fmla="*/ 2147483647 h 1488"/>
                <a:gd name="T4" fmla="*/ 2147483647 w 576"/>
                <a:gd name="T5" fmla="*/ 2147483647 h 1488"/>
                <a:gd name="T6" fmla="*/ 2147483647 w 576"/>
                <a:gd name="T7" fmla="*/ 2147483647 h 1488"/>
                <a:gd name="T8" fmla="*/ 2147483647 w 576"/>
                <a:gd name="T9" fmla="*/ 2147483647 h 1488"/>
                <a:gd name="T10" fmla="*/ 2147483647 w 576"/>
                <a:gd name="T11" fmla="*/ 2147483647 h 1488"/>
                <a:gd name="T12" fmla="*/ 0 w 576"/>
                <a:gd name="T13" fmla="*/ 2147483647 h 1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6"/>
                <a:gd name="T22" fmla="*/ 0 h 1488"/>
                <a:gd name="T23" fmla="*/ 576 w 576"/>
                <a:gd name="T24" fmla="*/ 1488 h 1488"/>
                <a:gd name="connsiteX0" fmla="*/ 9167 w 10000"/>
                <a:gd name="connsiteY0" fmla="*/ 0 h 10000"/>
                <a:gd name="connsiteX1" fmla="*/ 10000 w 10000"/>
                <a:gd name="connsiteY1" fmla="*/ 1935 h 10000"/>
                <a:gd name="connsiteX2" fmla="*/ 9167 w 10000"/>
                <a:gd name="connsiteY2" fmla="*/ 3871 h 10000"/>
                <a:gd name="connsiteX3" fmla="*/ 7500 w 10000"/>
                <a:gd name="connsiteY3" fmla="*/ 5484 h 10000"/>
                <a:gd name="connsiteX4" fmla="*/ 5000 w 10000"/>
                <a:gd name="connsiteY4" fmla="*/ 7419 h 10000"/>
                <a:gd name="connsiteX5" fmla="*/ 0 w 10000"/>
                <a:gd name="connsiteY5" fmla="*/ 10000 h 10000"/>
                <a:gd name="connsiteX0" fmla="*/ 9167 w 10000"/>
                <a:gd name="connsiteY0" fmla="*/ 0 h 10000"/>
                <a:gd name="connsiteX1" fmla="*/ 10000 w 10000"/>
                <a:gd name="connsiteY1" fmla="*/ 1935 h 10000"/>
                <a:gd name="connsiteX2" fmla="*/ 9167 w 10000"/>
                <a:gd name="connsiteY2" fmla="*/ 3871 h 10000"/>
                <a:gd name="connsiteX3" fmla="*/ 7500 w 10000"/>
                <a:gd name="connsiteY3" fmla="*/ 5484 h 10000"/>
                <a:gd name="connsiteX4" fmla="*/ 0 w 10000"/>
                <a:gd name="connsiteY4" fmla="*/ 10000 h 10000"/>
                <a:gd name="connsiteX0" fmla="*/ 9167 w 10063"/>
                <a:gd name="connsiteY0" fmla="*/ 0 h 10000"/>
                <a:gd name="connsiteX1" fmla="*/ 10000 w 10063"/>
                <a:gd name="connsiteY1" fmla="*/ 1935 h 10000"/>
                <a:gd name="connsiteX2" fmla="*/ 7500 w 10063"/>
                <a:gd name="connsiteY2" fmla="*/ 5484 h 10000"/>
                <a:gd name="connsiteX3" fmla="*/ 0 w 10063"/>
                <a:gd name="connsiteY3" fmla="*/ 10000 h 10000"/>
                <a:gd name="connsiteX0" fmla="*/ 9167 w 9167"/>
                <a:gd name="connsiteY0" fmla="*/ 0 h 10000"/>
                <a:gd name="connsiteX1" fmla="*/ 7500 w 9167"/>
                <a:gd name="connsiteY1" fmla="*/ 5484 h 10000"/>
                <a:gd name="connsiteX2" fmla="*/ 0 w 9167"/>
                <a:gd name="connsiteY2" fmla="*/ 10000 h 10000"/>
                <a:gd name="connsiteX0" fmla="*/ 6340 w 6340"/>
                <a:gd name="connsiteY0" fmla="*/ 0 h 12428"/>
                <a:gd name="connsiteX1" fmla="*/ 4522 w 6340"/>
                <a:gd name="connsiteY1" fmla="*/ 5484 h 12428"/>
                <a:gd name="connsiteX2" fmla="*/ 0 w 6340"/>
                <a:gd name="connsiteY2" fmla="*/ 12428 h 12428"/>
                <a:gd name="connsiteX0" fmla="*/ 10000 w 11189"/>
                <a:gd name="connsiteY0" fmla="*/ 0 h 10000"/>
                <a:gd name="connsiteX1" fmla="*/ 10670 w 11189"/>
                <a:gd name="connsiteY1" fmla="*/ 4910 h 10000"/>
                <a:gd name="connsiteX2" fmla="*/ 0 w 11189"/>
                <a:gd name="connsiteY2" fmla="*/ 10000 h 10000"/>
                <a:gd name="connsiteX0" fmla="*/ 82 w 1271"/>
                <a:gd name="connsiteY0" fmla="*/ 0 h 4910"/>
                <a:gd name="connsiteX1" fmla="*/ 752 w 1271"/>
                <a:gd name="connsiteY1" fmla="*/ 4910 h 4910"/>
                <a:gd name="connsiteX0" fmla="*/ 761 w 6780"/>
                <a:gd name="connsiteY0" fmla="*/ 0 h 12921"/>
                <a:gd name="connsiteX1" fmla="*/ 2106 w 6780"/>
                <a:gd name="connsiteY1" fmla="*/ 12921 h 12921"/>
                <a:gd name="connsiteX0" fmla="*/ 474 w 28861"/>
                <a:gd name="connsiteY0" fmla="*/ 0 h 10000"/>
                <a:gd name="connsiteX1" fmla="*/ 2458 w 28861"/>
                <a:gd name="connsiteY1" fmla="*/ 10000 h 10000"/>
                <a:gd name="connsiteX0" fmla="*/ 102 w 287454"/>
                <a:gd name="connsiteY0" fmla="*/ 233 h 3374"/>
                <a:gd name="connsiteX1" fmla="*/ 279691 w 287454"/>
                <a:gd name="connsiteY1" fmla="*/ 3374 h 3374"/>
                <a:gd name="connsiteX0" fmla="*/ 7 w 9733"/>
                <a:gd name="connsiteY0" fmla="*/ 0 h 9309"/>
                <a:gd name="connsiteX1" fmla="*/ 9733 w 9733"/>
                <a:gd name="connsiteY1" fmla="*/ 9309 h 9309"/>
                <a:gd name="connsiteX0" fmla="*/ 0 w 9993"/>
                <a:gd name="connsiteY0" fmla="*/ 0 h 10000"/>
                <a:gd name="connsiteX1" fmla="*/ 9993 w 9993"/>
                <a:gd name="connsiteY1" fmla="*/ 10000 h 10000"/>
                <a:gd name="connsiteX0" fmla="*/ 0 w 11351"/>
                <a:gd name="connsiteY0" fmla="*/ 1 h 8826"/>
                <a:gd name="connsiteX1" fmla="*/ 11351 w 11351"/>
                <a:gd name="connsiteY1" fmla="*/ 8826 h 8826"/>
                <a:gd name="connsiteX0" fmla="*/ 0 w 10395"/>
                <a:gd name="connsiteY0" fmla="*/ 28 h 9920"/>
                <a:gd name="connsiteX1" fmla="*/ 10395 w 10395"/>
                <a:gd name="connsiteY1" fmla="*/ 9920 h 9920"/>
                <a:gd name="connsiteX0" fmla="*/ 0 w 10000"/>
                <a:gd name="connsiteY0" fmla="*/ 0 h 9972"/>
                <a:gd name="connsiteX1" fmla="*/ 10000 w 10000"/>
                <a:gd name="connsiteY1" fmla="*/ 9972 h 9972"/>
                <a:gd name="connsiteX0" fmla="*/ 0 w 5931"/>
                <a:gd name="connsiteY0" fmla="*/ 2487 h 6058"/>
                <a:gd name="connsiteX1" fmla="*/ 5931 w 5931"/>
                <a:gd name="connsiteY1" fmla="*/ 6058 h 6058"/>
                <a:gd name="connsiteX0" fmla="*/ 0 w 10000"/>
                <a:gd name="connsiteY0" fmla="*/ 0 h 5895"/>
                <a:gd name="connsiteX1" fmla="*/ 10000 w 10000"/>
                <a:gd name="connsiteY1" fmla="*/ 5895 h 5895"/>
                <a:gd name="connsiteX0" fmla="*/ 0 w 10000"/>
                <a:gd name="connsiteY0" fmla="*/ 0 h 10000"/>
                <a:gd name="connsiteX1" fmla="*/ 10000 w 10000"/>
                <a:gd name="connsiteY1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585" y="2008"/>
                    <a:pt x="3637" y="-4762"/>
                    <a:pt x="10000" y="10000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5360975" y="5153704"/>
              <a:ext cx="37830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Short Wave Troughs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368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3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1" grpId="0" animBg="1"/>
      <p:bldP spid="14352" grpId="0" animBg="1"/>
      <p:bldP spid="1435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457200" y="1340108"/>
            <a:ext cx="82296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So, to recap…</a:t>
            </a:r>
          </a:p>
          <a:p>
            <a:pPr algn="l">
              <a:spcBef>
                <a:spcPct val="50000"/>
              </a:spcBef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1)  Upper level ridges ~ good weather</a:t>
            </a:r>
            <a:b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Upper level troughs ~ bad weather</a:t>
            </a:r>
          </a:p>
          <a:p>
            <a:pPr algn="l">
              <a:spcBef>
                <a:spcPct val="50000"/>
              </a:spcBef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2)  Large ridges/troughs (long waves)</a:t>
            </a:r>
            <a:b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Small ridges/troughs (short waves)</a:t>
            </a:r>
          </a:p>
          <a:p>
            <a:pPr algn="l">
              <a:spcBef>
                <a:spcPct val="50000"/>
              </a:spcBef>
              <a:buFontTx/>
              <a:buAutoNum type="arabicParenR" startAt="3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Upper level short wave troughs are associated with</a:t>
            </a:r>
            <a:b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surface frontal systems</a:t>
            </a:r>
          </a:p>
          <a:p>
            <a:pPr algn="l">
              <a:spcBef>
                <a:spcPct val="50000"/>
              </a:spcBef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4)  Short wave troughs move along in the “storm-track”  </a:t>
            </a:r>
            <a:b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defined by long-waves around the hemisphere.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78296" y="0"/>
            <a:ext cx="6787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Forecast Charts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03387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1678662"/>
            <a:ext cx="91440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couple more points…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Winds blow from highs to lows, typically parallel to lines of constant height (700 </a:t>
            </a:r>
            <a:r>
              <a:rPr lang="en-US" alt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mb</a:t>
            </a: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and above)</a:t>
            </a:r>
            <a:b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strength of the wind is proportional to the distance between the lines (i.e., the gradient)</a:t>
            </a:r>
          </a:p>
          <a:p>
            <a:pPr marL="8572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Strong winds = lines close together</a:t>
            </a:r>
          </a:p>
          <a:p>
            <a:pPr marL="8572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Weaker winds = lines further apart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78296" y="0"/>
            <a:ext cx="6787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Forecast Charts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4671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330931"/>
              </p:ext>
            </p:extLst>
          </p:nvPr>
        </p:nvGraphicFramePr>
        <p:xfrm>
          <a:off x="-533400" y="0"/>
          <a:ext cx="10287000" cy="8075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95" name="Drawing" r:id="rId4" imgW="9944429" imgH="7458322" progId="Presentations.Drawing.11">
                  <p:embed/>
                </p:oleObj>
              </mc:Choice>
              <mc:Fallback>
                <p:oleObj name="Drawing" r:id="rId4" imgW="9944429" imgH="7458322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33400" y="0"/>
                        <a:ext cx="10287000" cy="80757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412" name="Straight Arrow Connector 4"/>
          <p:cNvCxnSpPr>
            <a:cxnSpLocks noChangeShapeType="1"/>
          </p:cNvCxnSpPr>
          <p:nvPr/>
        </p:nvCxnSpPr>
        <p:spPr bwMode="auto">
          <a:xfrm flipV="1">
            <a:off x="3429000" y="1981200"/>
            <a:ext cx="838200" cy="1981200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 type="triangl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4" name="Straight Arrow Connector 10"/>
          <p:cNvCxnSpPr>
            <a:cxnSpLocks noChangeShapeType="1"/>
          </p:cNvCxnSpPr>
          <p:nvPr/>
        </p:nvCxnSpPr>
        <p:spPr bwMode="auto">
          <a:xfrm flipV="1">
            <a:off x="1752600" y="5486400"/>
            <a:ext cx="1066800" cy="609600"/>
          </a:xfrm>
          <a:prstGeom prst="straightConnector1">
            <a:avLst/>
          </a:prstGeom>
          <a:noFill/>
          <a:ln w="50800" algn="ctr">
            <a:solidFill>
              <a:srgbClr val="0000FF"/>
            </a:solidFill>
            <a:round/>
            <a:headEnd type="triangl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4"/>
          <p:cNvCxnSpPr>
            <a:cxnSpLocks noChangeShapeType="1"/>
          </p:cNvCxnSpPr>
          <p:nvPr/>
        </p:nvCxnSpPr>
        <p:spPr bwMode="auto">
          <a:xfrm flipH="1" flipV="1">
            <a:off x="4038600" y="1981200"/>
            <a:ext cx="2057400" cy="1981200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 type="triangl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3" name="Rectangle 8"/>
          <p:cNvSpPr>
            <a:spLocks noChangeArrowheads="1"/>
          </p:cNvSpPr>
          <p:nvPr/>
        </p:nvSpPr>
        <p:spPr bwMode="auto">
          <a:xfrm>
            <a:off x="2995837" y="914400"/>
            <a:ext cx="2307364" cy="1320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Area where winds</a:t>
            </a:r>
          </a:p>
          <a:p>
            <a:pPr algn="ctr"/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are strong</a:t>
            </a:r>
          </a:p>
        </p:txBody>
      </p:sp>
      <p:cxnSp>
        <p:nvCxnSpPr>
          <p:cNvPr id="19" name="Straight Arrow Connector 10"/>
          <p:cNvCxnSpPr>
            <a:cxnSpLocks noChangeShapeType="1"/>
          </p:cNvCxnSpPr>
          <p:nvPr/>
        </p:nvCxnSpPr>
        <p:spPr bwMode="auto">
          <a:xfrm>
            <a:off x="762000" y="2235200"/>
            <a:ext cx="2057400" cy="3345213"/>
          </a:xfrm>
          <a:prstGeom prst="straightConnector1">
            <a:avLst/>
          </a:prstGeom>
          <a:noFill/>
          <a:ln w="50800" algn="ctr">
            <a:solidFill>
              <a:srgbClr val="0000FF"/>
            </a:solidFill>
            <a:round/>
            <a:headEnd type="triangl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5" name="Rectangle 11"/>
          <p:cNvSpPr>
            <a:spLocks noChangeArrowheads="1"/>
          </p:cNvSpPr>
          <p:nvPr/>
        </p:nvSpPr>
        <p:spPr bwMode="auto">
          <a:xfrm>
            <a:off x="2590799" y="4872842"/>
            <a:ext cx="2499645" cy="1415143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Area where</a:t>
            </a:r>
          </a:p>
          <a:p>
            <a:pPr algn="ctr"/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winds are</a:t>
            </a:r>
          </a:p>
          <a:p>
            <a:pPr algn="ctr"/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weak</a:t>
            </a:r>
          </a:p>
        </p:txBody>
      </p:sp>
    </p:spTree>
    <p:extLst>
      <p:ext uri="{BB962C8B-B14F-4D97-AF65-F5344CB8AC3E}">
        <p14:creationId xmlns:p14="http://schemas.microsoft.com/office/powerpoint/2010/main" val="30866270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326426"/>
              </p:ext>
            </p:extLst>
          </p:nvPr>
        </p:nvGraphicFramePr>
        <p:xfrm>
          <a:off x="-76200" y="-685800"/>
          <a:ext cx="9296400" cy="88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4" name="Drawing" r:id="rId4" imgW="9895099" imgH="9392202" progId="Presentations.Drawing.11">
                  <p:embed/>
                </p:oleObj>
              </mc:Choice>
              <mc:Fallback>
                <p:oleObj name="Drawing" r:id="rId4" imgW="9895099" imgH="9392202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-685800"/>
                        <a:ext cx="9296400" cy="88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02674" y="5552182"/>
            <a:ext cx="6938653" cy="1077218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This is a surface pressure chart</a:t>
            </a:r>
            <a:br>
              <a:rPr lang="en-US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It shows areas of high and low pressure</a:t>
            </a:r>
            <a:endParaRPr lang="en-US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52600" y="156329"/>
            <a:ext cx="7153645" cy="3600346"/>
            <a:chOff x="1752600" y="156329"/>
            <a:chExt cx="7153645" cy="3600346"/>
          </a:xfrm>
        </p:grpSpPr>
        <p:pic>
          <p:nvPicPr>
            <p:cNvPr id="9" name="Picture 8" descr="high1_larg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3102826"/>
              <a:ext cx="579663" cy="6095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 descr="high1_larg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800" y="3147132"/>
              <a:ext cx="579663" cy="6095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8" name="Group 17"/>
            <p:cNvGrpSpPr/>
            <p:nvPr/>
          </p:nvGrpSpPr>
          <p:grpSpPr>
            <a:xfrm>
              <a:off x="1752600" y="156329"/>
              <a:ext cx="7153645" cy="2738819"/>
              <a:chOff x="1752600" y="156329"/>
              <a:chExt cx="7153645" cy="2738819"/>
            </a:xfrm>
          </p:grpSpPr>
          <p:pic>
            <p:nvPicPr>
              <p:cNvPr id="6" name="Picture 5" descr="low_large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2286000"/>
                <a:ext cx="491230" cy="6091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" name="Picture 6" descr="high1_large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2600" y="228600"/>
                <a:ext cx="579663" cy="60954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" name="Picture 7" descr="high1_large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600" y="156329"/>
                <a:ext cx="579663" cy="60954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Picture 10" descr="low_large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4200" y="1219200"/>
                <a:ext cx="491230" cy="6091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Picture 11" descr="low_large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5015" y="765872"/>
                <a:ext cx="491230" cy="6091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3048000" y="3451903"/>
            <a:ext cx="4377430" cy="1729697"/>
            <a:chOff x="3048000" y="3451903"/>
            <a:chExt cx="4377430" cy="1729697"/>
          </a:xfrm>
        </p:grpSpPr>
        <p:cxnSp>
          <p:nvCxnSpPr>
            <p:cNvPr id="13" name="Straight Arrow Connector 5"/>
            <p:cNvCxnSpPr>
              <a:cxnSpLocks noChangeShapeType="1"/>
            </p:cNvCxnSpPr>
            <p:nvPr/>
          </p:nvCxnSpPr>
          <p:spPr bwMode="auto">
            <a:xfrm>
              <a:off x="3428999" y="3451903"/>
              <a:ext cx="304801" cy="967697"/>
            </a:xfrm>
            <a:prstGeom prst="straightConnector1">
              <a:avLst/>
            </a:prstGeom>
            <a:noFill/>
            <a:ln w="25400" algn="ctr">
              <a:solidFill>
                <a:srgbClr val="FFFF00"/>
              </a:solidFill>
              <a:round/>
              <a:headEnd type="triangl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3048000" y="4267200"/>
              <a:ext cx="1447800" cy="914400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round/>
              <a:headEnd type="triangle" w="med" len="med"/>
              <a:tailEnd type="triangle" w="med" len="med"/>
            </a:ln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Winds will be stronger </a:t>
              </a:r>
            </a:p>
            <a:p>
              <a:r>
                <a:rPr lang="en-US" alt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here</a:t>
              </a:r>
            </a:p>
          </p:txBody>
        </p:sp>
        <p:cxnSp>
          <p:nvCxnSpPr>
            <p:cNvPr id="15" name="Straight Arrow Connector 10"/>
            <p:cNvCxnSpPr>
              <a:cxnSpLocks noChangeShapeType="1"/>
            </p:cNvCxnSpPr>
            <p:nvPr/>
          </p:nvCxnSpPr>
          <p:spPr bwMode="auto">
            <a:xfrm>
              <a:off x="5852431" y="3810000"/>
              <a:ext cx="776969" cy="609600"/>
            </a:xfrm>
            <a:prstGeom prst="straightConnector1">
              <a:avLst/>
            </a:prstGeom>
            <a:noFill/>
            <a:ln w="25400" algn="ctr">
              <a:solidFill>
                <a:srgbClr val="FFFF00"/>
              </a:solidFill>
              <a:round/>
              <a:headEnd type="triangl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6248400" y="4267200"/>
              <a:ext cx="1177030" cy="914400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round/>
              <a:headEnd type="triangle" w="med" len="med"/>
              <a:tailEnd type="triangle" w="med" len="med"/>
            </a:ln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Winds will be weaker</a:t>
              </a:r>
            </a:p>
            <a:p>
              <a:r>
                <a:rPr lang="en-US" alt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555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7123" y="0"/>
            <a:ext cx="71897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Satellite Imagery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1336120"/>
            <a:ext cx="9144000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Types of Imagery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Visible – Image of clouds visible to the human eye (as if you were on the satellite)</a:t>
            </a:r>
          </a:p>
          <a:p>
            <a:pPr marL="8572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Typically black and white (not color enhanced)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Infrared – Image of cloud top temperature</a:t>
            </a:r>
          </a:p>
          <a:p>
            <a:pPr marL="8572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Colder clouds show up brighter/whiter</a:t>
            </a:r>
          </a:p>
          <a:p>
            <a:pPr marL="8572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Color enhancements are often used</a:t>
            </a:r>
          </a:p>
        </p:txBody>
      </p:sp>
    </p:spTree>
    <p:extLst>
      <p:ext uri="{BB962C8B-B14F-4D97-AF65-F5344CB8AC3E}">
        <p14:creationId xmlns:p14="http://schemas.microsoft.com/office/powerpoint/2010/main" val="18710927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046921"/>
              </p:ext>
            </p:extLst>
          </p:nvPr>
        </p:nvGraphicFramePr>
        <p:xfrm>
          <a:off x="-76201" y="0"/>
          <a:ext cx="9239357" cy="876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6" name="Drawing" r:id="rId4" imgW="8335104" imgH="7905405" progId="Presentations.Drawing.11">
                  <p:embed/>
                </p:oleObj>
              </mc:Choice>
              <mc:Fallback>
                <p:oleObj name="Drawing" r:id="rId4" imgW="8335104" imgH="7905405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1" y="0"/>
                        <a:ext cx="9239357" cy="876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97027" y="253425"/>
            <a:ext cx="81499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Example: Visible Satellite Imagery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37476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639954"/>
              </p:ext>
            </p:extLst>
          </p:nvPr>
        </p:nvGraphicFramePr>
        <p:xfrm>
          <a:off x="-228600" y="-44322"/>
          <a:ext cx="9525000" cy="9035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4" name="Drawing" r:id="rId4" imgW="8335104" imgH="7905405" progId="Presentations.Drawing.11">
                  <p:embed/>
                </p:oleObj>
              </mc:Choice>
              <mc:Fallback>
                <p:oleObj name="Drawing" r:id="rId4" imgW="8335104" imgH="7905405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600" y="-44322"/>
                        <a:ext cx="9525000" cy="90359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02264" y="253425"/>
            <a:ext cx="85395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Example: Infrared Satellite Imagery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216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65532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 Weather Service Unit (CWSU)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90E804-2F95-46ED-A35A-3CA885A6773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4" y="1434896"/>
            <a:ext cx="4687456" cy="533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00600" y="1219200"/>
            <a:ext cx="4114800" cy="554767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Provide weather support and briefings to FAA managers and controllers.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Rerouting of aircraft are largely based on CWSU forecasts.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Issue Center Weather Advisories (CWA), describing near term weather hazards valid up to 2 hours.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Issues Meteorological Impact Statements (MIS), describing weather impacts on air traffic operations valid up to 12 hours.</a:t>
            </a:r>
          </a:p>
        </p:txBody>
      </p:sp>
    </p:spTree>
    <p:extLst>
      <p:ext uri="{BB962C8B-B14F-4D97-AF65-F5344CB8AC3E}">
        <p14:creationId xmlns:p14="http://schemas.microsoft.com/office/powerpoint/2010/main" val="36193051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77123" y="0"/>
            <a:ext cx="71897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Satellite Imagery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1336120"/>
            <a:ext cx="9144000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Types of Imagery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Water Vapor – A different type of infrared image</a:t>
            </a:r>
          </a:p>
          <a:p>
            <a:pPr marL="1257300" lvl="2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Shows water vapor in the atmosphere</a:t>
            </a:r>
          </a:p>
          <a:p>
            <a:pPr marL="1257300" lvl="2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Better at depicting the shape of troughs and ridges</a:t>
            </a:r>
          </a:p>
          <a:p>
            <a:pPr marL="1257300" lvl="2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Usually color enhanced to show areas of greater moisture</a:t>
            </a:r>
          </a:p>
          <a:p>
            <a:pPr marL="8572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0483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983031"/>
              </p:ext>
            </p:extLst>
          </p:nvPr>
        </p:nvGraphicFramePr>
        <p:xfrm>
          <a:off x="0" y="0"/>
          <a:ext cx="9644693" cy="723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3" name="Drawing" r:id="rId4" imgW="7563425" imgH="5676704" progId="Presentations.Drawing.11">
                  <p:embed/>
                </p:oleObj>
              </mc:Choice>
              <mc:Fallback>
                <p:oleObj name="Drawing" r:id="rId4" imgW="7563425" imgH="5676704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644693" cy="723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57384" y="253425"/>
            <a:ext cx="86292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Example: Water Vapor Enhancement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2289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77123" y="0"/>
            <a:ext cx="71897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Interpreting Satellite Imagery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1551563"/>
            <a:ext cx="91440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Types of Imagery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Fog Product – A different type of infrared image</a:t>
            </a:r>
          </a:p>
          <a:p>
            <a:pPr marL="8572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clever combination of two different IR channels</a:t>
            </a:r>
          </a:p>
          <a:p>
            <a:pPr marL="8572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Shows warm-topped clouds at or near the surface </a:t>
            </a:r>
          </a:p>
          <a:p>
            <a:pPr marL="8572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Good for spotting fog/stratus at night</a:t>
            </a:r>
          </a:p>
          <a:p>
            <a:pPr marL="8572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56445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136312"/>
              </p:ext>
            </p:extLst>
          </p:nvPr>
        </p:nvGraphicFramePr>
        <p:xfrm>
          <a:off x="0" y="0"/>
          <a:ext cx="9144000" cy="8670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60" name="Drawing" r:id="rId4" imgW="8335104" imgH="7905405" progId="Presentations.Drawing.11">
                  <p:embed/>
                </p:oleObj>
              </mc:Choice>
              <mc:Fallback>
                <p:oleObj name="Drawing" r:id="rId4" imgW="8335104" imgH="7905405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670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40558" y="253425"/>
            <a:ext cx="86629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Visible Image of Stratus Along Coast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74821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224606"/>
              </p:ext>
            </p:extLst>
          </p:nvPr>
        </p:nvGraphicFramePr>
        <p:xfrm>
          <a:off x="0" y="0"/>
          <a:ext cx="9144000" cy="867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4" name="Drawing" r:id="rId4" imgW="8190747" imgH="7772242" progId="Presentations.Drawing.11">
                  <p:embed/>
                </p:oleObj>
              </mc:Choice>
              <mc:Fallback>
                <p:oleObj name="Drawing" r:id="rId4" imgW="8190747" imgH="7772242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867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058895" y="253425"/>
            <a:ext cx="70262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Fog Product of Inland Stratus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68226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561776"/>
              </p:ext>
            </p:extLst>
          </p:nvPr>
        </p:nvGraphicFramePr>
        <p:xfrm>
          <a:off x="-117428" y="-116382"/>
          <a:ext cx="9413828" cy="8930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00" name="Drawing" r:id="rId4" imgW="8335104" imgH="7905405" progId="Presentations.Drawing.11">
                  <p:embed/>
                </p:oleObj>
              </mc:Choice>
              <mc:Fallback>
                <p:oleObj name="Drawing" r:id="rId4" imgW="8335104" imgH="7905405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7428" y="-116382"/>
                        <a:ext cx="9413828" cy="89303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856321"/>
              </p:ext>
            </p:extLst>
          </p:nvPr>
        </p:nvGraphicFramePr>
        <p:xfrm>
          <a:off x="-76200" y="-66744"/>
          <a:ext cx="9307944" cy="8829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01" name="Drawing" r:id="rId6" imgW="8335104" imgH="7905405" progId="Presentations.Drawing.11">
                  <p:embed/>
                </p:oleObj>
              </mc:Choice>
              <mc:Fallback>
                <p:oleObj name="Drawing" r:id="rId6" imgW="8335104" imgH="7905405" progId="Presentations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-66744"/>
                        <a:ext cx="9307944" cy="88297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735995"/>
              </p:ext>
            </p:extLst>
          </p:nvPr>
        </p:nvGraphicFramePr>
        <p:xfrm>
          <a:off x="-136634" y="-64659"/>
          <a:ext cx="9369586" cy="8888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02" name="Drawing" r:id="rId8" imgW="8335104" imgH="7905405" progId="Presentations.Drawing.11">
                  <p:embed/>
                </p:oleObj>
              </mc:Choice>
              <mc:Fallback>
                <p:oleObj name="Drawing" r:id="rId8" imgW="8335104" imgH="7905405" progId="Presentations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6634" y="-64659"/>
                        <a:ext cx="9369586" cy="88880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-140164" y="228600"/>
            <a:ext cx="94243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Combining Charts and Satellite Imagery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7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797735"/>
              </p:ext>
            </p:extLst>
          </p:nvPr>
        </p:nvGraphicFramePr>
        <p:xfrm>
          <a:off x="-381001" y="0"/>
          <a:ext cx="9799577" cy="929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35" name="Drawing" r:id="rId4" imgW="8335104" imgH="7905405" progId="Presentations.Drawing.11">
                  <p:embed/>
                </p:oleObj>
              </mc:Choice>
              <mc:Fallback>
                <p:oleObj name="Drawing" r:id="rId4" imgW="8335104" imgH="7905405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1" y="0"/>
                        <a:ext cx="9799577" cy="929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102827"/>
              </p:ext>
            </p:extLst>
          </p:nvPr>
        </p:nvGraphicFramePr>
        <p:xfrm>
          <a:off x="-443552" y="-30248"/>
          <a:ext cx="9898563" cy="93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36" name="Drawing" r:id="rId6" imgW="8335104" imgH="7905405" progId="Presentations.Drawing.11">
                  <p:embed/>
                </p:oleObj>
              </mc:Choice>
              <mc:Fallback>
                <p:oleObj name="Drawing" r:id="rId6" imgW="8335104" imgH="7905405" progId="Presentations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43552" y="-30248"/>
                        <a:ext cx="9898563" cy="938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697527"/>
              </p:ext>
            </p:extLst>
          </p:nvPr>
        </p:nvGraphicFramePr>
        <p:xfrm>
          <a:off x="-434820" y="0"/>
          <a:ext cx="9883620" cy="9375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37" name="Drawing" r:id="rId8" imgW="8335104" imgH="7905405" progId="Presentations.Drawing.11">
                  <p:embed/>
                </p:oleObj>
              </mc:Choice>
              <mc:Fallback>
                <p:oleObj name="Drawing" r:id="rId8" imgW="8335104" imgH="7905405" progId="Presentations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34820" y="0"/>
                        <a:ext cx="9883620" cy="93752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-140164" y="228600"/>
            <a:ext cx="94243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Combining Charts and Satellite Imagery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19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504392"/>
              </p:ext>
            </p:extLst>
          </p:nvPr>
        </p:nvGraphicFramePr>
        <p:xfrm>
          <a:off x="4114800" y="2085975"/>
          <a:ext cx="5029200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86" name="Drawing" r:id="rId4" imgW="8335104" imgH="7905405" progId="Presentations.Drawing.11">
                  <p:embed/>
                </p:oleObj>
              </mc:Choice>
              <mc:Fallback>
                <p:oleObj name="Drawing" r:id="rId4" imgW="8335104" imgH="7905405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085975"/>
                        <a:ext cx="5029200" cy="477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752600" y="8458200"/>
            <a:ext cx="33368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Introduction</a:t>
            </a:r>
            <a:endParaRPr lang="en-US" sz="4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283624"/>
              </p:ext>
            </p:extLst>
          </p:nvPr>
        </p:nvGraphicFramePr>
        <p:xfrm>
          <a:off x="-457200" y="2085975"/>
          <a:ext cx="5029200" cy="477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87" name="Drawing" r:id="rId6" imgW="8335104" imgH="7905405" progId="Presentations.Drawing.11">
                  <p:embed/>
                </p:oleObj>
              </mc:Choice>
              <mc:Fallback>
                <p:oleObj name="Drawing" r:id="rId6" imgW="8335104" imgH="7905405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57200" y="2085975"/>
                        <a:ext cx="5029200" cy="477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178302" y="0"/>
            <a:ext cx="67874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Comparing Visible and IR </a:t>
            </a:r>
            <a:br>
              <a:rPr lang="en-US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Imagery Can Help You </a:t>
            </a:r>
            <a:br>
              <a:rPr lang="en-US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Identify Significant Features</a:t>
            </a:r>
          </a:p>
        </p:txBody>
      </p:sp>
    </p:spTree>
    <p:extLst>
      <p:ext uri="{BB962C8B-B14F-4D97-AF65-F5344CB8AC3E}">
        <p14:creationId xmlns:p14="http://schemas.microsoft.com/office/powerpoint/2010/main" val="27403942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126411"/>
              </p:ext>
            </p:extLst>
          </p:nvPr>
        </p:nvGraphicFramePr>
        <p:xfrm>
          <a:off x="-381000" y="-1336451"/>
          <a:ext cx="9525000" cy="9032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5" name="Drawing" r:id="rId4" imgW="8335104" imgH="7905405" progId="Presentations.Drawing.11">
                  <p:embed/>
                </p:oleObj>
              </mc:Choice>
              <mc:Fallback>
                <p:oleObj name="Drawing" r:id="rId4" imgW="8335104" imgH="7905405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0" y="-1336451"/>
                        <a:ext cx="9525000" cy="9032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33400" y="2590800"/>
            <a:ext cx="6324600" cy="3886200"/>
            <a:chOff x="779318" y="2590800"/>
            <a:chExt cx="6324600" cy="3886200"/>
          </a:xfrm>
        </p:grpSpPr>
        <p:sp>
          <p:nvSpPr>
            <p:cNvPr id="11" name="Oval 10"/>
            <p:cNvSpPr/>
            <p:nvPr/>
          </p:nvSpPr>
          <p:spPr>
            <a:xfrm>
              <a:off x="2608118" y="2590800"/>
              <a:ext cx="2667000" cy="190500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779318" y="5892225"/>
              <a:ext cx="6324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FFFF"/>
                  </a:solidFill>
                  <a:latin typeface="+mj-lt"/>
                </a:rPr>
                <a:t>Unstable Air = Post-Frontal Showers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3941618" y="4519550"/>
              <a:ext cx="0" cy="1524001"/>
            </a:xfrm>
            <a:prstGeom prst="straightConnector1">
              <a:avLst/>
            </a:prstGeom>
            <a:ln w="38100"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400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093678"/>
              </p:ext>
            </p:extLst>
          </p:nvPr>
        </p:nvGraphicFramePr>
        <p:xfrm>
          <a:off x="-228600" y="-1219200"/>
          <a:ext cx="9372600" cy="888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1" name="Drawing" r:id="rId4" imgW="8335104" imgH="7905405" progId="Presentations.Drawing.11">
                  <p:embed/>
                </p:oleObj>
              </mc:Choice>
              <mc:Fallback>
                <p:oleObj name="Drawing" r:id="rId4" imgW="8335104" imgH="7905405" progId="Presentations.Drawing.11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600" y="-1219200"/>
                        <a:ext cx="9372600" cy="888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1721068" y="2667000"/>
            <a:ext cx="6737132" cy="3669093"/>
            <a:chOff x="1721068" y="2667000"/>
            <a:chExt cx="6737132" cy="3669093"/>
          </a:xfrm>
        </p:grpSpPr>
        <p:sp>
          <p:nvSpPr>
            <p:cNvPr id="9" name="Oval 8"/>
            <p:cNvSpPr/>
            <p:nvPr/>
          </p:nvSpPr>
          <p:spPr>
            <a:xfrm>
              <a:off x="4267200" y="2667000"/>
              <a:ext cx="1219200" cy="114300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1721068" y="5258875"/>
              <a:ext cx="6737132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FFFF"/>
                  </a:solidFill>
                  <a:latin typeface="+mj-lt"/>
                </a:rPr>
                <a:t>Area of convection ahead of upper trough axis…possibly a thunderstorm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4883368" y="3886200"/>
              <a:ext cx="0" cy="1524001"/>
            </a:xfrm>
            <a:prstGeom prst="straightConnector1">
              <a:avLst/>
            </a:prstGeom>
            <a:ln w="38100"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706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79033" y="0"/>
            <a:ext cx="59859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ZSE CWSU </a:t>
            </a:r>
            <a:b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TRACON Briefing Pages</a:t>
            </a:r>
            <a:endParaRPr lang="en-US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91" y="1895891"/>
            <a:ext cx="6477000" cy="496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219200"/>
            <a:ext cx="4800600" cy="45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44534" y="775855"/>
            <a:ext cx="6083532" cy="126188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www.weather.gov/zse</a:t>
            </a:r>
          </a:p>
          <a:p>
            <a:pPr algn="ctr"/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23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09100" y="0"/>
            <a:ext cx="29258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Conclusion</a:t>
            </a:r>
            <a:endParaRPr lang="en-US" sz="4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746949"/>
            <a:ext cx="9144000" cy="12858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1767007"/>
            <a:ext cx="8382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Seattle Center Weather Service Unit Operations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Area Forecast Discussion/Aviation Weather Discussion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Identifying Types of Weather Charts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Interpreting Constant Pressure Charts</a:t>
            </a: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Satellite Interpretation Relative to Charts</a:t>
            </a:r>
          </a:p>
        </p:txBody>
      </p:sp>
    </p:spTree>
    <p:extLst>
      <p:ext uri="{BB962C8B-B14F-4D97-AF65-F5344CB8AC3E}">
        <p14:creationId xmlns:p14="http://schemas.microsoft.com/office/powerpoint/2010/main" val="36394248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200701190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t="459" r="3460" b="15060"/>
          <a:stretch/>
        </p:blipFill>
        <p:spPr bwMode="auto">
          <a:xfrm>
            <a:off x="0" y="0"/>
            <a:ext cx="91505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5846" y="2644170"/>
            <a:ext cx="60923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96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Questions?</a:t>
            </a:r>
            <a:endParaRPr lang="en-US" sz="9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18155" y="6477000"/>
            <a:ext cx="1423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Source:  NWS/NCEP</a:t>
            </a:r>
          </a:p>
        </p:txBody>
      </p:sp>
    </p:spTree>
    <p:extLst>
      <p:ext uri="{BB962C8B-B14F-4D97-AF65-F5344CB8AC3E}">
        <p14:creationId xmlns:p14="http://schemas.microsoft.com/office/powerpoint/2010/main" val="130578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657"/>
            <a:ext cx="8229600" cy="781050"/>
          </a:xfrm>
        </p:spPr>
        <p:txBody>
          <a:bodyPr/>
          <a:lstStyle/>
          <a:p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Aviation Weather Center (AWC)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90E804-2F95-46ED-A35A-3CA885A6773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1" y="1451883"/>
            <a:ext cx="6232703" cy="537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8382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Aviationweather.gov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6368774" y="1451883"/>
            <a:ext cx="2851426" cy="478159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Provides ADDS data and charts for an array for aviation weather related hazards at a national level.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Issue SIGMETS &amp;          G-AIRMETS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Briefing support and much more current and forecast information available!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127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54" y="1921933"/>
            <a:ext cx="4761843" cy="333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98941" y="679172"/>
            <a:ext cx="668644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u="sng" cap="none" spc="150" dirty="0">
                <a:ln w="1143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CWSU &amp; </a:t>
            </a:r>
            <a:r>
              <a:rPr lang="en-US" sz="3200" b="1" u="sng" spc="150" dirty="0">
                <a:ln w="1143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NWS</a:t>
            </a:r>
            <a:r>
              <a:rPr lang="en-US" sz="3200" b="1" u="sng" cap="none" spc="150" dirty="0">
                <a:ln w="1143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Seattle</a:t>
            </a:r>
          </a:p>
          <a:p>
            <a:pPr algn="ctr"/>
            <a:r>
              <a:rPr lang="en-US" sz="3200" b="1" u="sng" spc="150" dirty="0">
                <a:ln w="1143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Both a</a:t>
            </a:r>
            <a:r>
              <a:rPr lang="en-US" sz="3200" b="1" u="sng" cap="none" spc="150" dirty="0">
                <a:ln w="1143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ctive on Facebook &amp; Twitter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3695" y="4572000"/>
            <a:ext cx="146304" cy="146304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1226" y="0"/>
            <a:ext cx="70615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Social Media Activities</a:t>
            </a:r>
            <a:endParaRPr lang="en-US" sz="4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00192"/>
            <a:ext cx="4753506" cy="387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170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29702"/>
            <a:ext cx="2729722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Microsoft Sans Serif" pitchFamily="34" charset="0"/>
              </a:rPr>
              <a:t>Michael </a:t>
            </a:r>
            <a:r>
              <a:rPr lang="en-US" sz="1400" b="1" cap="none" spc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Microsoft Sans Serif" pitchFamily="34" charset="0"/>
              </a:rPr>
              <a:t>Petrucelli</a:t>
            </a:r>
            <a:endParaRPr lang="en-US" sz="1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j-lt"/>
              <a:ea typeface="+mj-ea"/>
              <a:cs typeface="Microsoft Sans Serif" pitchFamily="34" charset="0"/>
            </a:endParaRPr>
          </a:p>
          <a:p>
            <a:pPr algn="ctr"/>
            <a:r>
              <a:rPr lang="en-US" sz="1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Microsoft Sans Serif" pitchFamily="34" charset="0"/>
              </a:rPr>
              <a:t>Meteorologist</a:t>
            </a:r>
          </a:p>
          <a:p>
            <a:pPr algn="ctr"/>
            <a:r>
              <a:rPr lang="en-US" sz="1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Microsoft Sans Serif" pitchFamily="34" charset="0"/>
              </a:rPr>
              <a:t>Medford Weather Forecast Office</a:t>
            </a:r>
            <a:endParaRPr lang="en-US" sz="1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3271" y="2551837"/>
            <a:ext cx="8277459" cy="1754326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Microsoft Sans Serif" pitchFamily="34" charset="0"/>
              </a:rPr>
              <a:t>Interpreting Weather Charts</a:t>
            </a:r>
          </a:p>
          <a:p>
            <a:pPr algn="ctr"/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Microsoft Sans Serif" pitchFamily="34" charset="0"/>
              </a:rPr>
              <a:t>On The Internet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6878" y="5867400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Slides Created By:</a:t>
            </a:r>
          </a:p>
        </p:txBody>
      </p:sp>
    </p:spTree>
    <p:extLst>
      <p:ext uri="{BB962C8B-B14F-4D97-AF65-F5344CB8AC3E}">
        <p14:creationId xmlns:p14="http://schemas.microsoft.com/office/powerpoint/2010/main" val="32903725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WS Template">
  <a:themeElements>
    <a:clrScheme name="Custom 1">
      <a:dk1>
        <a:sysClr val="windowText" lastClr="000000"/>
      </a:dk1>
      <a:lt1>
        <a:srgbClr val="0B5394"/>
      </a:lt1>
      <a:dk2>
        <a:srgbClr val="04617B"/>
      </a:dk2>
      <a:lt2>
        <a:srgbClr val="DBF5F9"/>
      </a:lt2>
      <a:accent1>
        <a:srgbClr val="073763"/>
      </a:accent1>
      <a:accent2>
        <a:srgbClr val="0075A2"/>
      </a:accent2>
      <a:accent3>
        <a:srgbClr val="3CEEF5"/>
      </a:accent3>
      <a:accent4>
        <a:srgbClr val="94F6D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NWS Template</Template>
  <TotalTime>34305</TotalTime>
  <Words>1427</Words>
  <Application>Microsoft Office PowerPoint</Application>
  <PresentationFormat>On-screen Show (4:3)</PresentationFormat>
  <Paragraphs>376</Paragraphs>
  <Slides>61</Slides>
  <Notes>52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Arial</vt:lpstr>
      <vt:lpstr>Calibri</vt:lpstr>
      <vt:lpstr>Constantia</vt:lpstr>
      <vt:lpstr>Microsoft Sans Serif</vt:lpstr>
      <vt:lpstr>Times New Roman</vt:lpstr>
      <vt:lpstr>Verdana</vt:lpstr>
      <vt:lpstr>Wingdings 2</vt:lpstr>
      <vt:lpstr>NWS Template</vt:lpstr>
      <vt:lpstr>Drawing</vt:lpstr>
      <vt:lpstr>PowerPoint Presentation</vt:lpstr>
      <vt:lpstr>PowerPoint Presentation</vt:lpstr>
      <vt:lpstr>PowerPoint Presentation</vt:lpstr>
      <vt:lpstr>Seattle Weather Office Aviation Page</vt:lpstr>
      <vt:lpstr>Center Weather Service Unit (CWSU)</vt:lpstr>
      <vt:lpstr>PowerPoint Presentation</vt:lpstr>
      <vt:lpstr>Aviation Weather Center (AWC)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john.werth</dc:creator>
  <cp:lastModifiedBy>daniel Mercer</cp:lastModifiedBy>
  <cp:revision>791</cp:revision>
  <dcterms:created xsi:type="dcterms:W3CDTF">2011-05-12T21:38:48Z</dcterms:created>
  <dcterms:modified xsi:type="dcterms:W3CDTF">2018-02-23T15:05:13Z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0x01010062004324B054394BBEAC3198101C16CB</vt:lpwstr>
  </property>
</Properties>
</file>