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notesSlide+xml" PartName="/ppt/notesSlides/notesSlide4.xml"/>
  <Override ContentType="application/vnd.openxmlformats-officedocument.presentationml.notesSlide+xml" PartName="/ppt/notesSlides/notesSlide39.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43.xml"/>
  <Override ContentType="application/vnd.openxmlformats-officedocument.presentationml.notesSlide+xml" PartName="/ppt/notesSlides/notesSlide37.xml"/>
  <Override ContentType="application/vnd.openxmlformats-officedocument.presentationml.notesSlide+xml" PartName="/ppt/notesSlides/notesSlide32.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35.xml"/>
  <Override ContentType="application/vnd.openxmlformats-officedocument.presentationml.notesSlide+xml" PartName="/ppt/notesSlides/notesSlide31.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41.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42.xml"/>
  <Override ContentType="application/vnd.openxmlformats-officedocument.presentationml.notesSlide+xml" PartName="/ppt/notesSlides/notesSlide38.xml"/>
  <Override ContentType="application/vnd.openxmlformats-officedocument.presentationml.notesSlide+xml" PartName="/ppt/notesSlides/notesSlide28.xml"/>
  <Override ContentType="application/vnd.openxmlformats-officedocument.presentationml.notesSlide+xml" PartName="/ppt/notesSlides/notesSlide40.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45.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44.xml"/>
  <Override ContentType="application/vnd.openxmlformats-officedocument.presentationml.notesSlide+xml" PartName="/ppt/notesSlides/notesSlide46.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37.xml"/>
  <Override ContentType="application/vnd.openxmlformats-officedocument.presentationml.slide+xml" PartName="/ppt/slides/slide47.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45.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3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42.xml"/>
  <Override ContentType="application/vnd.openxmlformats-officedocument.presentationml.slide+xml" PartName="/ppt/slides/slide31.xml"/>
  <Override ContentType="application/vnd.openxmlformats-officedocument.presentationml.slide+xml" PartName="/ppt/slides/slide43.xml"/>
  <Override ContentType="application/vnd.openxmlformats-officedocument.presentationml.slide+xml" PartName="/ppt/slides/slide40.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4.xml"/>
  <Override ContentType="application/vnd.openxmlformats-officedocument.presentationml.slide+xml" PartName="/ppt/slides/slide38.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46.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41.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6858000" cx="9144000"/>
  <p:notesSz cx="7010400" cy="92964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19" Type="http://schemas.openxmlformats.org/officeDocument/2006/relationships/slide" Target="slides/slide14.xml"/><Relationship Id="rId36" Type="http://schemas.openxmlformats.org/officeDocument/2006/relationships/slide" Target="slides/slide31.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30" Type="http://schemas.openxmlformats.org/officeDocument/2006/relationships/slide" Target="slides/slide25.xml"/><Relationship Id="rId12" Type="http://schemas.openxmlformats.org/officeDocument/2006/relationships/slide" Target="slides/slide7.xml"/><Relationship Id="rId31" Type="http://schemas.openxmlformats.org/officeDocument/2006/relationships/slide" Target="slides/slide26.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34" Type="http://schemas.openxmlformats.org/officeDocument/2006/relationships/slide" Target="slides/slide29.xml"/><Relationship Id="rId35" Type="http://schemas.openxmlformats.org/officeDocument/2006/relationships/slide" Target="slides/slide30.xml"/><Relationship Id="rId32" Type="http://schemas.openxmlformats.org/officeDocument/2006/relationships/slide" Target="slides/slide27.xml"/><Relationship Id="rId33" Type="http://schemas.openxmlformats.org/officeDocument/2006/relationships/slide" Target="slides/slide2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48" Type="http://schemas.openxmlformats.org/officeDocument/2006/relationships/slide" Target="slides/slide43.xml"/><Relationship Id="rId47" Type="http://schemas.openxmlformats.org/officeDocument/2006/relationships/slide" Target="slides/slide42.xml"/><Relationship Id="rId29" Type="http://schemas.openxmlformats.org/officeDocument/2006/relationships/slide" Target="slides/slide24.xml"/><Relationship Id="rId49" Type="http://schemas.openxmlformats.org/officeDocument/2006/relationships/slide" Target="slides/slide4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 Type="http://schemas.openxmlformats.org/officeDocument/2006/relationships/presProps" Target="presProps.xml"/><Relationship Id="rId21" Type="http://schemas.openxmlformats.org/officeDocument/2006/relationships/slide" Target="slides/slide16.xml"/><Relationship Id="rId40" Type="http://schemas.openxmlformats.org/officeDocument/2006/relationships/slide" Target="slides/slide35.xml"/><Relationship Id="rId1" Type="http://schemas.openxmlformats.org/officeDocument/2006/relationships/theme" Target="theme/theme2.xml"/><Relationship Id="rId22" Type="http://schemas.openxmlformats.org/officeDocument/2006/relationships/slide" Target="slides/slide17.xml"/><Relationship Id="rId41" Type="http://schemas.openxmlformats.org/officeDocument/2006/relationships/slide" Target="slides/slide36.xml"/><Relationship Id="rId4" Type="http://schemas.openxmlformats.org/officeDocument/2006/relationships/slideMaster" Target="slideMasters/slideMaster1.xml"/><Relationship Id="rId23" Type="http://schemas.openxmlformats.org/officeDocument/2006/relationships/slide" Target="slides/slide18.xml"/><Relationship Id="rId42" Type="http://schemas.openxmlformats.org/officeDocument/2006/relationships/slide" Target="slides/slide37.xml"/><Relationship Id="rId3" Type="http://schemas.openxmlformats.org/officeDocument/2006/relationships/tableStyles" Target="tableStyles.xml"/><Relationship Id="rId24" Type="http://schemas.openxmlformats.org/officeDocument/2006/relationships/slide" Target="slides/slide19.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3040062" cy="463550"/>
          </a:xfrm>
          <a:prstGeom prst="rect">
            <a:avLst/>
          </a:prstGeom>
          <a:noFill/>
          <a:ln>
            <a:noFill/>
          </a:ln>
        </p:spPr>
        <p:txBody>
          <a:bodyPr anchorCtr="0" anchor="t" bIns="91425" lIns="91425" rIns="91425" tIns="91425"/>
          <a:lstStyle>
            <a:lvl1pPr indent="0" marL="0" marR="0" rtl="0" algn="l">
              <a:spcBef>
                <a:spcPts val="0"/>
              </a:spcBef>
              <a:spcAft>
                <a:spcPts val="0"/>
              </a:spcAft>
              <a:defRPr/>
            </a:lvl1pPr>
            <a:lvl2pPr indent="0" marL="457200" marR="0" rtl="0" algn="l">
              <a:spcBef>
                <a:spcPts val="0"/>
              </a:spcBef>
              <a:spcAft>
                <a:spcPts val="0"/>
              </a:spcAft>
              <a:defRPr/>
            </a:lvl2pPr>
            <a:lvl3pPr indent="0" marL="914400" marR="0" rtl="0" algn="l">
              <a:spcBef>
                <a:spcPts val="0"/>
              </a:spcBef>
              <a:spcAft>
                <a:spcPts val="0"/>
              </a:spcAft>
              <a:defRPr/>
            </a:lvl3pPr>
            <a:lvl4pPr indent="0" marL="1371600" marR="0" rtl="0" algn="l">
              <a:spcBef>
                <a:spcPts val="0"/>
              </a:spcBef>
              <a:spcAft>
                <a:spcPts val="0"/>
              </a:spcAft>
              <a:defRPr/>
            </a:lvl4pPr>
            <a:lvl5pPr indent="0" marL="1828800" marR="0" rtl="0" algn="l">
              <a:spcBef>
                <a:spcPts val="0"/>
              </a:spcBef>
              <a:spcAft>
                <a:spcPts val="0"/>
              </a:spcAft>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 name="Shape 3"/>
          <p:cNvSpPr txBox="1"/>
          <p:nvPr>
            <p:ph idx="10" type="dt"/>
          </p:nvPr>
        </p:nvSpPr>
        <p:spPr>
          <a:xfrm>
            <a:off x="3970337" y="0"/>
            <a:ext cx="3040061" cy="463550"/>
          </a:xfrm>
          <a:prstGeom prst="rect">
            <a:avLst/>
          </a:prstGeom>
          <a:noFill/>
          <a:ln>
            <a:noFill/>
          </a:ln>
        </p:spPr>
        <p:txBody>
          <a:bodyPr anchorCtr="0" anchor="t" bIns="91425" lIns="91425" rIns="91425" tIns="91425"/>
          <a:lstStyle>
            <a:lvl1pPr indent="0" marL="0" marR="0" rtl="0" algn="r">
              <a:spcBef>
                <a:spcPts val="0"/>
              </a:spcBef>
              <a:spcAft>
                <a:spcPts val="0"/>
              </a:spcAft>
              <a:defRPr/>
            </a:lvl1pPr>
            <a:lvl2pPr indent="0" marL="457200" marR="0" rtl="0" algn="l">
              <a:spcBef>
                <a:spcPts val="0"/>
              </a:spcBef>
              <a:spcAft>
                <a:spcPts val="0"/>
              </a:spcAft>
              <a:defRPr/>
            </a:lvl2pPr>
            <a:lvl3pPr indent="0" marL="914400" marR="0" rtl="0" algn="l">
              <a:spcBef>
                <a:spcPts val="0"/>
              </a:spcBef>
              <a:spcAft>
                <a:spcPts val="0"/>
              </a:spcAft>
              <a:defRPr/>
            </a:lvl3pPr>
            <a:lvl4pPr indent="0" marL="1371600" marR="0" rtl="0" algn="l">
              <a:spcBef>
                <a:spcPts val="0"/>
              </a:spcBef>
              <a:spcAft>
                <a:spcPts val="0"/>
              </a:spcAft>
              <a:defRPr/>
            </a:lvl4pPr>
            <a:lvl5pPr indent="0" marL="1828800" marR="0" rtl="0" algn="l">
              <a:spcBef>
                <a:spcPts val="0"/>
              </a:spcBef>
              <a:spcAft>
                <a:spcPts val="0"/>
              </a:spcAft>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 name="Shape 4"/>
          <p:cNvSpPr/>
          <p:nvPr>
            <p:ph idx="3"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miter/>
            <a:headEnd len="med" w="med" type="none"/>
            <a:tailEnd len="med" w="med" type="none"/>
          </a:ln>
        </p:spPr>
      </p:sp>
      <p:sp>
        <p:nvSpPr>
          <p:cNvPr id="5" name="Shape 5"/>
          <p:cNvSpPr txBox="1"/>
          <p:nvPr>
            <p:ph idx="1" type="body"/>
          </p:nvPr>
        </p:nvSpPr>
        <p:spPr>
          <a:xfrm>
            <a:off x="935037" y="4418012"/>
            <a:ext cx="5140324" cy="4178300"/>
          </a:xfrm>
          <a:prstGeom prst="rect">
            <a:avLst/>
          </a:prstGeom>
          <a:noFill/>
          <a:ln>
            <a:noFill/>
          </a:ln>
        </p:spPr>
        <p:txBody>
          <a:bodyPr anchorCtr="0" anchor="t" bIns="91425" lIns="91425" rIns="91425" tIns="91425"/>
          <a:lstStyle>
            <a:lvl1pPr indent="0" marL="0" marR="0" rtl="0" algn="l">
              <a:spcBef>
                <a:spcPts val="360"/>
              </a:spcBef>
              <a:spcAft>
                <a:spcPts val="0"/>
              </a:spcAft>
              <a:defRPr/>
            </a:lvl1pPr>
            <a:lvl2pPr indent="0" marL="457200" marR="0" rtl="0" algn="l">
              <a:spcBef>
                <a:spcPts val="360"/>
              </a:spcBef>
              <a:spcAft>
                <a:spcPts val="0"/>
              </a:spcAft>
              <a:defRPr/>
            </a:lvl2pPr>
            <a:lvl3pPr indent="0" marL="914400" marR="0" rtl="0" algn="l">
              <a:spcBef>
                <a:spcPts val="360"/>
              </a:spcBef>
              <a:spcAft>
                <a:spcPts val="0"/>
              </a:spcAft>
              <a:defRPr/>
            </a:lvl3pPr>
            <a:lvl4pPr indent="0" marL="1371600" marR="0" rtl="0" algn="l">
              <a:spcBef>
                <a:spcPts val="360"/>
              </a:spcBef>
              <a:spcAft>
                <a:spcPts val="0"/>
              </a:spcAft>
              <a:defRPr/>
            </a:lvl4pPr>
            <a:lvl5pPr indent="0" marL="1828800" marR="0" rtl="0" algn="l">
              <a:spcBef>
                <a:spcPts val="360"/>
              </a:spcBef>
              <a:spcAft>
                <a:spcPts val="0"/>
              </a:spcAft>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 name="Shape 6"/>
          <p:cNvSpPr txBox="1"/>
          <p:nvPr>
            <p:ph idx="11" type="ftr"/>
          </p:nvPr>
        </p:nvSpPr>
        <p:spPr>
          <a:xfrm>
            <a:off x="0" y="8832850"/>
            <a:ext cx="3040062" cy="463550"/>
          </a:xfrm>
          <a:prstGeom prst="rect">
            <a:avLst/>
          </a:prstGeom>
          <a:noFill/>
          <a:ln>
            <a:noFill/>
          </a:ln>
        </p:spPr>
        <p:txBody>
          <a:bodyPr anchorCtr="0" anchor="b" bIns="91425" lIns="91425" rIns="91425" tIns="91425"/>
          <a:lstStyle>
            <a:lvl1pPr indent="0" marL="0" marR="0" rtl="0" algn="l">
              <a:spcBef>
                <a:spcPts val="0"/>
              </a:spcBef>
              <a:spcAft>
                <a:spcPts val="0"/>
              </a:spcAft>
              <a:defRPr/>
            </a:lvl1pPr>
            <a:lvl2pPr indent="0" marL="457200" marR="0" rtl="0" algn="l">
              <a:spcBef>
                <a:spcPts val="0"/>
              </a:spcBef>
              <a:spcAft>
                <a:spcPts val="0"/>
              </a:spcAft>
              <a:defRPr/>
            </a:lvl2pPr>
            <a:lvl3pPr indent="0" marL="914400" marR="0" rtl="0" algn="l">
              <a:spcBef>
                <a:spcPts val="0"/>
              </a:spcBef>
              <a:spcAft>
                <a:spcPts val="0"/>
              </a:spcAft>
              <a:defRPr/>
            </a:lvl3pPr>
            <a:lvl4pPr indent="0" marL="1371600" marR="0" rtl="0" algn="l">
              <a:spcBef>
                <a:spcPts val="0"/>
              </a:spcBef>
              <a:spcAft>
                <a:spcPts val="0"/>
              </a:spcAft>
              <a:defRPr/>
            </a:lvl4pPr>
            <a:lvl5pPr indent="0" marL="1828800" marR="0" rtl="0" algn="l">
              <a:spcBef>
                <a:spcPts val="0"/>
              </a:spcBef>
              <a:spcAft>
                <a:spcPts val="0"/>
              </a:spcAft>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 name="Shape 7"/>
          <p:cNvSpPr txBox="1"/>
          <p:nvPr>
            <p:ph idx="12" type="sldNum"/>
          </p:nvPr>
        </p:nvSpPr>
        <p:spPr>
          <a:xfrm>
            <a:off x="3970337" y="8832850"/>
            <a:ext cx="3040061" cy="463550"/>
          </a:xfrm>
          <a:prstGeom prst="rect">
            <a:avLst/>
          </a:prstGeom>
          <a:noFill/>
          <a:ln>
            <a:noFill/>
          </a:ln>
        </p:spPr>
        <p:txBody>
          <a:bodyPr anchorCtr="0" anchor="b" bIns="45700" lIns="91400" rIns="91400" tIns="45700">
            <a:noAutofit/>
          </a:bodyPr>
          <a:lstStyle>
            <a:lvl1pPr indent="0" marL="0" marR="0" rtl="0" algn="r">
              <a:spcBef>
                <a:spcPts val="0"/>
              </a:spcBef>
              <a:spcAft>
                <a:spcPts val="0"/>
              </a:spcAft>
              <a:buNone/>
              <a:defRPr b="0" baseline="0" i="0" sz="1200" u="none" cap="none" strike="noStrike">
                <a:solidFill>
                  <a:schemeClr val="dk1"/>
                </a:solidFill>
                <a:latin typeface="Times New Roman"/>
                <a:ea typeface="Times New Roman"/>
                <a:cs typeface="Times New Roman"/>
                <a:sym typeface="Times New Roman"/>
              </a:defRPr>
            </a:lvl1pPr>
          </a:lstStyle>
          <a:p>
            <a:pPr indent="0" lvl="0" marL="0">
              <a:spcBef>
                <a:spcPts val="0"/>
              </a:spcBef>
              <a:buSzPct val="25000"/>
              <a:buNone/>
            </a:pPr>
            <a:fld id="{00000000-1234-1234-1234-123412341234}" type="slidenum">
              <a:rPr lang="en-US"/>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 name="Shape 34"/>
        <p:cNvGrpSpPr/>
        <p:nvPr/>
      </p:nvGrpSpPr>
      <p:grpSpPr>
        <a:xfrm>
          <a:off x="0" y="0"/>
          <a:ext cx="0" cy="0"/>
          <a:chOff x="0" y="0"/>
          <a:chExt cx="0" cy="0"/>
        </a:xfrm>
      </p:grpSpPr>
      <p:sp>
        <p:nvSpPr>
          <p:cNvPr id="35" name="Shape 35"/>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a:noFill/>
          </a:ln>
        </p:spPr>
      </p:sp>
      <p:sp>
        <p:nvSpPr>
          <p:cNvPr id="36" name="Shape 36"/>
          <p:cNvSpPr txBox="1"/>
          <p:nvPr>
            <p:ph idx="1" type="body"/>
          </p:nvPr>
        </p:nvSpPr>
        <p:spPr>
          <a:xfrm>
            <a:off x="935037" y="4418012"/>
            <a:ext cx="5140324" cy="4178300"/>
          </a:xfrm>
          <a:prstGeom prst="rect">
            <a:avLst/>
          </a:prstGeom>
          <a:noFill/>
          <a:ln>
            <a:noFill/>
          </a:ln>
        </p:spPr>
        <p:txBody>
          <a:bodyPr anchorCtr="0" anchor="t" bIns="45700" lIns="91400" rIns="91400"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125" name="Shape 125"/>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134" name="Shape 134"/>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146" name="Shape 146"/>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158" name="Shape 158"/>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169" name="Shape 169"/>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188" name="Shape 188"/>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203" name="Shape 203"/>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miter/>
            <a:headEnd len="med" w="med" type="none"/>
            <a:tailEnd len="med" w="med" type="none"/>
          </a:ln>
        </p:spPr>
      </p:sp>
      <p:sp>
        <p:nvSpPr>
          <p:cNvPr id="218" name="Shape 218"/>
          <p:cNvSpPr txBox="1"/>
          <p:nvPr>
            <p:ph idx="1" type="body"/>
          </p:nvPr>
        </p:nvSpPr>
        <p:spPr>
          <a:xfrm>
            <a:off x="935037" y="4418012"/>
            <a:ext cx="5140324" cy="4178300"/>
          </a:xfrm>
          <a:prstGeom prst="rect">
            <a:avLst/>
          </a:prstGeom>
          <a:noFill/>
          <a:ln>
            <a:noFill/>
          </a:ln>
        </p:spPr>
        <p:txBody>
          <a:bodyPr anchorCtr="0" anchor="t" bIns="45700" lIns="91400" rIns="91400"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Times New Roman"/>
                <a:ea typeface="Times New Roman"/>
                <a:cs typeface="Times New Roman"/>
                <a:sym typeface="Times New Roman"/>
              </a:rPr>
              <a:t>If you want to add a rating curve axis to the AHPS products, check with your regional representative.</a:t>
            </a:r>
          </a:p>
        </p:txBody>
      </p:sp>
      <p:sp>
        <p:nvSpPr>
          <p:cNvPr id="219" name="Shape 219"/>
          <p:cNvSpPr txBox="1"/>
          <p:nvPr>
            <p:ph idx="12" type="sldNum"/>
          </p:nvPr>
        </p:nvSpPr>
        <p:spPr>
          <a:xfrm>
            <a:off x="3970337" y="8832850"/>
            <a:ext cx="3040061" cy="463550"/>
          </a:xfrm>
          <a:prstGeom prst="rect">
            <a:avLst/>
          </a:prstGeom>
          <a:noFill/>
          <a:ln>
            <a:noFill/>
          </a:ln>
        </p:spPr>
        <p:txBody>
          <a:bodyPr anchorCtr="0" anchor="b" bIns="45700" lIns="91400" rIns="91400"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233" name="Shape 233"/>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242" name="Shape 242"/>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 name="Shape 42"/>
        <p:cNvGrpSpPr/>
        <p:nvPr/>
      </p:nvGrpSpPr>
      <p:grpSpPr>
        <a:xfrm>
          <a:off x="0" y="0"/>
          <a:ext cx="0" cy="0"/>
          <a:chOff x="0" y="0"/>
          <a:chExt cx="0" cy="0"/>
        </a:xfrm>
      </p:grpSpPr>
      <p:sp>
        <p:nvSpPr>
          <p:cNvPr id="43" name="Shape 43"/>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miter/>
            <a:headEnd len="med" w="med" type="none"/>
            <a:tailEnd len="med" w="med" type="none"/>
          </a:ln>
        </p:spPr>
      </p:sp>
      <p:sp>
        <p:nvSpPr>
          <p:cNvPr id="44" name="Shape 44"/>
          <p:cNvSpPr txBox="1"/>
          <p:nvPr>
            <p:ph idx="1" type="body"/>
          </p:nvPr>
        </p:nvSpPr>
        <p:spPr>
          <a:xfrm>
            <a:off x="935037" y="4418012"/>
            <a:ext cx="5140324" cy="4178300"/>
          </a:xfrm>
          <a:prstGeom prst="rect">
            <a:avLst/>
          </a:prstGeom>
          <a:noFill/>
          <a:ln>
            <a:noFill/>
          </a:ln>
        </p:spPr>
        <p:txBody>
          <a:bodyPr anchorCtr="0" anchor="t" bIns="45700" lIns="91400" rIns="91400"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Times New Roman"/>
                <a:ea typeface="Times New Roman"/>
                <a:cs typeface="Times New Roman"/>
                <a:sym typeface="Times New Roman"/>
              </a:rPr>
              <a:t>The Editor interface provides several advantages, including shielding the user from XML formatting rules; providing immediate, graphical feedback after changes are made; and identifying errors in the PI-service configuration or parameters of the template.  The only time the XML file should be manually edited, in my opinion, is if there is a change to make to many product templates so that its easier to open in a text editor and do a find-replace.</a:t>
            </a:r>
          </a:p>
        </p:txBody>
      </p:sp>
      <p:sp>
        <p:nvSpPr>
          <p:cNvPr id="45" name="Shape 45"/>
          <p:cNvSpPr txBox="1"/>
          <p:nvPr>
            <p:ph idx="12" type="sldNum"/>
          </p:nvPr>
        </p:nvSpPr>
        <p:spPr>
          <a:xfrm>
            <a:off x="3970337" y="8832850"/>
            <a:ext cx="3040061" cy="463550"/>
          </a:xfrm>
          <a:prstGeom prst="rect">
            <a:avLst/>
          </a:prstGeom>
          <a:noFill/>
          <a:ln>
            <a:noFill/>
          </a:ln>
        </p:spPr>
        <p:txBody>
          <a:bodyPr anchorCtr="0" anchor="b" bIns="45700" lIns="91400" rIns="91400"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256" name="Shape 256"/>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267" name="Shape 267"/>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281" name="Shape 281"/>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291" name="Shape 291"/>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300" name="Shape 300"/>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310" name="Shape 310"/>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miter/>
            <a:headEnd len="med" w="med" type="none"/>
            <a:tailEnd len="med" w="med" type="none"/>
          </a:ln>
        </p:spPr>
      </p:sp>
      <p:sp>
        <p:nvSpPr>
          <p:cNvPr id="326" name="Shape 326"/>
          <p:cNvSpPr txBox="1"/>
          <p:nvPr>
            <p:ph idx="1" type="body"/>
          </p:nvPr>
        </p:nvSpPr>
        <p:spPr>
          <a:xfrm>
            <a:off x="935037" y="4418012"/>
            <a:ext cx="5140324" cy="4178300"/>
          </a:xfrm>
          <a:prstGeom prst="rect">
            <a:avLst/>
          </a:prstGeom>
          <a:noFill/>
          <a:ln>
            <a:noFill/>
          </a:ln>
        </p:spPr>
        <p:txBody>
          <a:bodyPr anchorCtr="0" anchor="t" bIns="45700" lIns="91400" rIns="91400"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Times New Roman"/>
                <a:ea typeface="Times New Roman"/>
                <a:cs typeface="Times New Roman"/>
                <a:sym typeface="Times New Roman"/>
              </a:rPr>
              <a:t>In response to a user request for information on the  “configuration/setting of the Tabular Output”.</a:t>
            </a:r>
          </a:p>
        </p:txBody>
      </p:sp>
      <p:sp>
        <p:nvSpPr>
          <p:cNvPr id="327" name="Shape 327"/>
          <p:cNvSpPr txBox="1"/>
          <p:nvPr>
            <p:ph idx="12" type="sldNum"/>
          </p:nvPr>
        </p:nvSpPr>
        <p:spPr>
          <a:xfrm>
            <a:off x="3970337" y="8832850"/>
            <a:ext cx="3040061" cy="463550"/>
          </a:xfrm>
          <a:prstGeom prst="rect">
            <a:avLst/>
          </a:prstGeom>
          <a:noFill/>
          <a:ln>
            <a:noFill/>
          </a:ln>
        </p:spPr>
        <p:txBody>
          <a:bodyPr anchorCtr="0" anchor="b" bIns="45700" lIns="91400" rIns="91400"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3" name="Shape 333"/>
        <p:cNvGrpSpPr/>
        <p:nvPr/>
      </p:nvGrpSpPr>
      <p:grpSpPr>
        <a:xfrm>
          <a:off x="0" y="0"/>
          <a:ext cx="0" cy="0"/>
          <a:chOff x="0" y="0"/>
          <a:chExt cx="0" cy="0"/>
        </a:xfrm>
      </p:grpSpPr>
      <p:sp>
        <p:nvSpPr>
          <p:cNvPr id="334" name="Shape 334"/>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335" name="Shape 335"/>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340" name="Shape 340"/>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348" name="Shape 348"/>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53" name="Shape 53"/>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5" name="Shape 355"/>
        <p:cNvGrpSpPr/>
        <p:nvPr/>
      </p:nvGrpSpPr>
      <p:grpSpPr>
        <a:xfrm>
          <a:off x="0" y="0"/>
          <a:ext cx="0" cy="0"/>
          <a:chOff x="0" y="0"/>
          <a:chExt cx="0" cy="0"/>
        </a:xfrm>
      </p:grpSpPr>
      <p:sp>
        <p:nvSpPr>
          <p:cNvPr id="356" name="Shape 356"/>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357" name="Shape 357"/>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366" name="Shape 366"/>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7" name="Shape 377"/>
        <p:cNvGrpSpPr/>
        <p:nvPr/>
      </p:nvGrpSpPr>
      <p:grpSpPr>
        <a:xfrm>
          <a:off x="0" y="0"/>
          <a:ext cx="0" cy="0"/>
          <a:chOff x="0" y="0"/>
          <a:chExt cx="0" cy="0"/>
        </a:xfrm>
      </p:grpSpPr>
      <p:sp>
        <p:nvSpPr>
          <p:cNvPr id="378" name="Shape 378"/>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379" name="Shape 379"/>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392" name="Shape 392"/>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1" name="Shape 401"/>
        <p:cNvGrpSpPr/>
        <p:nvPr/>
      </p:nvGrpSpPr>
      <p:grpSpPr>
        <a:xfrm>
          <a:off x="0" y="0"/>
          <a:ext cx="0" cy="0"/>
          <a:chOff x="0" y="0"/>
          <a:chExt cx="0" cy="0"/>
        </a:xfrm>
      </p:grpSpPr>
      <p:sp>
        <p:nvSpPr>
          <p:cNvPr id="402" name="Shape 402"/>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403" name="Shape 403"/>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2" name="Shape 412"/>
        <p:cNvGrpSpPr/>
        <p:nvPr/>
      </p:nvGrpSpPr>
      <p:grpSpPr>
        <a:xfrm>
          <a:off x="0" y="0"/>
          <a:ext cx="0" cy="0"/>
          <a:chOff x="0" y="0"/>
          <a:chExt cx="0" cy="0"/>
        </a:xfrm>
      </p:grpSpPr>
      <p:sp>
        <p:nvSpPr>
          <p:cNvPr id="413" name="Shape 413"/>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414" name="Shape 414"/>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3" name="Shape 423"/>
        <p:cNvGrpSpPr/>
        <p:nvPr/>
      </p:nvGrpSpPr>
      <p:grpSpPr>
        <a:xfrm>
          <a:off x="0" y="0"/>
          <a:ext cx="0" cy="0"/>
          <a:chOff x="0" y="0"/>
          <a:chExt cx="0" cy="0"/>
        </a:xfrm>
      </p:grpSpPr>
      <p:sp>
        <p:nvSpPr>
          <p:cNvPr id="424" name="Shape 424"/>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425" name="Shape 425"/>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8" name="Shape 438"/>
        <p:cNvGrpSpPr/>
        <p:nvPr/>
      </p:nvGrpSpPr>
      <p:grpSpPr>
        <a:xfrm>
          <a:off x="0" y="0"/>
          <a:ext cx="0" cy="0"/>
          <a:chOff x="0" y="0"/>
          <a:chExt cx="0" cy="0"/>
        </a:xfrm>
      </p:grpSpPr>
      <p:sp>
        <p:nvSpPr>
          <p:cNvPr id="439" name="Shape 439"/>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440" name="Shape 440"/>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3" name="Shape 453"/>
        <p:cNvGrpSpPr/>
        <p:nvPr/>
      </p:nvGrpSpPr>
      <p:grpSpPr>
        <a:xfrm>
          <a:off x="0" y="0"/>
          <a:ext cx="0" cy="0"/>
          <a:chOff x="0" y="0"/>
          <a:chExt cx="0" cy="0"/>
        </a:xfrm>
      </p:grpSpPr>
      <p:sp>
        <p:nvSpPr>
          <p:cNvPr id="454" name="Shape 454"/>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455" name="Shape 455"/>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2" name="Shape 462"/>
        <p:cNvGrpSpPr/>
        <p:nvPr/>
      </p:nvGrpSpPr>
      <p:grpSpPr>
        <a:xfrm>
          <a:off x="0" y="0"/>
          <a:ext cx="0" cy="0"/>
          <a:chOff x="0" y="0"/>
          <a:chExt cx="0" cy="0"/>
        </a:xfrm>
      </p:grpSpPr>
      <p:sp>
        <p:nvSpPr>
          <p:cNvPr id="463" name="Shape 463"/>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464" name="Shape 464"/>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61" name="Shape 61"/>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2" name="Shape 472"/>
        <p:cNvGrpSpPr/>
        <p:nvPr/>
      </p:nvGrpSpPr>
      <p:grpSpPr>
        <a:xfrm>
          <a:off x="0" y="0"/>
          <a:ext cx="0" cy="0"/>
          <a:chOff x="0" y="0"/>
          <a:chExt cx="0" cy="0"/>
        </a:xfrm>
      </p:grpSpPr>
      <p:sp>
        <p:nvSpPr>
          <p:cNvPr id="473" name="Shape 473"/>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474" name="Shape 474"/>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3" name="Shape 483"/>
        <p:cNvGrpSpPr/>
        <p:nvPr/>
      </p:nvGrpSpPr>
      <p:grpSpPr>
        <a:xfrm>
          <a:off x="0" y="0"/>
          <a:ext cx="0" cy="0"/>
          <a:chOff x="0" y="0"/>
          <a:chExt cx="0" cy="0"/>
        </a:xfrm>
      </p:grpSpPr>
      <p:sp>
        <p:nvSpPr>
          <p:cNvPr id="484" name="Shape 484"/>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485" name="Shape 485"/>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4" name="Shape 494"/>
        <p:cNvGrpSpPr/>
        <p:nvPr/>
      </p:nvGrpSpPr>
      <p:grpSpPr>
        <a:xfrm>
          <a:off x="0" y="0"/>
          <a:ext cx="0" cy="0"/>
          <a:chOff x="0" y="0"/>
          <a:chExt cx="0" cy="0"/>
        </a:xfrm>
      </p:grpSpPr>
      <p:sp>
        <p:nvSpPr>
          <p:cNvPr id="495" name="Shape 495"/>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496" name="Shape 496"/>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6" name="Shape 506"/>
        <p:cNvGrpSpPr/>
        <p:nvPr/>
      </p:nvGrpSpPr>
      <p:grpSpPr>
        <a:xfrm>
          <a:off x="0" y="0"/>
          <a:ext cx="0" cy="0"/>
          <a:chOff x="0" y="0"/>
          <a:chExt cx="0" cy="0"/>
        </a:xfrm>
      </p:grpSpPr>
      <p:sp>
        <p:nvSpPr>
          <p:cNvPr id="507" name="Shape 507"/>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508" name="Shape 508"/>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0" name="Shape 520"/>
        <p:cNvGrpSpPr/>
        <p:nvPr/>
      </p:nvGrpSpPr>
      <p:grpSpPr>
        <a:xfrm>
          <a:off x="0" y="0"/>
          <a:ext cx="0" cy="0"/>
          <a:chOff x="0" y="0"/>
          <a:chExt cx="0" cy="0"/>
        </a:xfrm>
      </p:grpSpPr>
      <p:sp>
        <p:nvSpPr>
          <p:cNvPr id="521" name="Shape 521"/>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522" name="Shape 522"/>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6" name="Shape 536"/>
        <p:cNvGrpSpPr/>
        <p:nvPr/>
      </p:nvGrpSpPr>
      <p:grpSpPr>
        <a:xfrm>
          <a:off x="0" y="0"/>
          <a:ext cx="0" cy="0"/>
          <a:chOff x="0" y="0"/>
          <a:chExt cx="0" cy="0"/>
        </a:xfrm>
      </p:grpSpPr>
      <p:sp>
        <p:nvSpPr>
          <p:cNvPr id="537" name="Shape 537"/>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538" name="Shape 538"/>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4" name="Shape 554"/>
        <p:cNvGrpSpPr/>
        <p:nvPr/>
      </p:nvGrpSpPr>
      <p:grpSpPr>
        <a:xfrm>
          <a:off x="0" y="0"/>
          <a:ext cx="0" cy="0"/>
          <a:chOff x="0" y="0"/>
          <a:chExt cx="0" cy="0"/>
        </a:xfrm>
      </p:grpSpPr>
      <p:sp>
        <p:nvSpPr>
          <p:cNvPr id="555" name="Shape 555"/>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556" name="Shape 556"/>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3" name="Shape 563"/>
        <p:cNvGrpSpPr/>
        <p:nvPr/>
      </p:nvGrpSpPr>
      <p:grpSpPr>
        <a:xfrm>
          <a:off x="0" y="0"/>
          <a:ext cx="0" cy="0"/>
          <a:chOff x="0" y="0"/>
          <a:chExt cx="0" cy="0"/>
        </a:xfrm>
      </p:grpSpPr>
      <p:sp>
        <p:nvSpPr>
          <p:cNvPr id="564" name="Shape 564"/>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565" name="Shape 565"/>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70" name="Shape 70"/>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84" name="Shape 84"/>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93" name="Shape 93"/>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106" name="Shape 106"/>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935037" y="4418012"/>
            <a:ext cx="5140324" cy="4178300"/>
          </a:xfrm>
          <a:prstGeom prst="rect">
            <a:avLst/>
          </a:prstGeom>
        </p:spPr>
        <p:txBody>
          <a:bodyPr anchorCtr="0" anchor="t" bIns="91425" lIns="91425" rIns="91425" tIns="91425">
            <a:noAutofit/>
          </a:bodyPr>
          <a:lstStyle/>
          <a:p>
            <a:pPr>
              <a:spcBef>
                <a:spcPts val="0"/>
              </a:spcBef>
              <a:buNone/>
            </a:pPr>
            <a:r>
              <a:t/>
            </a:r>
            <a:endParaRPr/>
          </a:p>
        </p:txBody>
      </p:sp>
      <p:sp>
        <p:nvSpPr>
          <p:cNvPr id="115" name="Shape 115"/>
          <p:cNvSpPr/>
          <p:nvPr>
            <p:ph idx="2" type="sldImg"/>
          </p:nvPr>
        </p:nvSpPr>
        <p:spPr>
          <a:xfrm>
            <a:off x="1181100" y="700087"/>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01.jpg"/><Relationship Id="rId1" Type="http://schemas.openxmlformats.org/officeDocument/2006/relationships/slideMaster" Target="../slideMasters/slideMaster1.xml"/><Relationship Id="rId3" Type="http://schemas.openxmlformats.org/officeDocument/2006/relationships/image" Target="../media/image0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7" name="Shape 17"/>
        <p:cNvGrpSpPr/>
        <p:nvPr/>
      </p:nvGrpSpPr>
      <p:grpSpPr>
        <a:xfrm>
          <a:off x="0" y="0"/>
          <a:ext cx="0" cy="0"/>
          <a:chOff x="0" y="0"/>
          <a:chExt cx="0" cy="0"/>
        </a:xfrm>
      </p:grpSpPr>
      <p:sp>
        <p:nvSpPr>
          <p:cNvPr id="18" name="Shape 18"/>
          <p:cNvSpPr/>
          <p:nvPr/>
        </p:nvSpPr>
        <p:spPr>
          <a:xfrm>
            <a:off x="0" y="6432550"/>
            <a:ext cx="9144000" cy="425449"/>
          </a:xfrm>
          <a:prstGeom prst="rect">
            <a:avLst/>
          </a:prstGeom>
          <a:gradFill>
            <a:gsLst>
              <a:gs pos="0">
                <a:schemeClr val="lt1"/>
              </a:gs>
              <a:gs pos="50000">
                <a:srgbClr val="0066FF"/>
              </a:gs>
              <a:gs pos="100000">
                <a:schemeClr val="lt1"/>
              </a:gs>
            </a:gsLst>
            <a:lin ang="0" scaled="0"/>
          </a:gradFill>
          <a:ln cap="flat" w="1905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p:txBody>
      </p:sp>
      <p:sp>
        <p:nvSpPr>
          <p:cNvPr id="19" name="Shape 19"/>
          <p:cNvSpPr txBox="1"/>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spcAft>
                <a:spcPts val="0"/>
              </a:spcAft>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spcAft>
                <a:spcPts val="0"/>
              </a:spcAft>
              <a:buSzPct val="25000"/>
              <a:buNone/>
            </a:pPr>
            <a:r>
              <a:rPr b="0" baseline="0" i="0" lang="en-US" sz="1000" u="none" cap="none" strike="noStrike">
                <a:solidFill>
                  <a:schemeClr val="dk1"/>
                </a:solidFill>
                <a:latin typeface="Arial Narrow"/>
                <a:ea typeface="Arial Narrow"/>
                <a:cs typeface="Arial Narrow"/>
                <a:sym typeface="Arial Narrow"/>
              </a:rPr>
              <a:t>Silver Spring, MD</a:t>
            </a:r>
          </a:p>
          <a:p>
            <a:pPr indent="0" lvl="0" marL="0" marR="0" rtl="0" algn="r">
              <a:spcBef>
                <a:spcPts val="0"/>
              </a:spcBef>
              <a:spcAft>
                <a:spcPts val="0"/>
              </a:spcAft>
              <a:buNone/>
            </a:pPr>
            <a:r>
              <a:t/>
            </a:r>
            <a:endParaRPr b="0" baseline="0" i="0" sz="1000" u="none" cap="none" strike="noStrike">
              <a:solidFill>
                <a:schemeClr val="dk1"/>
              </a:solidFill>
              <a:latin typeface="Arial Narrow"/>
              <a:ea typeface="Arial Narrow"/>
              <a:cs typeface="Arial Narrow"/>
              <a:sym typeface="Arial Narrow"/>
            </a:endParaRPr>
          </a:p>
        </p:txBody>
      </p:sp>
      <p:pic>
        <p:nvPicPr>
          <p:cNvPr id="20" name="Shape 20"/>
          <p:cNvPicPr preferRelativeResize="0"/>
          <p:nvPr/>
        </p:nvPicPr>
        <p:blipFill rotWithShape="1">
          <a:blip r:embed="rId2">
            <a:alphaModFix/>
          </a:blip>
          <a:srcRect b="0" l="0" r="0" t="0"/>
          <a:stretch/>
        </p:blipFill>
        <p:spPr>
          <a:xfrm>
            <a:off x="8512175" y="6226175"/>
            <a:ext cx="631825" cy="631825"/>
          </a:xfrm>
          <a:prstGeom prst="rect">
            <a:avLst/>
          </a:prstGeom>
          <a:noFill/>
          <a:ln>
            <a:noFill/>
          </a:ln>
        </p:spPr>
      </p:pic>
      <p:pic>
        <p:nvPicPr>
          <p:cNvPr id="21" name="Shape 21"/>
          <p:cNvPicPr preferRelativeResize="0"/>
          <p:nvPr/>
        </p:nvPicPr>
        <p:blipFill rotWithShape="1">
          <a:blip r:embed="rId3">
            <a:alphaModFix/>
          </a:blip>
          <a:srcRect b="0" l="0" r="0" t="0"/>
          <a:stretch/>
        </p:blipFill>
        <p:spPr>
          <a:xfrm>
            <a:off x="0" y="6161087"/>
            <a:ext cx="696913" cy="696912"/>
          </a:xfrm>
          <a:prstGeom prst="rect">
            <a:avLst/>
          </a:prstGeom>
          <a:noFill/>
          <a:ln>
            <a:noFill/>
          </a:ln>
        </p:spPr>
      </p:pic>
      <p:sp>
        <p:nvSpPr>
          <p:cNvPr id="22" name="Shape 22"/>
          <p:cNvSpPr txBox="1"/>
          <p:nvPr/>
        </p:nvSpPr>
        <p:spPr>
          <a:xfrm>
            <a:off x="709612" y="6438900"/>
            <a:ext cx="3043236" cy="3968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800" u="none" cap="none" strike="noStrike">
                <a:solidFill>
                  <a:srgbClr val="000099"/>
                </a:solidFill>
                <a:latin typeface="Arial"/>
                <a:ea typeface="Arial"/>
                <a:cs typeface="Arial"/>
                <a:sym typeface="Arial"/>
              </a:rPr>
              <a:t>National Oceanic and Atmospheric Administration’s</a:t>
            </a:r>
          </a:p>
          <a:p>
            <a:pPr indent="0" lvl="0" marL="0" marR="0" rtl="0" algn="l">
              <a:spcBef>
                <a:spcPts val="0"/>
              </a:spcBef>
              <a:spcAft>
                <a:spcPts val="0"/>
              </a:spcAft>
              <a:buSzPct val="25000"/>
              <a:buNone/>
            </a:pPr>
            <a:r>
              <a:rPr b="1" baseline="0" i="0" lang="en-US" sz="1200" u="none" cap="none" strike="noStrike">
                <a:solidFill>
                  <a:srgbClr val="000099"/>
                </a:solidFill>
                <a:latin typeface="Arial"/>
                <a:ea typeface="Arial"/>
                <a:cs typeface="Arial"/>
                <a:sym typeface="Arial"/>
              </a:rPr>
              <a:t>National Weather Service</a:t>
            </a:r>
          </a:p>
        </p:txBody>
      </p:sp>
      <p:sp>
        <p:nvSpPr>
          <p:cNvPr id="23" name="Shape 23"/>
          <p:cNvSpPr txBox="1"/>
          <p:nvPr>
            <p:ph type="ctrTitle"/>
          </p:nvPr>
        </p:nvSpPr>
        <p:spPr>
          <a:xfrm>
            <a:off x="579437" y="1673225"/>
            <a:ext cx="7772400" cy="1470024"/>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24" name="Shape 24"/>
          <p:cNvSpPr txBox="1"/>
          <p:nvPr>
            <p:ph idx="1" type="subTitle"/>
          </p:nvPr>
        </p:nvSpPr>
        <p:spPr>
          <a:xfrm>
            <a:off x="1265237" y="3413125"/>
            <a:ext cx="6400799" cy="1022349"/>
          </a:xfrm>
          <a:prstGeom prst="rect">
            <a:avLst/>
          </a:prstGeom>
          <a:noFill/>
          <a:ln>
            <a:noFill/>
          </a:ln>
        </p:spPr>
        <p:txBody>
          <a:bodyPr anchorCtr="0" anchor="t" bIns="91425" lIns="91425" rIns="91425" tIns="91425"/>
          <a:lstStyle>
            <a:lvl1pPr indent="0" marL="0" marR="0" rtl="0" algn="ctr">
              <a:spcBef>
                <a:spcPts val="440"/>
              </a:spcBef>
              <a:spcAft>
                <a:spcPts val="0"/>
              </a:spcAft>
              <a:buClr>
                <a:schemeClr val="dk1"/>
              </a:buClr>
              <a:buFont typeface="Noto Symbol"/>
              <a:buNone/>
              <a:defRPr/>
            </a:lvl1pPr>
            <a:lvl2pPr indent="-158750" marL="742950" marR="0" rtl="0" algn="l">
              <a:spcBef>
                <a:spcPts val="400"/>
              </a:spcBef>
              <a:spcAft>
                <a:spcPts val="0"/>
              </a:spcAft>
              <a:buClr>
                <a:srgbClr val="003366"/>
              </a:buClr>
              <a:buFont typeface="Arial"/>
              <a:buChar char="o"/>
              <a:defRPr/>
            </a:lvl2pPr>
            <a:lvl3pPr indent="-114300" marL="1143000" marR="0" rtl="0" algn="l">
              <a:spcBef>
                <a:spcPts val="360"/>
              </a:spcBef>
              <a:spcAft>
                <a:spcPts val="0"/>
              </a:spcAft>
              <a:buClr>
                <a:srgbClr val="008080"/>
              </a:buClr>
              <a:buFont typeface="Arial"/>
              <a:buChar char="•"/>
              <a:defRPr/>
            </a:lvl3pPr>
            <a:lvl4pPr indent="-127000" marL="1600200" marR="0" rtl="0" algn="l">
              <a:spcBef>
                <a:spcPts val="320"/>
              </a:spcBef>
              <a:spcAft>
                <a:spcPts val="0"/>
              </a:spcAft>
              <a:buClr>
                <a:schemeClr val="dk1"/>
              </a:buClr>
              <a:buFont typeface="Arial"/>
              <a:buChar char="–"/>
              <a:defRPr/>
            </a:lvl4pPr>
            <a:lvl5pPr indent="-139700" marL="2057400" marR="0" rtl="0" algn="l">
              <a:spcBef>
                <a:spcPts val="280"/>
              </a:spcBef>
              <a:spcAft>
                <a:spcPts val="0"/>
              </a:spcAft>
              <a:buClr>
                <a:schemeClr val="dk1"/>
              </a:buClr>
              <a:buFont typeface="Arial"/>
              <a:buChar char="»"/>
              <a:defRPr/>
            </a:lvl5pPr>
            <a:lvl6pPr indent="-139700" marL="2514600" marR="0" rtl="0" algn="l">
              <a:spcBef>
                <a:spcPts val="280"/>
              </a:spcBef>
              <a:spcAft>
                <a:spcPts val="0"/>
              </a:spcAft>
              <a:buClr>
                <a:schemeClr val="dk1"/>
              </a:buClr>
              <a:buFont typeface="Arial"/>
              <a:buChar char="»"/>
              <a:defRPr/>
            </a:lvl6pPr>
            <a:lvl7pPr indent="-139700" marL="2971800" marR="0" rtl="0" algn="l">
              <a:spcBef>
                <a:spcPts val="280"/>
              </a:spcBef>
              <a:spcAft>
                <a:spcPts val="0"/>
              </a:spcAft>
              <a:buClr>
                <a:schemeClr val="dk1"/>
              </a:buClr>
              <a:buFont typeface="Arial"/>
              <a:buChar char="»"/>
              <a:defRPr/>
            </a:lvl7pPr>
            <a:lvl8pPr indent="-139700" marL="3429000" marR="0" rtl="0" algn="l">
              <a:spcBef>
                <a:spcPts val="280"/>
              </a:spcBef>
              <a:spcAft>
                <a:spcPts val="0"/>
              </a:spcAft>
              <a:buClr>
                <a:schemeClr val="dk1"/>
              </a:buClr>
              <a:buFont typeface="Arial"/>
              <a:buChar char="»"/>
              <a:defRPr/>
            </a:lvl8pPr>
            <a:lvl9pPr indent="-139700" marL="3886200" marR="0" rtl="0" algn="l">
              <a:spcBef>
                <a:spcPts val="280"/>
              </a:spcBef>
              <a:spcAft>
                <a:spcPts val="0"/>
              </a:spcAft>
              <a:buClr>
                <a:schemeClr val="dk1"/>
              </a:buClr>
              <a:buFont typeface="Arial"/>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spTree>
      <p:nvGrpSpPr>
        <p:cNvPr id="25" name="Shape 25"/>
        <p:cNvGrpSpPr/>
        <p:nvPr/>
      </p:nvGrpSpPr>
      <p:grpSpPr>
        <a:xfrm>
          <a:off x="0" y="0"/>
          <a:ext cx="0" cy="0"/>
          <a:chOff x="0" y="0"/>
          <a:chExt cx="0" cy="0"/>
        </a:xfrm>
      </p:grpSpPr>
      <p:sp>
        <p:nvSpPr>
          <p:cNvPr id="26" name="Shape 26"/>
          <p:cNvSpPr txBox="1"/>
          <p:nvPr>
            <p:ph idx="1" type="body"/>
          </p:nvPr>
        </p:nvSpPr>
        <p:spPr>
          <a:xfrm>
            <a:off x="107576" y="1047750"/>
            <a:ext cx="8937812" cy="4994462"/>
          </a:xfrm>
          <a:prstGeom prst="rect">
            <a:avLst/>
          </a:prstGeom>
          <a:noFill/>
          <a:ln>
            <a:noFill/>
          </a:ln>
        </p:spPr>
        <p:txBody>
          <a:bodyPr anchorCtr="0" anchor="t" bIns="91425" lIns="91425" rIns="91425" tIns="91425"/>
          <a:lstStyle>
            <a:lvl1pPr indent="-203200" marL="342900" rtl="0" algn="l">
              <a:spcBef>
                <a:spcPts val="440"/>
              </a:spcBef>
              <a:spcAft>
                <a:spcPts val="0"/>
              </a:spcAft>
              <a:buClr>
                <a:schemeClr val="dk1"/>
              </a:buClr>
              <a:buFont typeface="Noto Symbol"/>
              <a:buChar char="❑"/>
              <a:defRPr/>
            </a:lvl1pPr>
            <a:lvl2pPr indent="-158750" marL="742950" rtl="0" algn="l">
              <a:spcBef>
                <a:spcPts val="400"/>
              </a:spcBef>
              <a:spcAft>
                <a:spcPts val="0"/>
              </a:spcAft>
              <a:buClr>
                <a:srgbClr val="003366"/>
              </a:buClr>
              <a:buFont typeface="Arial"/>
              <a:buChar char="o"/>
              <a:defRPr/>
            </a:lvl2pPr>
            <a:lvl3pPr indent="-114300" marL="1143000" rtl="0" algn="l">
              <a:spcBef>
                <a:spcPts val="360"/>
              </a:spcBef>
              <a:spcAft>
                <a:spcPts val="0"/>
              </a:spcAft>
              <a:buClr>
                <a:srgbClr val="008080"/>
              </a:buClr>
              <a:buFont typeface="Arial"/>
              <a:buChar char="•"/>
              <a:defRPr/>
            </a:lvl3pPr>
            <a:lvl4pPr indent="-127000" marL="1600200" rtl="0" algn="l">
              <a:spcBef>
                <a:spcPts val="320"/>
              </a:spcBef>
              <a:spcAft>
                <a:spcPts val="0"/>
              </a:spcAft>
              <a:buClr>
                <a:schemeClr val="dk1"/>
              </a:buClr>
              <a:buFont typeface="Arial"/>
              <a:buChar char="–"/>
              <a:defRPr/>
            </a:lvl4pPr>
            <a:lvl5pPr indent="-139700" marL="2057400" rtl="0" algn="l">
              <a:spcBef>
                <a:spcPts val="280"/>
              </a:spcBef>
              <a:spcAft>
                <a:spcPts val="0"/>
              </a:spcAft>
              <a:buClr>
                <a:schemeClr val="dk1"/>
              </a:buClr>
              <a:buFont typeface="Arial"/>
              <a:buChar char="»"/>
              <a:defRPr/>
            </a:lvl5pPr>
            <a:lvl6pPr indent="-139700" marL="2514600" rtl="0" algn="l">
              <a:spcBef>
                <a:spcPts val="280"/>
              </a:spcBef>
              <a:spcAft>
                <a:spcPts val="0"/>
              </a:spcAft>
              <a:buClr>
                <a:schemeClr val="dk1"/>
              </a:buClr>
              <a:buFont typeface="Arial"/>
              <a:buChar char="»"/>
              <a:defRPr/>
            </a:lvl6pPr>
            <a:lvl7pPr indent="-139700" marL="2971800" rtl="0" algn="l">
              <a:spcBef>
                <a:spcPts val="280"/>
              </a:spcBef>
              <a:spcAft>
                <a:spcPts val="0"/>
              </a:spcAft>
              <a:buClr>
                <a:schemeClr val="dk1"/>
              </a:buClr>
              <a:buFont typeface="Arial"/>
              <a:buChar char="»"/>
              <a:defRPr/>
            </a:lvl7pPr>
            <a:lvl8pPr indent="-139700" marL="3429000" rtl="0" algn="l">
              <a:spcBef>
                <a:spcPts val="280"/>
              </a:spcBef>
              <a:spcAft>
                <a:spcPts val="0"/>
              </a:spcAft>
              <a:buClr>
                <a:schemeClr val="dk1"/>
              </a:buClr>
              <a:buFont typeface="Arial"/>
              <a:buChar char="»"/>
              <a:defRPr/>
            </a:lvl8pPr>
            <a:lvl9pPr indent="-139700" marL="3886200" rtl="0" algn="l">
              <a:spcBef>
                <a:spcPts val="280"/>
              </a:spcBef>
              <a:spcAft>
                <a:spcPts val="0"/>
              </a:spcAft>
              <a:buClr>
                <a:schemeClr val="dk1"/>
              </a:buClr>
              <a:buFont typeface="Arial"/>
              <a:buChar char="»"/>
              <a:defRPr/>
            </a:lvl9pPr>
          </a:lstStyle>
          <a:p/>
        </p:txBody>
      </p:sp>
      <p:sp>
        <p:nvSpPr>
          <p:cNvPr id="27" name="Shape 27"/>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lvl1pPr indent="0" marL="0" marR="0" rtl="0" algn="ctr">
              <a:spcBef>
                <a:spcPts val="0"/>
              </a:spcBef>
              <a:buNone/>
              <a:defRPr b="0" baseline="0" i="0" sz="1050" u="none" cap="none" strike="noStrike">
                <a:solidFill>
                  <a:schemeClr val="dk1"/>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
        <p:nvSpPr>
          <p:cNvPr id="28" name="Shape 28"/>
          <p:cNvSpPr txBox="1"/>
          <p:nvPr>
            <p:ph type="title"/>
          </p:nvPr>
        </p:nvSpPr>
        <p:spPr>
          <a:xfrm>
            <a:off x="107950" y="0"/>
            <a:ext cx="8947149" cy="981074"/>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29" name="Shape 29"/>
          <p:cNvSpPr txBox="1"/>
          <p:nvPr>
            <p:ph idx="11" type="ftr"/>
          </p:nvPr>
        </p:nvSpPr>
        <p:spPr>
          <a:xfrm>
            <a:off x="6418262" y="6454775"/>
            <a:ext cx="2043111" cy="403225"/>
          </a:xfrm>
          <a:prstGeom prst="rect">
            <a:avLst/>
          </a:prstGeom>
          <a:noFill/>
          <a:ln>
            <a:noFill/>
          </a:ln>
        </p:spPr>
        <p:txBody>
          <a:bodyPr anchorCtr="0" anchor="t"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01.jpg"/><Relationship Id="rId4" Type="http://schemas.openxmlformats.org/officeDocument/2006/relationships/slideLayout" Target="../slideLayouts/slideLayout2.xml"/><Relationship Id="rId3" Type="http://schemas.openxmlformats.org/officeDocument/2006/relationships/slideLayout" Target="../slideLayouts/slideLayout1.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p:nvPr/>
        </p:nvSpPr>
        <p:spPr>
          <a:xfrm>
            <a:off x="0" y="6432550"/>
            <a:ext cx="9144000" cy="425449"/>
          </a:xfrm>
          <a:prstGeom prst="rect">
            <a:avLst/>
          </a:prstGeom>
          <a:gradFill>
            <a:gsLst>
              <a:gs pos="0">
                <a:schemeClr val="lt1"/>
              </a:gs>
              <a:gs pos="50000">
                <a:srgbClr val="0066FF"/>
              </a:gs>
              <a:gs pos="100000">
                <a:schemeClr val="lt1"/>
              </a:gs>
            </a:gsLst>
            <a:lin ang="0" scaled="0"/>
          </a:gradFill>
          <a:ln cap="flat" w="1905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p:txBody>
      </p:sp>
      <p:sp>
        <p:nvSpPr>
          <p:cNvPr id="10" name="Shape 10"/>
          <p:cNvSpPr txBox="1"/>
          <p:nvPr>
            <p:ph type="title"/>
          </p:nvPr>
        </p:nvSpPr>
        <p:spPr>
          <a:xfrm>
            <a:off x="107950" y="0"/>
            <a:ext cx="8947149" cy="981074"/>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1" name="Shape 11"/>
          <p:cNvSpPr txBox="1"/>
          <p:nvPr>
            <p:ph idx="1" type="body"/>
          </p:nvPr>
        </p:nvSpPr>
        <p:spPr>
          <a:xfrm>
            <a:off x="107950" y="1047750"/>
            <a:ext cx="8937624" cy="4994274"/>
          </a:xfrm>
          <a:prstGeom prst="rect">
            <a:avLst/>
          </a:prstGeom>
          <a:noFill/>
          <a:ln>
            <a:noFill/>
          </a:ln>
        </p:spPr>
        <p:txBody>
          <a:bodyPr anchorCtr="0" anchor="t" bIns="91425" lIns="91425" rIns="91425" tIns="91425"/>
          <a:lstStyle>
            <a:lvl1pPr indent="-203200" marL="342900" marR="0" rtl="0" algn="l">
              <a:spcBef>
                <a:spcPts val="440"/>
              </a:spcBef>
              <a:spcAft>
                <a:spcPts val="0"/>
              </a:spcAft>
              <a:buClr>
                <a:schemeClr val="dk1"/>
              </a:buClr>
              <a:buFont typeface="Noto Symbol"/>
              <a:buChar char="❑"/>
              <a:defRPr/>
            </a:lvl1pPr>
            <a:lvl2pPr indent="-158750" marL="742950" marR="0" rtl="0" algn="l">
              <a:spcBef>
                <a:spcPts val="400"/>
              </a:spcBef>
              <a:spcAft>
                <a:spcPts val="0"/>
              </a:spcAft>
              <a:buClr>
                <a:srgbClr val="003366"/>
              </a:buClr>
              <a:buFont typeface="Arial"/>
              <a:buChar char="o"/>
              <a:defRPr/>
            </a:lvl2pPr>
            <a:lvl3pPr indent="-114300" marL="1143000" marR="0" rtl="0" algn="l">
              <a:spcBef>
                <a:spcPts val="360"/>
              </a:spcBef>
              <a:spcAft>
                <a:spcPts val="0"/>
              </a:spcAft>
              <a:buClr>
                <a:srgbClr val="008080"/>
              </a:buClr>
              <a:buFont typeface="Arial"/>
              <a:buChar char="•"/>
              <a:defRPr/>
            </a:lvl3pPr>
            <a:lvl4pPr indent="-127000" marL="1600200" marR="0" rtl="0" algn="l">
              <a:spcBef>
                <a:spcPts val="320"/>
              </a:spcBef>
              <a:spcAft>
                <a:spcPts val="0"/>
              </a:spcAft>
              <a:buClr>
                <a:schemeClr val="dk1"/>
              </a:buClr>
              <a:buFont typeface="Arial"/>
              <a:buChar char="–"/>
              <a:defRPr/>
            </a:lvl4pPr>
            <a:lvl5pPr indent="-139700" marL="2057400" marR="0" rtl="0" algn="l">
              <a:spcBef>
                <a:spcPts val="280"/>
              </a:spcBef>
              <a:spcAft>
                <a:spcPts val="0"/>
              </a:spcAft>
              <a:buClr>
                <a:schemeClr val="dk1"/>
              </a:buClr>
              <a:buFont typeface="Arial"/>
              <a:buChar char="»"/>
              <a:defRPr/>
            </a:lvl5pPr>
            <a:lvl6pPr indent="-139700" marL="2514600" marR="0" rtl="0" algn="l">
              <a:spcBef>
                <a:spcPts val="280"/>
              </a:spcBef>
              <a:spcAft>
                <a:spcPts val="0"/>
              </a:spcAft>
              <a:buClr>
                <a:schemeClr val="dk1"/>
              </a:buClr>
              <a:buFont typeface="Arial"/>
              <a:buChar char="»"/>
              <a:defRPr/>
            </a:lvl6pPr>
            <a:lvl7pPr indent="-139700" marL="2971800" marR="0" rtl="0" algn="l">
              <a:spcBef>
                <a:spcPts val="280"/>
              </a:spcBef>
              <a:spcAft>
                <a:spcPts val="0"/>
              </a:spcAft>
              <a:buClr>
                <a:schemeClr val="dk1"/>
              </a:buClr>
              <a:buFont typeface="Arial"/>
              <a:buChar char="»"/>
              <a:defRPr/>
            </a:lvl7pPr>
            <a:lvl8pPr indent="-139700" marL="3429000" marR="0" rtl="0" algn="l">
              <a:spcBef>
                <a:spcPts val="280"/>
              </a:spcBef>
              <a:spcAft>
                <a:spcPts val="0"/>
              </a:spcAft>
              <a:buClr>
                <a:schemeClr val="dk1"/>
              </a:buClr>
              <a:buFont typeface="Arial"/>
              <a:buChar char="»"/>
              <a:defRPr/>
            </a:lvl8pPr>
            <a:lvl9pPr indent="-139700" marL="3886200" marR="0" rtl="0" algn="l">
              <a:spcBef>
                <a:spcPts val="280"/>
              </a:spcBef>
              <a:spcAft>
                <a:spcPts val="0"/>
              </a:spcAft>
              <a:buClr>
                <a:schemeClr val="dk1"/>
              </a:buClr>
              <a:buFont typeface="Arial"/>
              <a:buChar char="»"/>
              <a:defRPr/>
            </a:lvl9pPr>
          </a:lstStyle>
          <a:p/>
        </p:txBody>
      </p:sp>
      <p:sp>
        <p:nvSpPr>
          <p:cNvPr id="12" name="Shape 12"/>
          <p:cNvSpPr txBox="1"/>
          <p:nvPr>
            <p:ph idx="11" type="ftr"/>
          </p:nvPr>
        </p:nvSpPr>
        <p:spPr>
          <a:xfrm>
            <a:off x="6418262" y="6454775"/>
            <a:ext cx="2043111" cy="403225"/>
          </a:xfrm>
          <a:prstGeom prst="rect">
            <a:avLst/>
          </a:prstGeom>
          <a:noFill/>
          <a:ln>
            <a:noFill/>
          </a:ln>
        </p:spPr>
        <p:txBody>
          <a:bodyPr anchorCtr="0" anchor="t"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pic>
        <p:nvPicPr>
          <p:cNvPr id="13" name="Shape 13"/>
          <p:cNvPicPr preferRelativeResize="0"/>
          <p:nvPr/>
        </p:nvPicPr>
        <p:blipFill rotWithShape="1">
          <a:blip r:embed="rId1">
            <a:alphaModFix/>
          </a:blip>
          <a:srcRect b="0" l="0" r="0" t="0"/>
          <a:stretch/>
        </p:blipFill>
        <p:spPr>
          <a:xfrm>
            <a:off x="8512175" y="6226175"/>
            <a:ext cx="631825" cy="631825"/>
          </a:xfrm>
          <a:prstGeom prst="rect">
            <a:avLst/>
          </a:prstGeom>
          <a:noFill/>
          <a:ln>
            <a:noFill/>
          </a:ln>
        </p:spPr>
      </p:pic>
      <p:pic>
        <p:nvPicPr>
          <p:cNvPr id="14" name="Shape 14"/>
          <p:cNvPicPr preferRelativeResize="0"/>
          <p:nvPr/>
        </p:nvPicPr>
        <p:blipFill rotWithShape="1">
          <a:blip r:embed="rId2">
            <a:alphaModFix/>
          </a:blip>
          <a:srcRect b="0" l="0" r="0" t="0"/>
          <a:stretch/>
        </p:blipFill>
        <p:spPr>
          <a:xfrm>
            <a:off x="0" y="6161087"/>
            <a:ext cx="696913" cy="696912"/>
          </a:xfrm>
          <a:prstGeom prst="rect">
            <a:avLst/>
          </a:prstGeom>
          <a:noFill/>
          <a:ln>
            <a:noFill/>
          </a:ln>
        </p:spPr>
      </p:pic>
      <p:sp>
        <p:nvSpPr>
          <p:cNvPr id="15" name="Shape 15"/>
          <p:cNvSpPr txBox="1"/>
          <p:nvPr/>
        </p:nvSpPr>
        <p:spPr>
          <a:xfrm>
            <a:off x="709612" y="6438900"/>
            <a:ext cx="3043236" cy="3968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800" u="none" cap="none" strike="noStrike">
                <a:solidFill>
                  <a:srgbClr val="000099"/>
                </a:solidFill>
                <a:latin typeface="Arial"/>
                <a:ea typeface="Arial"/>
                <a:cs typeface="Arial"/>
                <a:sym typeface="Arial"/>
              </a:rPr>
              <a:t>National Oceanic and Atmospheric Administration’s</a:t>
            </a:r>
          </a:p>
          <a:p>
            <a:pPr indent="0" lvl="0" marL="0" marR="0" rtl="0" algn="l">
              <a:spcBef>
                <a:spcPts val="0"/>
              </a:spcBef>
              <a:spcAft>
                <a:spcPts val="0"/>
              </a:spcAft>
              <a:buSzPct val="25000"/>
              <a:buNone/>
            </a:pPr>
            <a:r>
              <a:rPr b="1" baseline="0" i="0" lang="en-US" sz="1200" u="none" cap="none" strike="noStrike">
                <a:solidFill>
                  <a:srgbClr val="000099"/>
                </a:solidFill>
                <a:latin typeface="Arial"/>
                <a:ea typeface="Arial"/>
                <a:cs typeface="Arial"/>
                <a:sym typeface="Arial"/>
              </a:rPr>
              <a:t>National Weather Service</a:t>
            </a:r>
          </a:p>
        </p:txBody>
      </p:sp>
      <p:sp>
        <p:nvSpPr>
          <p:cNvPr id="16" name="Shape 16"/>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lvl1pPr indent="0" marL="0" marR="0" rtl="0" algn="ctr">
              <a:spcBef>
                <a:spcPts val="0"/>
              </a:spcBef>
              <a:buNone/>
              <a:defRPr b="0" baseline="0" i="0" sz="1050" u="none" cap="none" strike="noStrike">
                <a:solidFill>
                  <a:schemeClr val="dk1"/>
                </a:solidFill>
                <a:latin typeface="Arial"/>
                <a:ea typeface="Arial"/>
                <a:cs typeface="Arial"/>
                <a:sym typeface="Arial"/>
              </a:defRPr>
            </a:lvl1pPr>
          </a:lstStyle>
          <a:p>
            <a:pPr indent="0" lvl="0" marL="0">
              <a:spcBef>
                <a:spcPts val="0"/>
              </a:spcBef>
              <a:buSzPct val="25000"/>
              <a:buNone/>
            </a:pPr>
            <a:r>
              <a:rPr lang="en-US"/>
              <a:t>Demo 1-</a:t>
            </a:r>
            <a:fld id="{00000000-1234-1234-1234-123412341234}" type="slidenum">
              <a:rPr lang="en-US"/>
              <a:t>‹#›</a:t>
            </a:fld>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03.png"/><Relationship Id="rId3" Type="http://schemas.openxmlformats.org/officeDocument/2006/relationships/image" Target="../media/image0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3" Type="http://schemas.openxmlformats.org/officeDocument/2006/relationships/image" Target="../media/image0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3" Type="http://schemas.openxmlformats.org/officeDocument/2006/relationships/image" Target="../media/image0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3" Type="http://schemas.openxmlformats.org/officeDocument/2006/relationships/image" Target="../media/image0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10.png"/><Relationship Id="rId5" Type="http://schemas.openxmlformats.org/officeDocument/2006/relationships/image" Target="../media/image0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 Id="rId3" Type="http://schemas.openxmlformats.org/officeDocument/2006/relationships/image" Target="../media/image13.png"/><Relationship Id="rId5"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png"/><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0.png"/><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 Id="rId3"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2.png"/><Relationship Id="rId3" Type="http://schemas.openxmlformats.org/officeDocument/2006/relationships/image" Target="../media/image3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5.png"/><Relationship Id="rId3" Type="http://schemas.openxmlformats.org/officeDocument/2006/relationships/image" Target="../media/image3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1.png"/><Relationship Id="rId3" Type="http://schemas.openxmlformats.org/officeDocument/2006/relationships/image" Target="../media/image3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8.png"/><Relationship Id="rId3" Type="http://schemas.openxmlformats.org/officeDocument/2006/relationships/image" Target="../media/image48.png"/><Relationship Id="rId5" Type="http://schemas.openxmlformats.org/officeDocument/2006/relationships/image" Target="../media/image4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3.png"/><Relationship Id="rId3" Type="http://schemas.openxmlformats.org/officeDocument/2006/relationships/image" Target="../media/image4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6.png"/><Relationship Id="rId3" Type="http://schemas.openxmlformats.org/officeDocument/2006/relationships/image" Target="../media/image4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 Id="rId3"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3" Type="http://schemas.openxmlformats.org/officeDocument/2006/relationships/image" Target="../media/image0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 name="Shape 30"/>
        <p:cNvGrpSpPr/>
        <p:nvPr/>
      </p:nvGrpSpPr>
      <p:grpSpPr>
        <a:xfrm>
          <a:off x="0" y="0"/>
          <a:ext cx="0" cy="0"/>
          <a:chOff x="0" y="0"/>
          <a:chExt cx="0" cy="0"/>
        </a:xfrm>
      </p:grpSpPr>
      <p:sp>
        <p:nvSpPr>
          <p:cNvPr id="31" name="Shape 31"/>
          <p:cNvSpPr txBox="1"/>
          <p:nvPr>
            <p:ph type="ctrTitle"/>
          </p:nvPr>
        </p:nvSpPr>
        <p:spPr>
          <a:xfrm>
            <a:off x="696912" y="777875"/>
            <a:ext cx="7772400" cy="147002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Graphics Generator</a:t>
            </a:r>
            <a:br>
              <a:rPr b="1" baseline="0" i="0" lang="en-US" sz="2800" u="none" cap="none" strike="noStrike">
                <a:solidFill>
                  <a:srgbClr val="003366"/>
                </a:solidFill>
                <a:latin typeface="Allerta"/>
                <a:ea typeface="Allerta"/>
                <a:cs typeface="Allerta"/>
                <a:sym typeface="Allerta"/>
              </a:rPr>
            </a:br>
            <a:r>
              <a:rPr b="1" baseline="0" i="0" lang="en-US" sz="2800" u="none" cap="none" strike="noStrike">
                <a:solidFill>
                  <a:srgbClr val="003366"/>
                </a:solidFill>
                <a:latin typeface="Allerta"/>
                <a:ea typeface="Allerta"/>
                <a:cs typeface="Allerta"/>
                <a:sym typeface="Allerta"/>
              </a:rPr>
              <a:t>Webinar #1</a:t>
            </a:r>
          </a:p>
        </p:txBody>
      </p:sp>
      <p:sp>
        <p:nvSpPr>
          <p:cNvPr id="32" name="Shape 32"/>
          <p:cNvSpPr txBox="1"/>
          <p:nvPr>
            <p:ph idx="1" type="subTitle"/>
          </p:nvPr>
        </p:nvSpPr>
        <p:spPr>
          <a:xfrm>
            <a:off x="1392237" y="2432050"/>
            <a:ext cx="6400799" cy="102234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dk1"/>
              </a:buClr>
              <a:buSzPct val="25000"/>
              <a:buFont typeface="Noto Symbol"/>
              <a:buNone/>
            </a:pPr>
            <a:r>
              <a:rPr b="1" baseline="0" i="0" lang="en-US" sz="2400" u="none" cap="none" strike="noStrike">
                <a:solidFill>
                  <a:schemeClr val="dk1"/>
                </a:solidFill>
                <a:latin typeface="Arial"/>
                <a:ea typeface="Arial"/>
                <a:cs typeface="Arial"/>
                <a:sym typeface="Arial"/>
              </a:rPr>
              <a:t>AHPS Products</a:t>
            </a:r>
          </a:p>
        </p:txBody>
      </p:sp>
      <p:sp>
        <p:nvSpPr>
          <p:cNvPr id="33" name="Shape 33"/>
          <p:cNvSpPr txBox="1"/>
          <p:nvPr/>
        </p:nvSpPr>
        <p:spPr>
          <a:xfrm>
            <a:off x="2181225" y="3941762"/>
            <a:ext cx="4838700" cy="34925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baseline="0" i="0" lang="en-US" sz="1800" u="none" cap="none" strike="noStrike">
                <a:solidFill>
                  <a:schemeClr val="dk1"/>
                </a:solidFill>
                <a:latin typeface="Arial"/>
                <a:ea typeface="Arial"/>
                <a:cs typeface="Arial"/>
                <a:sym typeface="Arial"/>
              </a:rPr>
              <a:t>Hank Herr</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GraphGen Editor allows for editing the default provided thresholds for display in a product</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Thresholds are recorded for those input series for which the </a:t>
            </a:r>
            <a:r>
              <a:rPr b="1" baseline="0" i="0" lang="en-US" sz="2000" u="none" cap="none" strike="noStrike">
                <a:solidFill>
                  <a:srgbClr val="003366"/>
                </a:solidFill>
                <a:latin typeface="Arial"/>
                <a:ea typeface="Arial"/>
                <a:cs typeface="Arial"/>
                <a:sym typeface="Arial"/>
              </a:rPr>
              <a:t>Include Thresholds Checkbox </a:t>
            </a:r>
            <a:r>
              <a:rPr b="0" baseline="0" i="0" lang="en-US" sz="2000" u="none" cap="none" strike="noStrike">
                <a:solidFill>
                  <a:srgbClr val="003366"/>
                </a:solidFill>
                <a:latin typeface="Arial"/>
                <a:ea typeface="Arial"/>
                <a:cs typeface="Arial"/>
                <a:sym typeface="Arial"/>
              </a:rPr>
              <a:t>is checked in the </a:t>
            </a:r>
            <a:r>
              <a:rPr b="1" baseline="0" i="0" lang="en-US" sz="2000" u="none" cap="none" strike="noStrike">
                <a:solidFill>
                  <a:srgbClr val="003366"/>
                </a:solidFill>
                <a:latin typeface="Arial"/>
                <a:ea typeface="Arial"/>
                <a:cs typeface="Arial"/>
                <a:sym typeface="Arial"/>
              </a:rPr>
              <a:t>Input Series Panel</a:t>
            </a: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Available </a:t>
            </a:r>
            <a:r>
              <a:rPr b="0" baseline="0" i="1" lang="en-US" sz="2000" u="none" cap="none" strike="noStrike">
                <a:solidFill>
                  <a:srgbClr val="003366"/>
                </a:solidFill>
                <a:latin typeface="Arial"/>
                <a:ea typeface="Arial"/>
                <a:cs typeface="Arial"/>
                <a:sym typeface="Arial"/>
              </a:rPr>
              <a:t>default</a:t>
            </a:r>
            <a:r>
              <a:rPr b="0" baseline="0" i="0" lang="en-US" sz="2000" u="none" cap="none" strike="noStrike">
                <a:solidFill>
                  <a:srgbClr val="003366"/>
                </a:solidFill>
                <a:latin typeface="Arial"/>
                <a:ea typeface="Arial"/>
                <a:cs typeface="Arial"/>
                <a:sym typeface="Arial"/>
              </a:rPr>
              <a:t> thresholds are listed in the </a:t>
            </a:r>
            <a:r>
              <a:rPr b="1" baseline="0" i="0" lang="en-US" sz="2000" u="none" cap="none" strike="noStrike">
                <a:solidFill>
                  <a:srgbClr val="003366"/>
                </a:solidFill>
                <a:latin typeface="Arial"/>
                <a:ea typeface="Arial"/>
                <a:cs typeface="Arial"/>
                <a:sym typeface="Arial"/>
              </a:rPr>
              <a:t>Default Thresholds Table</a:t>
            </a:r>
            <a:r>
              <a:rPr b="0" baseline="0" i="0" lang="en-US" sz="2000" u="none" cap="none" strike="noStrike">
                <a:solidFill>
                  <a:srgbClr val="003366"/>
                </a:solidFill>
                <a:latin typeface="Arial"/>
                <a:ea typeface="Arial"/>
                <a:cs typeface="Arial"/>
                <a:sym typeface="Arial"/>
              </a:rPr>
              <a:t> of the </a:t>
            </a:r>
            <a:r>
              <a:rPr b="1" baseline="0" i="0" lang="en-US" sz="2000" u="none" cap="none" strike="noStrike">
                <a:solidFill>
                  <a:srgbClr val="003366"/>
                </a:solidFill>
                <a:latin typeface="Arial"/>
                <a:ea typeface="Arial"/>
                <a:cs typeface="Arial"/>
                <a:sym typeface="Arial"/>
              </a:rPr>
              <a:t>Thresholds Editing Panel</a:t>
            </a:r>
            <a:r>
              <a:rPr b="0" baseline="0" i="0" lang="en-US" sz="2000" u="none" cap="none" strike="noStrike">
                <a:solidFill>
                  <a:srgbClr val="003366"/>
                </a:solidFill>
                <a:latin typeface="Arial"/>
                <a:ea typeface="Arial"/>
                <a:cs typeface="Arial"/>
                <a:sym typeface="Arial"/>
              </a:rPr>
              <a:t> in the </a:t>
            </a:r>
            <a:r>
              <a:rPr b="1" baseline="0" i="0" lang="en-US" sz="2000" u="none" cap="none" strike="noStrike">
                <a:solidFill>
                  <a:srgbClr val="003366"/>
                </a:solidFill>
                <a:latin typeface="Arial"/>
                <a:ea typeface="Arial"/>
                <a:cs typeface="Arial"/>
                <a:sym typeface="Arial"/>
              </a:rPr>
              <a:t>Appearance Panel</a:t>
            </a: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p:txBody>
      </p:sp>
      <p:sp>
        <p:nvSpPr>
          <p:cNvPr id="118" name="Shape 118"/>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119" name="Shape 119"/>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Including Thresholds</a:t>
            </a:r>
          </a:p>
        </p:txBody>
      </p:sp>
      <p:sp>
        <p:nvSpPr>
          <p:cNvPr id="120" name="Shape 120"/>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121" name="Shape 121"/>
          <p:cNvPicPr preferRelativeResize="0"/>
          <p:nvPr/>
        </p:nvPicPr>
        <p:blipFill rotWithShape="1">
          <a:blip r:embed="rId3">
            <a:alphaModFix/>
          </a:blip>
          <a:srcRect b="0" l="0" r="0" t="0"/>
          <a:stretch/>
        </p:blipFill>
        <p:spPr>
          <a:xfrm>
            <a:off x="1581150" y="4648198"/>
            <a:ext cx="6000750" cy="1528762"/>
          </a:xfrm>
          <a:prstGeom prst="rect">
            <a:avLst/>
          </a:prstGeom>
          <a:noFill/>
          <a:ln>
            <a:noFill/>
          </a:ln>
        </p:spPr>
      </p:pic>
      <p:pic>
        <p:nvPicPr>
          <p:cNvPr id="122" name="Shape 122"/>
          <p:cNvPicPr preferRelativeResize="0"/>
          <p:nvPr/>
        </p:nvPicPr>
        <p:blipFill rotWithShape="1">
          <a:blip r:embed="rId4">
            <a:alphaModFix/>
          </a:blip>
          <a:srcRect b="0" l="0" r="0" t="0"/>
          <a:stretch/>
        </p:blipFill>
        <p:spPr>
          <a:xfrm>
            <a:off x="1581150" y="2447925"/>
            <a:ext cx="5965031" cy="1500187"/>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285750" lvl="1" marL="742950" marR="0" rtl="0" algn="l">
              <a:spcBef>
                <a:spcPts val="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Changes are made to an </a:t>
            </a:r>
            <a:r>
              <a:rPr b="0" baseline="0" i="1" lang="en-US" sz="2000" u="none" cap="none" strike="noStrike">
                <a:solidFill>
                  <a:srgbClr val="003366"/>
                </a:solidFill>
                <a:latin typeface="Arial"/>
                <a:ea typeface="Arial"/>
                <a:cs typeface="Arial"/>
                <a:sym typeface="Arial"/>
              </a:rPr>
              <a:t>override</a:t>
            </a:r>
            <a:r>
              <a:rPr b="0" baseline="0" i="0" lang="en-US" sz="2000" u="none" cap="none" strike="noStrike">
                <a:solidFill>
                  <a:srgbClr val="003366"/>
                </a:solidFill>
                <a:latin typeface="Arial"/>
                <a:ea typeface="Arial"/>
                <a:cs typeface="Arial"/>
                <a:sym typeface="Arial"/>
              </a:rPr>
              <a:t> threshold listed in the </a:t>
            </a:r>
            <a:r>
              <a:rPr b="1" baseline="0" i="0" lang="en-US" sz="2000" u="none" cap="none" strike="noStrike">
                <a:solidFill>
                  <a:srgbClr val="003366"/>
                </a:solidFill>
                <a:latin typeface="Arial"/>
                <a:ea typeface="Arial"/>
                <a:cs typeface="Arial"/>
                <a:sym typeface="Arial"/>
              </a:rPr>
              <a:t>Override Thresholds Table</a:t>
            </a: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228600" lvl="2" marL="1143000" marR="0" rtl="0" algn="l">
              <a:spcBef>
                <a:spcPts val="360"/>
              </a:spcBef>
              <a:spcAft>
                <a:spcPts val="0"/>
              </a:spcAft>
              <a:buClr>
                <a:srgbClr val="008080"/>
              </a:buClr>
              <a:buSzPct val="100000"/>
              <a:buFont typeface="Arial"/>
              <a:buChar char="•"/>
            </a:pPr>
            <a:r>
              <a:rPr b="0" baseline="0" i="0" lang="en-US" sz="1800" u="none" cap="none" strike="noStrike">
                <a:solidFill>
                  <a:srgbClr val="008080"/>
                </a:solidFill>
                <a:latin typeface="Arial"/>
                <a:ea typeface="Arial"/>
                <a:cs typeface="Arial"/>
                <a:sym typeface="Arial"/>
              </a:rPr>
              <a:t>An override threshold is not created until either a threshold is made visible by clicking on the checkbox in the </a:t>
            </a:r>
            <a:r>
              <a:rPr b="1" baseline="0" i="0" lang="en-US" sz="1800" u="none" cap="none" strike="noStrike">
                <a:solidFill>
                  <a:srgbClr val="008080"/>
                </a:solidFill>
                <a:latin typeface="Arial"/>
                <a:ea typeface="Arial"/>
                <a:cs typeface="Arial"/>
                <a:sym typeface="Arial"/>
              </a:rPr>
              <a:t>Default Thresholds Table </a:t>
            </a:r>
            <a:r>
              <a:rPr b="0" baseline="0" i="0" lang="en-US" sz="1800" u="none" cap="none" strike="noStrike">
                <a:solidFill>
                  <a:srgbClr val="008080"/>
                </a:solidFill>
                <a:latin typeface="Arial"/>
                <a:ea typeface="Arial"/>
                <a:cs typeface="Arial"/>
                <a:sym typeface="Arial"/>
              </a:rPr>
              <a:t>–or– by clicking on the </a:t>
            </a:r>
            <a:r>
              <a:rPr b="1" baseline="0" i="0" lang="en-US" sz="1800" u="none" cap="none" strike="noStrike">
                <a:solidFill>
                  <a:srgbClr val="008080"/>
                </a:solidFill>
                <a:latin typeface="Arial"/>
                <a:ea typeface="Arial"/>
                <a:cs typeface="Arial"/>
                <a:sym typeface="Arial"/>
              </a:rPr>
              <a:t>Add New Threshold Button </a:t>
            </a:r>
            <a:r>
              <a:rPr b="0" baseline="0" i="0" lang="en-US" sz="1800" u="none" cap="none" strike="noStrike">
                <a:solidFill>
                  <a:srgbClr val="008080"/>
                </a:solidFill>
                <a:latin typeface="Arial"/>
                <a:ea typeface="Arial"/>
                <a:cs typeface="Arial"/>
                <a:sym typeface="Arial"/>
              </a:rPr>
              <a:t>and specifying an id that evaluates to the same id as the default</a:t>
            </a:r>
          </a:p>
        </p:txBody>
      </p:sp>
      <p:sp>
        <p:nvSpPr>
          <p:cNvPr id="128" name="Shape 128"/>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129" name="Shape 129"/>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Including Thresholds</a:t>
            </a:r>
          </a:p>
        </p:txBody>
      </p:sp>
      <p:sp>
        <p:nvSpPr>
          <p:cNvPr id="130" name="Shape 130"/>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131" name="Shape 131"/>
          <p:cNvPicPr preferRelativeResize="0"/>
          <p:nvPr/>
        </p:nvPicPr>
        <p:blipFill rotWithShape="1">
          <a:blip r:embed="rId3">
            <a:alphaModFix/>
          </a:blip>
          <a:srcRect b="0" l="0" r="0" t="0"/>
          <a:stretch/>
        </p:blipFill>
        <p:spPr>
          <a:xfrm>
            <a:off x="1410888" y="1847850"/>
            <a:ext cx="6760369" cy="236410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285750" lvl="1" marL="742950" marR="0" rtl="0" algn="l">
              <a:spcBef>
                <a:spcPts val="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If a threshold is made visible through clicking on the visible checkbox in the </a:t>
            </a:r>
            <a:r>
              <a:rPr b="1" baseline="0" i="0" lang="en-US" sz="2000" u="none" cap="none" strike="noStrike">
                <a:solidFill>
                  <a:srgbClr val="003366"/>
                </a:solidFill>
                <a:latin typeface="Arial"/>
                <a:ea typeface="Arial"/>
                <a:cs typeface="Arial"/>
                <a:sym typeface="Arial"/>
              </a:rPr>
              <a:t>Default Thesholds Table</a:t>
            </a:r>
            <a:r>
              <a:rPr b="0" baseline="0" i="0" lang="en-US" sz="2000" u="none" cap="none" strike="noStrike">
                <a:solidFill>
                  <a:srgbClr val="003366"/>
                </a:solidFill>
                <a:latin typeface="Arial"/>
                <a:ea typeface="Arial"/>
                <a:cs typeface="Arial"/>
                <a:sym typeface="Arial"/>
              </a:rPr>
              <a:t>, then the created threshold will by default have the same ‘Identifier’ as that default threshold</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The ‘Evaluated Identifier’ is the identifier with all arguments replaced by their values</a:t>
            </a:r>
          </a:p>
        </p:txBody>
      </p:sp>
      <p:sp>
        <p:nvSpPr>
          <p:cNvPr id="137" name="Shape 137"/>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138" name="Shape 138"/>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Including Thresholds</a:t>
            </a:r>
          </a:p>
        </p:txBody>
      </p:sp>
      <p:sp>
        <p:nvSpPr>
          <p:cNvPr id="139" name="Shape 139"/>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140" name="Shape 140"/>
          <p:cNvPicPr preferRelativeResize="0"/>
          <p:nvPr/>
        </p:nvPicPr>
        <p:blipFill rotWithShape="1">
          <a:blip r:embed="rId3">
            <a:alphaModFix/>
          </a:blip>
          <a:srcRect b="0" l="0" r="0" t="0"/>
          <a:stretch/>
        </p:blipFill>
        <p:spPr>
          <a:xfrm>
            <a:off x="1362075" y="3058000"/>
            <a:ext cx="6703695" cy="2380297"/>
          </a:xfrm>
          <a:prstGeom prst="rect">
            <a:avLst/>
          </a:prstGeom>
          <a:noFill/>
          <a:ln>
            <a:noFill/>
          </a:ln>
        </p:spPr>
      </p:pic>
      <p:cxnSp>
        <p:nvCxnSpPr>
          <p:cNvPr id="141" name="Shape 141"/>
          <p:cNvCxnSpPr/>
          <p:nvPr/>
        </p:nvCxnSpPr>
        <p:spPr>
          <a:xfrm>
            <a:off x="3629025" y="3686175"/>
            <a:ext cx="185736" cy="1000125"/>
          </a:xfrm>
          <a:prstGeom prst="straightConnector1">
            <a:avLst/>
          </a:prstGeom>
          <a:noFill/>
          <a:ln cap="flat" w="25400">
            <a:solidFill>
              <a:srgbClr val="FF0000"/>
            </a:solidFill>
            <a:prstDash val="solid"/>
            <a:round/>
            <a:headEnd len="lg" w="lg" type="triangle"/>
            <a:tailEnd len="lg" w="lg" type="triangle"/>
          </a:ln>
        </p:spPr>
      </p:cxnSp>
      <p:cxnSp>
        <p:nvCxnSpPr>
          <p:cNvPr id="142" name="Shape 142"/>
          <p:cNvCxnSpPr/>
          <p:nvPr/>
        </p:nvCxnSpPr>
        <p:spPr>
          <a:xfrm>
            <a:off x="3009900" y="3724275"/>
            <a:ext cx="0" cy="923923"/>
          </a:xfrm>
          <a:prstGeom prst="straightConnector1">
            <a:avLst/>
          </a:prstGeom>
          <a:noFill/>
          <a:ln cap="flat" w="25400">
            <a:solidFill>
              <a:schemeClr val="dk1"/>
            </a:solidFill>
            <a:prstDash val="solid"/>
            <a:round/>
            <a:headEnd len="med" w="med" type="none"/>
            <a:tailEnd len="lg" w="lg" type="triangle"/>
          </a:ln>
        </p:spPr>
      </p:cxnSp>
      <p:cxnSp>
        <p:nvCxnSpPr>
          <p:cNvPr id="143" name="Shape 143"/>
          <p:cNvCxnSpPr/>
          <p:nvPr/>
        </p:nvCxnSpPr>
        <p:spPr>
          <a:xfrm rot="10800000">
            <a:off x="4095749" y="4752975"/>
            <a:ext cx="1409700" cy="0"/>
          </a:xfrm>
          <a:prstGeom prst="straightConnector1">
            <a:avLst/>
          </a:prstGeom>
          <a:noFill/>
          <a:ln cap="flat" w="25400">
            <a:solidFill>
              <a:srgbClr val="FF0000"/>
            </a:solidFill>
            <a:prstDash val="solid"/>
            <a:round/>
            <a:headEnd len="lg" w="lg" type="triangle"/>
            <a:tailEnd len="lg" w="lg" type="triangle"/>
          </a:ln>
        </p:spPr>
      </p:cxn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285750" lvl="1" marL="742950" marR="0" rtl="0" algn="l">
              <a:spcBef>
                <a:spcPts val="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Making that identifier generic using arguments is critical to allowing the product template to be applicable to multiple segments</a:t>
            </a:r>
          </a:p>
          <a:p>
            <a:pPr indent="-228600" lvl="2" marL="1143000" marR="0" rtl="0" algn="l">
              <a:spcBef>
                <a:spcPts val="360"/>
              </a:spcBef>
              <a:spcAft>
                <a:spcPts val="0"/>
              </a:spcAft>
              <a:buClr>
                <a:srgbClr val="008080"/>
              </a:buClr>
              <a:buSzPct val="100000"/>
              <a:buFont typeface="Arial"/>
              <a:buChar char="•"/>
            </a:pPr>
            <a:r>
              <a:rPr b="0" baseline="0" i="0" lang="en-US" sz="1800" u="none" cap="none" strike="noStrike">
                <a:solidFill>
                  <a:srgbClr val="008080"/>
                </a:solidFill>
                <a:latin typeface="Arial"/>
                <a:ea typeface="Arial"/>
                <a:cs typeface="Arial"/>
                <a:sym typeface="Arial"/>
              </a:rPr>
              <a:t>The ‘Evaluated Identifier’, which displays the identifier after evaluating all arguments, must match the identifier of the default threshold that corresponds to it</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The standard AHPS product thresholds are an example of this:</a:t>
            </a:r>
          </a:p>
        </p:txBody>
      </p:sp>
      <p:sp>
        <p:nvSpPr>
          <p:cNvPr id="149" name="Shape 149"/>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150" name="Shape 150"/>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Including Thresholds</a:t>
            </a:r>
          </a:p>
        </p:txBody>
      </p:sp>
      <p:sp>
        <p:nvSpPr>
          <p:cNvPr id="151" name="Shape 151"/>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152" name="Shape 152"/>
          <p:cNvPicPr preferRelativeResize="0"/>
          <p:nvPr/>
        </p:nvPicPr>
        <p:blipFill rotWithShape="1">
          <a:blip r:embed="rId3">
            <a:alphaModFix/>
          </a:blip>
          <a:srcRect b="0" l="0" r="0" t="0"/>
          <a:stretch/>
        </p:blipFill>
        <p:spPr>
          <a:xfrm>
            <a:off x="1404937" y="3090863"/>
            <a:ext cx="6334125" cy="1971675"/>
          </a:xfrm>
          <a:prstGeom prst="rect">
            <a:avLst/>
          </a:prstGeom>
          <a:noFill/>
          <a:ln>
            <a:noFill/>
          </a:ln>
        </p:spPr>
      </p:pic>
      <p:cxnSp>
        <p:nvCxnSpPr>
          <p:cNvPr id="153" name="Shape 153"/>
          <p:cNvCxnSpPr/>
          <p:nvPr/>
        </p:nvCxnSpPr>
        <p:spPr>
          <a:xfrm>
            <a:off x="2809875" y="3733800"/>
            <a:ext cx="2562299" cy="743100"/>
          </a:xfrm>
          <a:prstGeom prst="bentConnector3">
            <a:avLst>
              <a:gd fmla="val 100183" name="adj1"/>
            </a:avLst>
          </a:prstGeom>
          <a:noFill/>
          <a:ln cap="flat" w="25400">
            <a:solidFill>
              <a:srgbClr val="FF0000"/>
            </a:solidFill>
            <a:prstDash val="solid"/>
            <a:round/>
            <a:headEnd len="lg" w="lg" type="triangle"/>
            <a:tailEnd len="lg" w="lg" type="triangle"/>
          </a:ln>
        </p:spPr>
      </p:cxnSp>
      <p:sp>
        <p:nvSpPr>
          <p:cNvPr id="154" name="Shape 154"/>
          <p:cNvSpPr txBox="1"/>
          <p:nvPr/>
        </p:nvSpPr>
        <p:spPr>
          <a:xfrm>
            <a:off x="1190625" y="5341946"/>
            <a:ext cx="7658100" cy="738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400" u="none" cap="none" strike="noStrike">
                <a:solidFill>
                  <a:schemeClr val="dk1"/>
                </a:solidFill>
                <a:latin typeface="Arial"/>
                <a:ea typeface="Arial"/>
                <a:cs typeface="Arial"/>
                <a:sym typeface="Arial"/>
              </a:rPr>
              <a:t>Identifier now uses arguments:</a:t>
            </a:r>
          </a:p>
          <a:p>
            <a:pPr indent="0" lvl="0" marL="0" marR="0" rtl="0" algn="l">
              <a:spcBef>
                <a:spcPts val="0"/>
              </a:spcBef>
              <a:spcAft>
                <a:spcPts val="0"/>
              </a:spcAft>
              <a:buSzPct val="25000"/>
              <a:buNone/>
            </a:pPr>
            <a:r>
              <a:rPr b="0" baseline="0" i="0" lang="en-US" sz="1400" u="none" cap="none" strike="noStrike">
                <a:solidFill>
                  <a:srgbClr val="FF0000"/>
                </a:solidFill>
                <a:latin typeface="Arial"/>
                <a:ea typeface="Arial"/>
                <a:cs typeface="Arial"/>
                <a:sym typeface="Arial"/>
              </a:rPr>
              <a:t>defaultLocationId</a:t>
            </a:r>
            <a:r>
              <a:rPr b="0" baseline="0" i="0" lang="en-US" sz="1400" u="none" cap="none" strike="noStrike">
                <a:solidFill>
                  <a:schemeClr val="dk1"/>
                </a:solidFill>
                <a:latin typeface="Arial"/>
                <a:ea typeface="Arial"/>
                <a:cs typeface="Arial"/>
                <a:sym typeface="Arial"/>
              </a:rPr>
              <a:t> – a predefined argument set equal to the active segment id, by default </a:t>
            </a:r>
          </a:p>
          <a:p>
            <a:pPr indent="0" lvl="0" marL="0" marR="0" rtl="0" algn="l">
              <a:spcBef>
                <a:spcPts val="0"/>
              </a:spcBef>
              <a:spcAft>
                <a:spcPts val="0"/>
              </a:spcAft>
              <a:buSzPct val="25000"/>
              <a:buNone/>
            </a:pPr>
            <a:r>
              <a:rPr b="0" baseline="0" i="0" lang="en-US" sz="1400" u="none" cap="none" strike="noStrike">
                <a:solidFill>
                  <a:srgbClr val="FF0000"/>
                </a:solidFill>
                <a:latin typeface="Arial"/>
                <a:ea typeface="Arial"/>
                <a:cs typeface="Arial"/>
                <a:sym typeface="Arial"/>
              </a:rPr>
              <a:t>ahps*FloodingThresholdId </a:t>
            </a:r>
            <a:r>
              <a:rPr b="0" baseline="0" i="0" lang="en-US" sz="1400" u="none" cap="none" strike="noStrike">
                <a:solidFill>
                  <a:schemeClr val="dk1"/>
                </a:solidFill>
                <a:latin typeface="Arial"/>
                <a:ea typeface="Arial"/>
                <a:cs typeface="Arial"/>
                <a:sym typeface="Arial"/>
              </a:rPr>
              <a:t>– three arguments defined during the product installation process</a:t>
            </a:r>
          </a:p>
        </p:txBody>
      </p:sp>
      <p:cxnSp>
        <p:nvCxnSpPr>
          <p:cNvPr id="155" name="Shape 155"/>
          <p:cNvCxnSpPr/>
          <p:nvPr/>
        </p:nvCxnSpPr>
        <p:spPr>
          <a:xfrm rot="10800000">
            <a:off x="3514725" y="4991099"/>
            <a:ext cx="0" cy="350846"/>
          </a:xfrm>
          <a:prstGeom prst="straightConnector1">
            <a:avLst/>
          </a:prstGeom>
          <a:noFill/>
          <a:ln cap="flat" w="25400">
            <a:solidFill>
              <a:schemeClr val="dk1"/>
            </a:solidFill>
            <a:prstDash val="solid"/>
            <a:round/>
            <a:headEnd len="med" w="med" type="none"/>
            <a:tailEnd len="lg" w="lg" type="triangle"/>
          </a:ln>
        </p:spPr>
      </p:cxn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285750" lvl="1" marL="742950" marR="0" rtl="0" algn="l">
              <a:spcBef>
                <a:spcPts val="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If the default threshold is not found for an override that expects it, that override is invalid, which will be marked by a      icon… </a:t>
            </a: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 and appropriate warning messages will be displayed in the </a:t>
            </a:r>
            <a:r>
              <a:rPr b="1" baseline="0" i="0" lang="en-US" sz="2000" u="none" cap="none" strike="noStrike">
                <a:solidFill>
                  <a:srgbClr val="003366"/>
                </a:solidFill>
                <a:latin typeface="Arial"/>
                <a:ea typeface="Arial"/>
                <a:cs typeface="Arial"/>
                <a:sym typeface="Arial"/>
              </a:rPr>
              <a:t>Logs Panel</a:t>
            </a: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If it is correct that the location does not include thresholds, then the invalid thresholds and warning messages can be ignored</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Otherwise, there is a configuration error </a:t>
            </a:r>
          </a:p>
          <a:p>
            <a:pPr indent="0" lvl="1" marL="457200" marR="0" rtl="0" algn="ctr">
              <a:spcBef>
                <a:spcPts val="360"/>
              </a:spcBef>
              <a:spcAft>
                <a:spcPts val="0"/>
              </a:spcAft>
              <a:buClr>
                <a:srgbClr val="FF0000"/>
              </a:buClr>
              <a:buSzPct val="25000"/>
              <a:buFont typeface="Arial"/>
              <a:buNone/>
            </a:pPr>
            <a:r>
              <a:rPr b="0" baseline="0" i="0" lang="en-US" sz="1800" u="none" cap="none" strike="noStrike">
                <a:solidFill>
                  <a:srgbClr val="FF0000"/>
                </a:solidFill>
                <a:latin typeface="Arial"/>
                <a:ea typeface="Arial"/>
                <a:cs typeface="Arial"/>
                <a:sym typeface="Arial"/>
              </a:rPr>
              <a:t>Question: Should the messages be INFO level instead?</a:t>
            </a: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p:txBody>
      </p:sp>
      <p:sp>
        <p:nvSpPr>
          <p:cNvPr id="161" name="Shape 161"/>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162" name="Shape 162"/>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Including Thresholds</a:t>
            </a:r>
          </a:p>
        </p:txBody>
      </p:sp>
      <p:sp>
        <p:nvSpPr>
          <p:cNvPr id="163" name="Shape 163"/>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164" name="Shape 164"/>
          <p:cNvPicPr preferRelativeResize="0"/>
          <p:nvPr/>
        </p:nvPicPr>
        <p:blipFill rotWithShape="1">
          <a:blip r:embed="rId3">
            <a:alphaModFix/>
          </a:blip>
          <a:srcRect b="0" l="0" r="0" t="0"/>
          <a:stretch/>
        </p:blipFill>
        <p:spPr>
          <a:xfrm>
            <a:off x="6033526" y="1433512"/>
            <a:ext cx="233361" cy="233361"/>
          </a:xfrm>
          <a:prstGeom prst="rect">
            <a:avLst/>
          </a:prstGeom>
          <a:noFill/>
          <a:ln>
            <a:noFill/>
          </a:ln>
        </p:spPr>
      </p:pic>
      <p:pic>
        <p:nvPicPr>
          <p:cNvPr id="165" name="Shape 165"/>
          <p:cNvPicPr preferRelativeResize="0"/>
          <p:nvPr/>
        </p:nvPicPr>
        <p:blipFill rotWithShape="1">
          <a:blip r:embed="rId4">
            <a:alphaModFix/>
          </a:blip>
          <a:srcRect b="0" l="0" r="0" t="0"/>
          <a:stretch/>
        </p:blipFill>
        <p:spPr>
          <a:xfrm>
            <a:off x="706516" y="3913828"/>
            <a:ext cx="7930990" cy="1004929"/>
          </a:xfrm>
          <a:prstGeom prst="rect">
            <a:avLst/>
          </a:prstGeom>
          <a:noFill/>
          <a:ln>
            <a:noFill/>
          </a:ln>
        </p:spPr>
      </p:pic>
      <p:pic>
        <p:nvPicPr>
          <p:cNvPr id="166" name="Shape 166"/>
          <p:cNvPicPr preferRelativeResize="0"/>
          <p:nvPr/>
        </p:nvPicPr>
        <p:blipFill rotWithShape="1">
          <a:blip r:embed="rId5">
            <a:alphaModFix/>
          </a:blip>
          <a:srcRect b="0" l="0" r="0" t="0"/>
          <a:stretch/>
        </p:blipFill>
        <p:spPr>
          <a:xfrm>
            <a:off x="2185988" y="1747838"/>
            <a:ext cx="4707731" cy="1450181"/>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285750" lvl="1" marL="742950" marR="0" rtl="0" algn="l">
              <a:spcBef>
                <a:spcPts val="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GraphGen automatically assigns the start value for a threshold to the threshold value itself</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AHPS products then define the end value to match that of the next threshold (minor uses moderate as its end, moderate uses major, and major is unbounded) through the use of arguments</a:t>
            </a: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p:txBody>
      </p:sp>
      <p:sp>
        <p:nvSpPr>
          <p:cNvPr id="172" name="Shape 172"/>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173" name="Shape 173"/>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Including Thresholds</a:t>
            </a:r>
          </a:p>
        </p:txBody>
      </p:sp>
      <p:sp>
        <p:nvSpPr>
          <p:cNvPr id="174" name="Shape 174"/>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175" name="Shape 175"/>
          <p:cNvPicPr preferRelativeResize="0"/>
          <p:nvPr/>
        </p:nvPicPr>
        <p:blipFill rotWithShape="1">
          <a:blip r:embed="rId3">
            <a:alphaModFix/>
          </a:blip>
          <a:srcRect b="0" l="0" r="0" t="0"/>
          <a:stretch/>
        </p:blipFill>
        <p:spPr>
          <a:xfrm>
            <a:off x="2209799" y="3405187"/>
            <a:ext cx="6181725" cy="885825"/>
          </a:xfrm>
          <a:prstGeom prst="rect">
            <a:avLst/>
          </a:prstGeom>
          <a:noFill/>
          <a:ln>
            <a:noFill/>
          </a:ln>
        </p:spPr>
      </p:pic>
      <p:sp>
        <p:nvSpPr>
          <p:cNvPr id="176" name="Shape 176"/>
          <p:cNvSpPr txBox="1"/>
          <p:nvPr/>
        </p:nvSpPr>
        <p:spPr>
          <a:xfrm>
            <a:off x="885825" y="2764182"/>
            <a:ext cx="7848599" cy="30777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400" u="none" cap="none" strike="noStrike">
                <a:solidFill>
                  <a:schemeClr val="dk1"/>
                </a:solidFill>
                <a:latin typeface="Arial"/>
                <a:ea typeface="Arial"/>
                <a:cs typeface="Arial"/>
                <a:sym typeface="Arial"/>
              </a:rPr>
              <a:t>For the minor threshold, the starting value is identical to that acquired from the time series</a:t>
            </a:r>
          </a:p>
        </p:txBody>
      </p:sp>
      <p:sp>
        <p:nvSpPr>
          <p:cNvPr id="177" name="Shape 177"/>
          <p:cNvSpPr txBox="1"/>
          <p:nvPr/>
        </p:nvSpPr>
        <p:spPr>
          <a:xfrm>
            <a:off x="885825" y="4589471"/>
            <a:ext cx="4076699" cy="30777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1" baseline="0" i="0" sz="1400" u="none" cap="none" strike="noStrike">
              <a:solidFill>
                <a:schemeClr val="dk1"/>
              </a:solidFill>
              <a:latin typeface="Arial"/>
              <a:ea typeface="Arial"/>
              <a:cs typeface="Arial"/>
              <a:sym typeface="Arial"/>
            </a:endParaRPr>
          </a:p>
        </p:txBody>
      </p:sp>
      <p:sp>
        <p:nvSpPr>
          <p:cNvPr id="178" name="Shape 178"/>
          <p:cNvSpPr txBox="1"/>
          <p:nvPr/>
        </p:nvSpPr>
        <p:spPr>
          <a:xfrm>
            <a:off x="885825" y="4549882"/>
            <a:ext cx="7762873" cy="52321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400" u="none" cap="none" strike="noStrike">
                <a:solidFill>
                  <a:schemeClr val="dk1"/>
                </a:solidFill>
                <a:latin typeface="Arial"/>
                <a:ea typeface="Arial"/>
                <a:cs typeface="Arial"/>
                <a:sym typeface="Arial"/>
              </a:rPr>
              <a:t>Ending value uses arguments to refer to the moderate threshold</a:t>
            </a:r>
          </a:p>
          <a:p>
            <a:pPr indent="0" lvl="0" marL="0" marR="0" rtl="0" algn="l">
              <a:spcBef>
                <a:spcPts val="0"/>
              </a:spcBef>
              <a:spcAft>
                <a:spcPts val="0"/>
              </a:spcAft>
              <a:buSzPct val="25000"/>
              <a:buNone/>
            </a:pPr>
            <a:r>
              <a:rPr b="1" baseline="0" i="0" lang="en-US" sz="1400" u="none" cap="none" strike="noStrike">
                <a:solidFill>
                  <a:schemeClr val="dk1"/>
                </a:solidFill>
                <a:latin typeface="Arial"/>
                <a:ea typeface="Arial"/>
                <a:cs typeface="Arial"/>
                <a:sym typeface="Arial"/>
              </a:rPr>
              <a:t>(if a referenced threshold does not exist, the end value is made ‘unbounded’)</a:t>
            </a:r>
          </a:p>
        </p:txBody>
      </p:sp>
      <p:sp>
        <p:nvSpPr>
          <p:cNvPr id="179" name="Shape 179"/>
          <p:cNvSpPr txBox="1"/>
          <p:nvPr/>
        </p:nvSpPr>
        <p:spPr>
          <a:xfrm>
            <a:off x="885824" y="5178530"/>
            <a:ext cx="5600698" cy="30777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400" u="none" cap="none" strike="noStrike">
                <a:solidFill>
                  <a:schemeClr val="dk1"/>
                </a:solidFill>
                <a:latin typeface="Arial"/>
                <a:ea typeface="Arial"/>
                <a:cs typeface="Arial"/>
                <a:sym typeface="Arial"/>
              </a:rPr>
              <a:t>Ending value for the major threshold is unbounded</a:t>
            </a:r>
          </a:p>
        </p:txBody>
      </p:sp>
      <p:pic>
        <p:nvPicPr>
          <p:cNvPr id="180" name="Shape 180"/>
          <p:cNvPicPr preferRelativeResize="0"/>
          <p:nvPr/>
        </p:nvPicPr>
        <p:blipFill rotWithShape="1">
          <a:blip r:embed="rId4">
            <a:alphaModFix/>
          </a:blip>
          <a:srcRect b="0" l="0" r="0" t="0"/>
          <a:stretch/>
        </p:blipFill>
        <p:spPr>
          <a:xfrm>
            <a:off x="2209799" y="5514882"/>
            <a:ext cx="5010150" cy="866774"/>
          </a:xfrm>
          <a:prstGeom prst="rect">
            <a:avLst/>
          </a:prstGeom>
          <a:noFill/>
          <a:ln>
            <a:noFill/>
          </a:ln>
        </p:spPr>
      </p:pic>
      <p:cxnSp>
        <p:nvCxnSpPr>
          <p:cNvPr id="181" name="Shape 181"/>
          <p:cNvCxnSpPr>
            <a:stCxn id="176" idx="2"/>
          </p:cNvCxnSpPr>
          <p:nvPr/>
        </p:nvCxnSpPr>
        <p:spPr>
          <a:xfrm>
            <a:off x="4810124" y="3071959"/>
            <a:ext cx="1171500" cy="623699"/>
          </a:xfrm>
          <a:prstGeom prst="straightConnector1">
            <a:avLst/>
          </a:prstGeom>
          <a:noFill/>
          <a:ln cap="flat" w="25400">
            <a:solidFill>
              <a:schemeClr val="dk1"/>
            </a:solidFill>
            <a:prstDash val="solid"/>
            <a:round/>
            <a:headEnd len="med" w="med" type="none"/>
            <a:tailEnd len="lg" w="lg" type="triangle"/>
          </a:ln>
        </p:spPr>
      </p:cxnSp>
      <p:cxnSp>
        <p:nvCxnSpPr>
          <p:cNvPr id="182" name="Shape 182"/>
          <p:cNvCxnSpPr>
            <a:stCxn id="176" idx="2"/>
          </p:cNvCxnSpPr>
          <p:nvPr/>
        </p:nvCxnSpPr>
        <p:spPr>
          <a:xfrm flipH="1">
            <a:off x="2857424" y="3071959"/>
            <a:ext cx="1952700" cy="623699"/>
          </a:xfrm>
          <a:prstGeom prst="straightConnector1">
            <a:avLst/>
          </a:prstGeom>
          <a:noFill/>
          <a:ln cap="flat" w="25400">
            <a:solidFill>
              <a:schemeClr val="dk1"/>
            </a:solidFill>
            <a:prstDash val="solid"/>
            <a:round/>
            <a:headEnd len="med" w="med" type="none"/>
            <a:tailEnd len="lg" w="lg" type="triangle"/>
          </a:ln>
        </p:spPr>
      </p:cxnSp>
      <p:cxnSp>
        <p:nvCxnSpPr>
          <p:cNvPr id="183" name="Shape 183"/>
          <p:cNvCxnSpPr/>
          <p:nvPr/>
        </p:nvCxnSpPr>
        <p:spPr>
          <a:xfrm flipH="1" rot="10800000">
            <a:off x="4781550" y="4219576"/>
            <a:ext cx="1552575" cy="369894"/>
          </a:xfrm>
          <a:prstGeom prst="straightConnector1">
            <a:avLst/>
          </a:prstGeom>
          <a:noFill/>
          <a:ln cap="flat" w="25400">
            <a:solidFill>
              <a:schemeClr val="dk1"/>
            </a:solidFill>
            <a:prstDash val="solid"/>
            <a:round/>
            <a:headEnd len="med" w="med" type="none"/>
            <a:tailEnd len="lg" w="lg" type="triangle"/>
          </a:ln>
        </p:spPr>
      </p:cxnSp>
      <p:cxnSp>
        <p:nvCxnSpPr>
          <p:cNvPr id="184" name="Shape 184"/>
          <p:cNvCxnSpPr/>
          <p:nvPr/>
        </p:nvCxnSpPr>
        <p:spPr>
          <a:xfrm rot="10800000">
            <a:off x="3514724" y="4219577"/>
            <a:ext cx="1266825" cy="369893"/>
          </a:xfrm>
          <a:prstGeom prst="straightConnector1">
            <a:avLst/>
          </a:prstGeom>
          <a:noFill/>
          <a:ln cap="flat" w="25400">
            <a:solidFill>
              <a:schemeClr val="dk1"/>
            </a:solidFill>
            <a:prstDash val="solid"/>
            <a:round/>
            <a:headEnd len="med" w="med" type="none"/>
            <a:tailEnd len="lg" w="lg" type="triangle"/>
          </a:ln>
        </p:spPr>
      </p:cxnSp>
      <p:cxnSp>
        <p:nvCxnSpPr>
          <p:cNvPr id="185" name="Shape 185"/>
          <p:cNvCxnSpPr/>
          <p:nvPr/>
        </p:nvCxnSpPr>
        <p:spPr>
          <a:xfrm>
            <a:off x="5867401" y="5332419"/>
            <a:ext cx="466723" cy="754056"/>
          </a:xfrm>
          <a:prstGeom prst="straightConnector1">
            <a:avLst/>
          </a:prstGeom>
          <a:noFill/>
          <a:ln cap="flat" w="25400">
            <a:solidFill>
              <a:schemeClr val="dk1"/>
            </a:solidFill>
            <a:prstDash val="solid"/>
            <a:round/>
            <a:headEnd len="med" w="med" type="none"/>
            <a:tailEnd len="lg" w="lg" type="triangle"/>
          </a:ln>
        </p:spPr>
      </p:cxn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285750" lvl="1" marL="742950" marR="0" rtl="0" algn="l">
              <a:spcBef>
                <a:spcPts val="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The valid (    )thresholds will display correctly even when one or more other thresholds are invalid</a:t>
            </a:r>
          </a:p>
          <a:p>
            <a:pPr indent="-228600" lvl="2" marL="1143000" marR="0" rtl="0" algn="l">
              <a:spcBef>
                <a:spcPts val="360"/>
              </a:spcBef>
              <a:spcAft>
                <a:spcPts val="0"/>
              </a:spcAft>
              <a:buClr>
                <a:srgbClr val="008080"/>
              </a:buClr>
              <a:buSzPct val="100000"/>
              <a:buFont typeface="Arial"/>
              <a:buChar char="•"/>
            </a:pPr>
            <a:r>
              <a:rPr b="0" baseline="0" i="0" lang="en-US" sz="1800" u="none" cap="none" strike="noStrike">
                <a:solidFill>
                  <a:srgbClr val="008080"/>
                </a:solidFill>
                <a:latin typeface="Arial"/>
                <a:ea typeface="Arial"/>
                <a:cs typeface="Arial"/>
                <a:sym typeface="Arial"/>
              </a:rPr>
              <a:t>Exception: When the moderate threshold is invalid </a:t>
            </a:r>
            <a:r>
              <a:rPr b="1" baseline="0" i="0" lang="en-US" sz="1800" u="sng" cap="none" strike="noStrike">
                <a:solidFill>
                  <a:srgbClr val="008080"/>
                </a:solidFill>
                <a:latin typeface="Arial"/>
                <a:ea typeface="Arial"/>
                <a:cs typeface="Arial"/>
                <a:sym typeface="Arial"/>
              </a:rPr>
              <a:t>and</a:t>
            </a:r>
            <a:r>
              <a:rPr b="0" baseline="0" i="0" lang="en-US" sz="1800" u="none" cap="none" strike="noStrike">
                <a:solidFill>
                  <a:srgbClr val="008080"/>
                </a:solidFill>
                <a:latin typeface="Arial"/>
                <a:ea typeface="Arial"/>
                <a:cs typeface="Arial"/>
                <a:sym typeface="Arial"/>
              </a:rPr>
              <a:t> the thresholds are displayed as zones, as with AHPS*ProbPlot (though it may be hard to tell)</a:t>
            </a: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1" baseline="0" i="0" sz="2000" u="none" cap="none" strike="noStrike">
              <a:solidFill>
                <a:srgbClr val="003366"/>
              </a:solidFill>
              <a:latin typeface="Arial"/>
              <a:ea typeface="Arial"/>
              <a:cs typeface="Arial"/>
              <a:sym typeface="Arial"/>
            </a:endParaRPr>
          </a:p>
        </p:txBody>
      </p:sp>
      <p:sp>
        <p:nvSpPr>
          <p:cNvPr id="191" name="Shape 191"/>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192" name="Shape 192"/>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Including Thresholds</a:t>
            </a:r>
          </a:p>
        </p:txBody>
      </p:sp>
      <p:sp>
        <p:nvSpPr>
          <p:cNvPr id="193" name="Shape 193"/>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194" name="Shape 194"/>
          <p:cNvPicPr preferRelativeResize="0"/>
          <p:nvPr/>
        </p:nvPicPr>
        <p:blipFill rotWithShape="1">
          <a:blip r:embed="rId3">
            <a:alphaModFix/>
          </a:blip>
          <a:srcRect b="0" l="0" r="0" t="0"/>
          <a:stretch/>
        </p:blipFill>
        <p:spPr>
          <a:xfrm>
            <a:off x="1452562" y="2390775"/>
            <a:ext cx="6438900" cy="1028700"/>
          </a:xfrm>
          <a:prstGeom prst="rect">
            <a:avLst/>
          </a:prstGeom>
          <a:noFill/>
          <a:ln>
            <a:noFill/>
          </a:ln>
        </p:spPr>
      </p:pic>
      <p:pic>
        <p:nvPicPr>
          <p:cNvPr id="195" name="Shape 195"/>
          <p:cNvPicPr preferRelativeResize="0"/>
          <p:nvPr/>
        </p:nvPicPr>
        <p:blipFill rotWithShape="1">
          <a:blip r:embed="rId4">
            <a:alphaModFix/>
          </a:blip>
          <a:srcRect b="0" l="0" r="0" t="0"/>
          <a:stretch/>
        </p:blipFill>
        <p:spPr>
          <a:xfrm>
            <a:off x="266702" y="3854817"/>
            <a:ext cx="4000500" cy="2406014"/>
          </a:xfrm>
          <a:prstGeom prst="rect">
            <a:avLst/>
          </a:prstGeom>
          <a:noFill/>
          <a:ln cap="flat" w="9525">
            <a:solidFill>
              <a:schemeClr val="dk1"/>
            </a:solidFill>
            <a:prstDash val="solid"/>
            <a:miter/>
            <a:headEnd len="med" w="med" type="none"/>
            <a:tailEnd len="med" w="med" type="none"/>
          </a:ln>
        </p:spPr>
      </p:pic>
      <p:pic>
        <p:nvPicPr>
          <p:cNvPr id="196" name="Shape 196"/>
          <p:cNvPicPr preferRelativeResize="0"/>
          <p:nvPr/>
        </p:nvPicPr>
        <p:blipFill rotWithShape="1">
          <a:blip r:embed="rId5">
            <a:alphaModFix/>
          </a:blip>
          <a:srcRect b="0" l="0" r="0" t="0"/>
          <a:stretch/>
        </p:blipFill>
        <p:spPr>
          <a:xfrm>
            <a:off x="4905375" y="3854817"/>
            <a:ext cx="3989069" cy="2411730"/>
          </a:xfrm>
          <a:prstGeom prst="rect">
            <a:avLst/>
          </a:prstGeom>
          <a:noFill/>
          <a:ln cap="flat" w="9525">
            <a:solidFill>
              <a:schemeClr val="dk1"/>
            </a:solidFill>
            <a:prstDash val="solid"/>
            <a:miter/>
            <a:headEnd len="med" w="med" type="none"/>
            <a:tailEnd len="med" w="med" type="none"/>
          </a:ln>
        </p:spPr>
      </p:pic>
      <p:sp>
        <p:nvSpPr>
          <p:cNvPr id="197" name="Shape 197"/>
          <p:cNvSpPr txBox="1"/>
          <p:nvPr/>
        </p:nvSpPr>
        <p:spPr>
          <a:xfrm>
            <a:off x="929863" y="3419475"/>
            <a:ext cx="7274748"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Color doesn’t match (minor threshold is unbounded)</a:t>
            </a:r>
          </a:p>
        </p:txBody>
      </p:sp>
      <p:cxnSp>
        <p:nvCxnSpPr>
          <p:cNvPr id="198" name="Shape 198"/>
          <p:cNvCxnSpPr>
            <a:stCxn id="197" idx="2"/>
          </p:cNvCxnSpPr>
          <p:nvPr/>
        </p:nvCxnSpPr>
        <p:spPr>
          <a:xfrm flipH="1">
            <a:off x="3638438" y="3881139"/>
            <a:ext cx="928800" cy="300300"/>
          </a:xfrm>
          <a:prstGeom prst="straightConnector1">
            <a:avLst/>
          </a:prstGeom>
          <a:noFill/>
          <a:ln cap="flat" w="25400">
            <a:solidFill>
              <a:schemeClr val="dk1"/>
            </a:solidFill>
            <a:prstDash val="solid"/>
            <a:round/>
            <a:headEnd len="med" w="med" type="none"/>
            <a:tailEnd len="lg" w="lg" type="triangle"/>
          </a:ln>
        </p:spPr>
      </p:cxnSp>
      <p:cxnSp>
        <p:nvCxnSpPr>
          <p:cNvPr id="199" name="Shape 199"/>
          <p:cNvCxnSpPr/>
          <p:nvPr/>
        </p:nvCxnSpPr>
        <p:spPr>
          <a:xfrm>
            <a:off x="4567237" y="3881139"/>
            <a:ext cx="833436" cy="300334"/>
          </a:xfrm>
          <a:prstGeom prst="straightConnector1">
            <a:avLst/>
          </a:prstGeom>
          <a:noFill/>
          <a:ln cap="flat" w="25400">
            <a:solidFill>
              <a:schemeClr val="dk1"/>
            </a:solidFill>
            <a:prstDash val="solid"/>
            <a:round/>
            <a:headEnd len="med" w="med" type="none"/>
            <a:tailEnd len="lg" w="lg" type="triangle"/>
          </a:ln>
        </p:spPr>
      </p:cxnSp>
      <p:pic>
        <p:nvPicPr>
          <p:cNvPr id="200" name="Shape 200"/>
          <p:cNvPicPr preferRelativeResize="0"/>
          <p:nvPr/>
        </p:nvPicPr>
        <p:blipFill/>
        <p:spPr>
          <a:xfrm>
            <a:off x="2120580" y="1138237"/>
            <a:ext cx="292744" cy="292744"/>
          </a:xfrm>
          <a:prstGeom prst="rect">
            <a:avLst/>
          </a:prstGeom>
          <a:solidFill>
            <a:srgbClr val="FFFFFF"/>
          </a:solid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Rating curves are applied through the FEWS PI-service</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PI-service connection must be properly defined</a:t>
            </a:r>
          </a:p>
          <a:p>
            <a:pPr indent="-342900" lvl="0" marL="342900" marR="0" rtl="0" algn="l">
              <a:spcBef>
                <a:spcPts val="44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To create a rating curve axis, the axis must first be made visible</a:t>
            </a:r>
          </a:p>
          <a:p>
            <a:pPr indent="-457200" lvl="1" marL="914400" marR="0" rtl="0" algn="l">
              <a:spcBef>
                <a:spcPts val="400"/>
              </a:spcBef>
              <a:spcAft>
                <a:spcPts val="0"/>
              </a:spcAft>
              <a:buClr>
                <a:srgbClr val="003366"/>
              </a:buClr>
              <a:buSzPct val="100000"/>
              <a:buFont typeface="Allerta"/>
              <a:buAutoNum type="arabicPeriod"/>
            </a:pPr>
            <a:r>
              <a:rPr b="0" baseline="0" i="0" lang="en-US" sz="2000" u="none" cap="none" strike="noStrike">
                <a:solidFill>
                  <a:srgbClr val="003366"/>
                </a:solidFill>
                <a:latin typeface="Arial"/>
                <a:ea typeface="Arial"/>
                <a:cs typeface="Arial"/>
                <a:sym typeface="Arial"/>
              </a:rPr>
              <a:t>Click on </a:t>
            </a:r>
            <a:r>
              <a:rPr b="1" baseline="0" i="0" lang="en-US" sz="2000" u="none" cap="none" strike="noStrike">
                <a:solidFill>
                  <a:srgbClr val="003366"/>
                </a:solidFill>
                <a:latin typeface="Arial"/>
                <a:ea typeface="Arial"/>
                <a:cs typeface="Arial"/>
                <a:sym typeface="Arial"/>
              </a:rPr>
              <a:t>Appearance Tab</a:t>
            </a:r>
          </a:p>
          <a:p>
            <a:pPr indent="-457200" lvl="1" marL="914400" marR="0" rtl="0" algn="l">
              <a:spcBef>
                <a:spcPts val="400"/>
              </a:spcBef>
              <a:spcAft>
                <a:spcPts val="0"/>
              </a:spcAft>
              <a:buClr>
                <a:srgbClr val="003366"/>
              </a:buClr>
              <a:buSzPct val="100000"/>
              <a:buFont typeface="Allerta"/>
              <a:buAutoNum type="arabicPeriod"/>
            </a:pPr>
            <a:r>
              <a:rPr b="0" baseline="0" i="0" lang="en-US" sz="2000" u="none" cap="none" strike="noStrike">
                <a:solidFill>
                  <a:srgbClr val="003366"/>
                </a:solidFill>
                <a:latin typeface="Arial"/>
                <a:ea typeface="Arial"/>
                <a:cs typeface="Arial"/>
                <a:sym typeface="Arial"/>
              </a:rPr>
              <a:t>Select the axis (left or right)</a:t>
            </a:r>
          </a:p>
          <a:p>
            <a:pPr indent="-457200" lvl="1" marL="914400" marR="0" rtl="0" algn="l">
              <a:spcBef>
                <a:spcPts val="400"/>
              </a:spcBef>
              <a:spcAft>
                <a:spcPts val="0"/>
              </a:spcAft>
              <a:buClr>
                <a:srgbClr val="003366"/>
              </a:buClr>
              <a:buSzPct val="100000"/>
              <a:buFont typeface="Allerta"/>
              <a:buAutoNum type="arabicPeriod"/>
            </a:pPr>
            <a:r>
              <a:rPr b="0" baseline="0" i="0" lang="en-US" sz="2000" u="none" cap="none" strike="noStrike">
                <a:solidFill>
                  <a:srgbClr val="003366"/>
                </a:solidFill>
                <a:latin typeface="Arial"/>
                <a:ea typeface="Arial"/>
                <a:cs typeface="Arial"/>
                <a:sym typeface="Arial"/>
              </a:rPr>
              <a:t>Select the axis visibility</a:t>
            </a:r>
          </a:p>
        </p:txBody>
      </p:sp>
      <p:sp>
        <p:nvSpPr>
          <p:cNvPr id="206" name="Shape 206"/>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207" name="Shape 207"/>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Adding a Rating Curve Axis</a:t>
            </a:r>
          </a:p>
        </p:txBody>
      </p:sp>
      <p:sp>
        <p:nvSpPr>
          <p:cNvPr id="208" name="Shape 208"/>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209" name="Shape 209"/>
          <p:cNvPicPr preferRelativeResize="0"/>
          <p:nvPr/>
        </p:nvPicPr>
        <p:blipFill rotWithShape="1">
          <a:blip r:embed="rId3">
            <a:alphaModFix/>
          </a:blip>
          <a:srcRect b="0" l="0" r="0" t="0"/>
          <a:stretch/>
        </p:blipFill>
        <p:spPr>
          <a:xfrm>
            <a:off x="1550942" y="4029135"/>
            <a:ext cx="4124325" cy="2066924"/>
          </a:xfrm>
          <a:prstGeom prst="rect">
            <a:avLst/>
          </a:prstGeom>
          <a:noFill/>
          <a:ln>
            <a:noFill/>
          </a:ln>
        </p:spPr>
      </p:pic>
      <p:sp>
        <p:nvSpPr>
          <p:cNvPr id="210" name="Shape 210"/>
          <p:cNvSpPr txBox="1"/>
          <p:nvPr/>
        </p:nvSpPr>
        <p:spPr>
          <a:xfrm>
            <a:off x="3759464" y="3957667"/>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1</a:t>
            </a:r>
          </a:p>
        </p:txBody>
      </p:sp>
      <p:sp>
        <p:nvSpPr>
          <p:cNvPr id="211" name="Shape 211"/>
          <p:cNvSpPr txBox="1"/>
          <p:nvPr/>
        </p:nvSpPr>
        <p:spPr>
          <a:xfrm>
            <a:off x="1721114" y="4976842"/>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2</a:t>
            </a:r>
          </a:p>
        </p:txBody>
      </p:sp>
      <p:sp>
        <p:nvSpPr>
          <p:cNvPr id="212" name="Shape 212"/>
          <p:cNvSpPr txBox="1"/>
          <p:nvPr/>
        </p:nvSpPr>
        <p:spPr>
          <a:xfrm>
            <a:off x="2873639" y="4472078"/>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3</a:t>
            </a:r>
          </a:p>
        </p:txBody>
      </p:sp>
      <p:pic>
        <p:nvPicPr>
          <p:cNvPr id="213" name="Shape 213"/>
          <p:cNvPicPr preferRelativeResize="0"/>
          <p:nvPr/>
        </p:nvPicPr>
        <p:blipFill rotWithShape="1">
          <a:blip r:embed="rId4">
            <a:alphaModFix/>
          </a:blip>
          <a:srcRect b="0" l="0" r="0" t="0"/>
          <a:stretch/>
        </p:blipFill>
        <p:spPr>
          <a:xfrm>
            <a:off x="6442283" y="2847975"/>
            <a:ext cx="1645920" cy="3429000"/>
          </a:xfrm>
          <a:prstGeom prst="rect">
            <a:avLst/>
          </a:prstGeom>
          <a:noFill/>
          <a:ln>
            <a:noFill/>
          </a:ln>
        </p:spPr>
      </p:pic>
      <p:sp>
        <p:nvSpPr>
          <p:cNvPr id="214" name="Shape 214"/>
          <p:cNvSpPr/>
          <p:nvPr/>
        </p:nvSpPr>
        <p:spPr>
          <a:xfrm>
            <a:off x="5872162" y="4624417"/>
            <a:ext cx="390524" cy="352425"/>
          </a:xfrm>
          <a:prstGeom prst="rightArrow">
            <a:avLst>
              <a:gd fmla="val 50000" name="adj1"/>
              <a:gd fmla="val 50000" name="adj2"/>
            </a:avLst>
          </a:prstGeom>
          <a:solidFill>
            <a:schemeClr val="accent1"/>
          </a:solidFill>
          <a:ln cap="flat" w="25400">
            <a:solidFill>
              <a:srgbClr val="2C957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sp>
        <p:nvSpPr>
          <p:cNvPr id="215" name="Shape 215"/>
          <p:cNvSpPr txBox="1"/>
          <p:nvPr/>
        </p:nvSpPr>
        <p:spPr>
          <a:xfrm>
            <a:off x="5291662" y="2349341"/>
            <a:ext cx="3852337" cy="52321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400" u="none" cap="none" strike="noStrike">
                <a:solidFill>
                  <a:srgbClr val="FF0000"/>
                </a:solidFill>
                <a:latin typeface="Arial"/>
                <a:ea typeface="Arial"/>
                <a:cs typeface="Arial"/>
                <a:sym typeface="Arial"/>
              </a:rPr>
              <a:t>Axis will be a linear [0, 1] axis by default</a:t>
            </a:r>
          </a:p>
          <a:p>
            <a:pPr indent="0" lvl="0" marL="0" marR="0" rtl="0" algn="l">
              <a:spcBef>
                <a:spcPts val="0"/>
              </a:spcBef>
              <a:spcAft>
                <a:spcPts val="0"/>
              </a:spcAft>
              <a:buSzPct val="25000"/>
              <a:buNone/>
            </a:pPr>
            <a:r>
              <a:rPr b="1" baseline="0" i="0" lang="en-US" sz="1400" u="none" cap="none" strike="noStrike">
                <a:solidFill>
                  <a:srgbClr val="FF0000"/>
                </a:solidFill>
                <a:latin typeface="Arial"/>
                <a:ea typeface="Arial"/>
                <a:cs typeface="Arial"/>
                <a:sym typeface="Arial"/>
              </a:rPr>
              <a:t>For histogram products, axis is pre-labeled</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To make the axis a rating curve axis:</a:t>
            </a:r>
          </a:p>
          <a:p>
            <a:pPr indent="-457200" lvl="1" marL="914400" marR="0" rtl="0" algn="l">
              <a:spcBef>
                <a:spcPts val="400"/>
              </a:spcBef>
              <a:spcAft>
                <a:spcPts val="0"/>
              </a:spcAft>
              <a:buClr>
                <a:srgbClr val="003366"/>
              </a:buClr>
              <a:buSzPct val="100000"/>
              <a:buFont typeface="Allerta"/>
              <a:buAutoNum type="arabicPeriod"/>
            </a:pPr>
            <a:r>
              <a:rPr b="0" baseline="0" i="0" lang="en-US" sz="2000" u="none" cap="none" strike="noStrike">
                <a:solidFill>
                  <a:srgbClr val="003366"/>
                </a:solidFill>
                <a:latin typeface="Arial"/>
                <a:ea typeface="Arial"/>
                <a:cs typeface="Arial"/>
                <a:sym typeface="Arial"/>
              </a:rPr>
              <a:t>Set the axis type to be ‘Translated’</a:t>
            </a:r>
          </a:p>
          <a:p>
            <a:pPr indent="-457200" lvl="1" marL="914400" marR="0" rtl="0" algn="l">
              <a:spcBef>
                <a:spcPts val="400"/>
              </a:spcBef>
              <a:spcAft>
                <a:spcPts val="0"/>
              </a:spcAft>
              <a:buClr>
                <a:srgbClr val="003366"/>
              </a:buClr>
              <a:buSzPct val="100000"/>
              <a:buFont typeface="Allerta"/>
              <a:buAutoNum type="arabicPeriod"/>
            </a:pPr>
            <a:r>
              <a:rPr b="0" baseline="0" i="0" lang="en-US" sz="2000" u="none" cap="none" strike="noStrike">
                <a:solidFill>
                  <a:srgbClr val="003366"/>
                </a:solidFill>
                <a:latin typeface="Arial"/>
                <a:ea typeface="Arial"/>
                <a:cs typeface="Arial"/>
                <a:sym typeface="Arial"/>
              </a:rPr>
              <a:t>Select a translation to be either ‘StageToDischarge’ or ‘DischargeToStage’ depending on the opposite axis</a:t>
            </a:r>
          </a:p>
        </p:txBody>
      </p:sp>
      <p:sp>
        <p:nvSpPr>
          <p:cNvPr id="222" name="Shape 222"/>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223" name="Shape 223"/>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Adding a Rating Curve Axis</a:t>
            </a:r>
          </a:p>
        </p:txBody>
      </p:sp>
      <p:sp>
        <p:nvSpPr>
          <p:cNvPr id="224" name="Shape 224"/>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225" name="Shape 225"/>
          <p:cNvPicPr preferRelativeResize="0"/>
          <p:nvPr/>
        </p:nvPicPr>
        <p:blipFill rotWithShape="1">
          <a:blip r:embed="rId3">
            <a:alphaModFix/>
          </a:blip>
          <a:srcRect b="0" l="0" r="0" t="0"/>
          <a:stretch/>
        </p:blipFill>
        <p:spPr>
          <a:xfrm>
            <a:off x="595312" y="3600450"/>
            <a:ext cx="5019675" cy="1904999"/>
          </a:xfrm>
          <a:prstGeom prst="rect">
            <a:avLst/>
          </a:prstGeom>
          <a:noFill/>
          <a:ln>
            <a:noFill/>
          </a:ln>
        </p:spPr>
      </p:pic>
      <p:pic>
        <p:nvPicPr>
          <p:cNvPr id="226" name="Shape 226"/>
          <p:cNvPicPr preferRelativeResize="0"/>
          <p:nvPr/>
        </p:nvPicPr>
        <p:blipFill rotWithShape="1">
          <a:blip r:embed="rId4">
            <a:alphaModFix/>
          </a:blip>
          <a:srcRect b="0" l="0" r="0" t="0"/>
          <a:stretch/>
        </p:blipFill>
        <p:spPr>
          <a:xfrm>
            <a:off x="6662738" y="2764155"/>
            <a:ext cx="1684019" cy="3444239"/>
          </a:xfrm>
          <a:prstGeom prst="rect">
            <a:avLst/>
          </a:prstGeom>
          <a:noFill/>
          <a:ln>
            <a:noFill/>
          </a:ln>
        </p:spPr>
      </p:pic>
      <p:sp>
        <p:nvSpPr>
          <p:cNvPr id="227" name="Shape 227"/>
          <p:cNvSpPr txBox="1"/>
          <p:nvPr/>
        </p:nvSpPr>
        <p:spPr>
          <a:xfrm>
            <a:off x="4340489" y="4495800"/>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1</a:t>
            </a:r>
          </a:p>
        </p:txBody>
      </p:sp>
      <p:sp>
        <p:nvSpPr>
          <p:cNvPr id="228" name="Shape 228"/>
          <p:cNvSpPr txBox="1"/>
          <p:nvPr/>
        </p:nvSpPr>
        <p:spPr>
          <a:xfrm>
            <a:off x="4340489" y="4891178"/>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2</a:t>
            </a:r>
          </a:p>
        </p:txBody>
      </p:sp>
      <p:sp>
        <p:nvSpPr>
          <p:cNvPr id="229" name="Shape 229"/>
          <p:cNvSpPr txBox="1"/>
          <p:nvPr/>
        </p:nvSpPr>
        <p:spPr>
          <a:xfrm>
            <a:off x="820086" y="5674400"/>
            <a:ext cx="4794902" cy="52321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400" u="none" cap="none" strike="noStrike">
                <a:solidFill>
                  <a:srgbClr val="FF0000"/>
                </a:solidFill>
                <a:latin typeface="Arial"/>
                <a:ea typeface="Arial"/>
                <a:cs typeface="Arial"/>
                <a:sym typeface="Arial"/>
              </a:rPr>
              <a:t>Default location id is ‘@defaultLocationId@’</a:t>
            </a:r>
          </a:p>
          <a:p>
            <a:pPr indent="0" lvl="0" marL="0" marR="0" rtl="0" algn="l">
              <a:spcBef>
                <a:spcPts val="0"/>
              </a:spcBef>
              <a:spcAft>
                <a:spcPts val="0"/>
              </a:spcAft>
              <a:buSzPct val="25000"/>
              <a:buNone/>
            </a:pPr>
            <a:r>
              <a:rPr b="1" baseline="0" i="0" lang="en-US" sz="1400" u="none" cap="none" strike="noStrike">
                <a:solidFill>
                  <a:srgbClr val="FF0000"/>
                </a:solidFill>
                <a:latin typeface="Arial"/>
                <a:ea typeface="Arial"/>
                <a:cs typeface="Arial"/>
                <a:sym typeface="Arial"/>
              </a:rPr>
              <a:t>(i.e., the active segment id, unless overridden by user)</a:t>
            </a:r>
          </a:p>
        </p:txBody>
      </p:sp>
      <p:sp>
        <p:nvSpPr>
          <p:cNvPr id="230" name="Shape 230"/>
          <p:cNvSpPr/>
          <p:nvPr/>
        </p:nvSpPr>
        <p:spPr>
          <a:xfrm>
            <a:off x="5986462" y="4376857"/>
            <a:ext cx="390524" cy="352425"/>
          </a:xfrm>
          <a:prstGeom prst="rightArrow">
            <a:avLst>
              <a:gd fmla="val 50000" name="adj1"/>
              <a:gd fmla="val 50000" name="adj2"/>
            </a:avLst>
          </a:prstGeom>
          <a:solidFill>
            <a:schemeClr val="accent1"/>
          </a:solidFill>
          <a:ln cap="flat" w="25400">
            <a:solidFill>
              <a:srgbClr val="2C957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Location id must match the locationId used to define the rating curve that is applied</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Rating curves can be imported or defined within …/Config/RegionConfigFiles/RatingCurves.xml</a:t>
            </a:r>
          </a:p>
        </p:txBody>
      </p:sp>
      <p:sp>
        <p:nvSpPr>
          <p:cNvPr id="236" name="Shape 236"/>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237" name="Shape 237"/>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Adding a Rating Curve Axis</a:t>
            </a:r>
          </a:p>
        </p:txBody>
      </p:sp>
      <p:sp>
        <p:nvSpPr>
          <p:cNvPr id="238" name="Shape 238"/>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
        <p:nvSpPr>
          <p:cNvPr id="239" name="Shape 239"/>
          <p:cNvSpPr txBox="1"/>
          <p:nvPr/>
        </p:nvSpPr>
        <p:spPr>
          <a:xfrm>
            <a:off x="1752600" y="2581275"/>
            <a:ext cx="5905500" cy="384720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Example RatingCurves.xml (ex. from CNRFC)</a:t>
            </a:r>
          </a:p>
          <a:p>
            <a:pPr indent="0" lvl="0" marL="0" marR="0" rtl="0" algn="l">
              <a:spcBef>
                <a:spcPts val="0"/>
              </a:spcBef>
              <a:spcAft>
                <a:spcPts val="0"/>
              </a:spcAft>
              <a:buSzPct val="25000"/>
              <a:buNone/>
            </a:pPr>
            <a:r>
              <a:rPr b="0" baseline="0" i="0" lang="en-US" sz="1400" u="none" cap="none" strike="noStrike">
                <a:solidFill>
                  <a:schemeClr val="dk1"/>
                </a:solidFill>
                <a:latin typeface="Arial Narrow"/>
                <a:ea typeface="Arial Narrow"/>
                <a:cs typeface="Arial Narrow"/>
                <a:sym typeface="Arial Narrow"/>
              </a:rPr>
              <a:t>&lt;RatingCurves xmlns="http://www.wldelft.nl/fews/PI" xmlns:xsi="http://www.w3.org/2001/XMLSchema-instance" xsi:schemaLocation="http://www.wldelft.nl/fews/PI http://chps1/schemas/pi-schemas/pi_ratingcurves.xsd"&gt;</a:t>
            </a:r>
          </a:p>
          <a:p>
            <a:pPr indent="0" lvl="0" marL="0" marR="0" rtl="0" algn="l">
              <a:spcBef>
                <a:spcPts val="0"/>
              </a:spcBef>
              <a:spcAft>
                <a:spcPts val="0"/>
              </a:spcAft>
              <a:buSzPct val="25000"/>
              <a:buNone/>
            </a:pPr>
            <a:r>
              <a:rPr b="0" baseline="0" i="0" lang="en-US" sz="1400" u="none" cap="none" strike="noStrike">
                <a:solidFill>
                  <a:schemeClr val="dk1"/>
                </a:solidFill>
                <a:latin typeface="Arial Narrow"/>
                <a:ea typeface="Arial Narrow"/>
                <a:cs typeface="Arial Narrow"/>
                <a:sym typeface="Arial Narrow"/>
              </a:rPr>
              <a:t>    &lt;timeZone&gt;0.0&lt;/timeZone&gt;</a:t>
            </a:r>
          </a:p>
          <a:p>
            <a:pPr indent="0" lvl="0" marL="0" marR="0" rtl="0" algn="l">
              <a:spcBef>
                <a:spcPts val="0"/>
              </a:spcBef>
              <a:spcAft>
                <a:spcPts val="0"/>
              </a:spcAft>
              <a:buSzPct val="25000"/>
              <a:buNone/>
            </a:pPr>
            <a:r>
              <a:rPr b="0" baseline="0" i="0" lang="en-US" sz="1400" u="none" cap="none" strike="noStrike">
                <a:solidFill>
                  <a:schemeClr val="dk1"/>
                </a:solidFill>
                <a:latin typeface="Arial Narrow"/>
                <a:ea typeface="Arial Narrow"/>
                <a:cs typeface="Arial Narrow"/>
                <a:sym typeface="Arial Narrow"/>
              </a:rPr>
              <a:t>    &lt;!-- Ratings added for forecast group NorthCoast --&gt;</a:t>
            </a:r>
          </a:p>
          <a:p>
            <a:pPr indent="0" lvl="0" marL="0" marR="0" rtl="0" algn="l">
              <a:spcBef>
                <a:spcPts val="0"/>
              </a:spcBef>
              <a:spcAft>
                <a:spcPts val="0"/>
              </a:spcAft>
              <a:buSzPct val="25000"/>
              <a:buNone/>
            </a:pPr>
            <a:r>
              <a:rPr b="0" baseline="0" i="0" lang="en-US" sz="1400" u="none" cap="none" strike="noStrike">
                <a:solidFill>
                  <a:schemeClr val="dk1"/>
                </a:solidFill>
                <a:latin typeface="Arial Narrow"/>
                <a:ea typeface="Arial Narrow"/>
                <a:cs typeface="Arial Narrow"/>
                <a:sym typeface="Arial Narrow"/>
              </a:rPr>
              <a:t>    &lt;ratingCurve&gt;</a:t>
            </a:r>
          </a:p>
          <a:p>
            <a:pPr indent="0" lvl="0" marL="0" marR="0" rtl="0" algn="l">
              <a:spcBef>
                <a:spcPts val="0"/>
              </a:spcBef>
              <a:spcAft>
                <a:spcPts val="0"/>
              </a:spcAft>
              <a:buSzPct val="25000"/>
              <a:buNone/>
            </a:pPr>
            <a:r>
              <a:rPr b="0" baseline="0" i="0" lang="en-US" sz="1400" u="none" cap="none" strike="noStrike">
                <a:solidFill>
                  <a:schemeClr val="dk1"/>
                </a:solidFill>
                <a:latin typeface="Arial Narrow"/>
                <a:ea typeface="Arial Narrow"/>
                <a:cs typeface="Arial Narrow"/>
                <a:sym typeface="Arial Narrow"/>
              </a:rPr>
              <a:t>        &lt;header&gt;</a:t>
            </a:r>
          </a:p>
          <a:p>
            <a:pPr indent="0" lvl="0" marL="0" marR="0" rtl="0" algn="l">
              <a:spcBef>
                <a:spcPts val="0"/>
              </a:spcBef>
              <a:spcAft>
                <a:spcPts val="0"/>
              </a:spcAft>
              <a:buSzPct val="25000"/>
              <a:buNone/>
            </a:pPr>
            <a:r>
              <a:rPr b="0" baseline="0" i="0" lang="en-US" sz="1400" u="none" cap="none" strike="noStrike">
                <a:solidFill>
                  <a:schemeClr val="dk1"/>
                </a:solidFill>
                <a:latin typeface="Arial Narrow"/>
                <a:ea typeface="Arial Narrow"/>
                <a:cs typeface="Arial Narrow"/>
                <a:sym typeface="Arial Narrow"/>
              </a:rPr>
              <a:t>            &lt;locationId&gt;</a:t>
            </a:r>
            <a:r>
              <a:rPr b="0" baseline="0" i="0" lang="en-US" sz="1400" u="none" cap="none" strike="noStrike">
                <a:solidFill>
                  <a:srgbClr val="FF0000"/>
                </a:solidFill>
                <a:latin typeface="Arial Narrow"/>
                <a:ea typeface="Arial Narrow"/>
                <a:cs typeface="Arial Narrow"/>
                <a:sym typeface="Arial Narrow"/>
              </a:rPr>
              <a:t>ARCC1</a:t>
            </a:r>
            <a:r>
              <a:rPr b="0" baseline="0" i="0" lang="en-US" sz="1400" u="none" cap="none" strike="noStrike">
                <a:solidFill>
                  <a:schemeClr val="dk1"/>
                </a:solidFill>
                <a:latin typeface="Arial Narrow"/>
                <a:ea typeface="Arial Narrow"/>
                <a:cs typeface="Arial Narrow"/>
                <a:sym typeface="Arial Narrow"/>
              </a:rPr>
              <a:t>&lt;/locationId&gt;</a:t>
            </a:r>
          </a:p>
          <a:p>
            <a:pPr indent="0" lvl="0" marL="0" marR="0" rtl="0" algn="l">
              <a:spcBef>
                <a:spcPts val="0"/>
              </a:spcBef>
              <a:spcAft>
                <a:spcPts val="0"/>
              </a:spcAft>
              <a:buSzPct val="25000"/>
              <a:buNone/>
            </a:pPr>
            <a:r>
              <a:rPr b="0" baseline="0" i="0" lang="en-US" sz="1400" u="none" cap="none" strike="noStrike">
                <a:solidFill>
                  <a:schemeClr val="dk1"/>
                </a:solidFill>
                <a:latin typeface="Arial Narrow"/>
                <a:ea typeface="Arial Narrow"/>
                <a:cs typeface="Arial Narrow"/>
                <a:sym typeface="Arial Narrow"/>
              </a:rPr>
              <a:t>            &lt;startDate date="1900-01-01" time="00:00:00"/&gt;</a:t>
            </a:r>
          </a:p>
          <a:p>
            <a:pPr indent="0" lvl="0" marL="0" marR="0" rtl="0" algn="l">
              <a:spcBef>
                <a:spcPts val="0"/>
              </a:spcBef>
              <a:spcAft>
                <a:spcPts val="0"/>
              </a:spcAft>
              <a:buSzPct val="25000"/>
              <a:buNone/>
            </a:pPr>
            <a:r>
              <a:rPr b="0" baseline="0" i="0" lang="en-US" sz="1400" u="none" cap="none" strike="noStrike">
                <a:solidFill>
                  <a:schemeClr val="dk1"/>
                </a:solidFill>
                <a:latin typeface="Arial Narrow"/>
                <a:ea typeface="Arial Narrow"/>
                <a:cs typeface="Arial Narrow"/>
                <a:sym typeface="Arial Narrow"/>
              </a:rPr>
              <a:t>            &lt;stationName&gt;MAD - ARCATA, NR&lt;/stationName&gt;</a:t>
            </a:r>
          </a:p>
          <a:p>
            <a:pPr indent="0" lvl="0" marL="0" marR="0" rtl="0" algn="l">
              <a:spcBef>
                <a:spcPts val="0"/>
              </a:spcBef>
              <a:spcAft>
                <a:spcPts val="0"/>
              </a:spcAft>
              <a:buSzPct val="25000"/>
              <a:buNone/>
            </a:pPr>
            <a:r>
              <a:rPr b="0" baseline="0" i="0" lang="en-US" sz="1400" u="none" cap="none" strike="noStrike">
                <a:solidFill>
                  <a:schemeClr val="dk1"/>
                </a:solidFill>
                <a:latin typeface="Arial Narrow"/>
                <a:ea typeface="Arial Narrow"/>
                <a:cs typeface="Arial Narrow"/>
                <a:sym typeface="Arial Narrow"/>
              </a:rPr>
              <a:t>            &lt;stageUnit&gt;FT&lt;/stageUnit&gt;</a:t>
            </a:r>
          </a:p>
          <a:p>
            <a:pPr indent="0" lvl="0" marL="0" marR="0" rtl="0" algn="l">
              <a:spcBef>
                <a:spcPts val="0"/>
              </a:spcBef>
              <a:spcAft>
                <a:spcPts val="0"/>
              </a:spcAft>
              <a:buSzPct val="25000"/>
              <a:buNone/>
            </a:pPr>
            <a:r>
              <a:rPr b="0" baseline="0" i="0" lang="en-US" sz="1400" u="none" cap="none" strike="noStrike">
                <a:solidFill>
                  <a:schemeClr val="dk1"/>
                </a:solidFill>
                <a:latin typeface="Arial Narrow"/>
                <a:ea typeface="Arial Narrow"/>
                <a:cs typeface="Arial Narrow"/>
                <a:sym typeface="Arial Narrow"/>
              </a:rPr>
              <a:t>            &lt;dischargeUnit&gt;CFS&lt;/dischargeUnit&gt;</a:t>
            </a:r>
          </a:p>
          <a:p>
            <a:pPr indent="0" lvl="0" marL="0" marR="0" rtl="0" algn="l">
              <a:spcBef>
                <a:spcPts val="0"/>
              </a:spcBef>
              <a:spcAft>
                <a:spcPts val="0"/>
              </a:spcAft>
              <a:buSzPct val="25000"/>
              <a:buNone/>
            </a:pPr>
            <a:r>
              <a:rPr b="0" baseline="0" i="0" lang="en-US" sz="1400" u="none" cap="none" strike="noStrike">
                <a:solidFill>
                  <a:schemeClr val="dk1"/>
                </a:solidFill>
                <a:latin typeface="Arial Narrow"/>
                <a:ea typeface="Arial Narrow"/>
                <a:cs typeface="Arial Narrow"/>
                <a:sym typeface="Arial Narrow"/>
              </a:rPr>
              <a:t>        &lt;/header&gt;</a:t>
            </a:r>
          </a:p>
          <a:p>
            <a:pPr indent="0" lvl="0" marL="0" marR="0" rtl="0" algn="l">
              <a:spcBef>
                <a:spcPts val="0"/>
              </a:spcBef>
              <a:spcAft>
                <a:spcPts val="0"/>
              </a:spcAft>
              <a:buSzPct val="25000"/>
              <a:buNone/>
            </a:pPr>
            <a:r>
              <a:rPr b="0" baseline="0" i="0" lang="en-US" sz="1400" u="none" cap="none" strike="noStrike">
                <a:solidFill>
                  <a:schemeClr val="dk1"/>
                </a:solidFill>
                <a:latin typeface="Arial Narrow"/>
                <a:ea typeface="Arial Narrow"/>
                <a:cs typeface="Arial Narrow"/>
                <a:sym typeface="Arial Narrow"/>
              </a:rPr>
              <a:t>    &lt;table&gt;</a:t>
            </a:r>
          </a:p>
          <a:p>
            <a:pPr indent="0" lvl="0" marL="0" marR="0" rtl="0" algn="l">
              <a:spcBef>
                <a:spcPts val="0"/>
              </a:spcBef>
              <a:spcAft>
                <a:spcPts val="0"/>
              </a:spcAft>
              <a:buSzPct val="25000"/>
              <a:buNone/>
            </a:pPr>
            <a:r>
              <a:rPr b="0" baseline="0" i="0" lang="en-US" sz="1400" u="none" cap="none" strike="noStrike">
                <a:solidFill>
                  <a:schemeClr val="dk1"/>
                </a:solidFill>
                <a:latin typeface="Arial Narrow"/>
                <a:ea typeface="Arial Narrow"/>
                <a:cs typeface="Arial Narrow"/>
                <a:sym typeface="Arial Narrow"/>
              </a:rPr>
              <a: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 name="Shape 37"/>
        <p:cNvGrpSpPr/>
        <p:nvPr/>
      </p:nvGrpSpPr>
      <p:grpSpPr>
        <a:xfrm>
          <a:off x="0" y="0"/>
          <a:ext cx="0" cy="0"/>
          <a:chOff x="0" y="0"/>
          <a:chExt cx="0" cy="0"/>
        </a:xfrm>
      </p:grpSpPr>
      <p:sp>
        <p:nvSpPr>
          <p:cNvPr id="38" name="Shape 38"/>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Noto Symbol"/>
              <a:buNone/>
            </a:pPr>
            <a:r>
              <a:rPr b="1" baseline="0" i="0" lang="en-US" sz="2200" u="none" cap="none" strike="noStrike">
                <a:solidFill>
                  <a:schemeClr val="dk1"/>
                </a:solidFill>
                <a:latin typeface="Arial"/>
                <a:ea typeface="Arial"/>
                <a:cs typeface="Arial"/>
                <a:sym typeface="Arial"/>
              </a:rPr>
              <a:t>Objective of Webinars: Assist RFCs in moving off of ESPADP</a:t>
            </a: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FogBugz 1606: Changes to AHPS templates</a:t>
            </a:r>
          </a:p>
          <a:p>
            <a:pPr indent="-342900" lvl="0" marL="342900" marR="0" rtl="0" algn="l">
              <a:spcBef>
                <a:spcPts val="44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Including HS Ensembles</a:t>
            </a:r>
          </a:p>
          <a:p>
            <a:pPr indent="-342900" lvl="0" marL="342900" marR="0" rtl="0" algn="l">
              <a:spcBef>
                <a:spcPts val="44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Including Thresholds</a:t>
            </a:r>
          </a:p>
          <a:p>
            <a:pPr indent="-342900" lvl="0" marL="342900" marR="0" rtl="0" algn="l">
              <a:spcBef>
                <a:spcPts val="44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Adding a Rating Curve Axis</a:t>
            </a:r>
          </a:p>
          <a:p>
            <a:pPr indent="-342900" lvl="0" marL="342900" marR="0" rtl="0" algn="l">
              <a:spcBef>
                <a:spcPts val="44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Creating a Workflow</a:t>
            </a:r>
          </a:p>
          <a:p>
            <a:pPr indent="-342900" lvl="0" marL="342900" marR="0" rtl="0" algn="l">
              <a:spcBef>
                <a:spcPts val="44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Tabular Output</a:t>
            </a:r>
          </a:p>
          <a:p>
            <a:pPr indent="-342900" lvl="0" marL="342900" marR="0" rtl="0" algn="l">
              <a:spcBef>
                <a:spcPts val="44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Questions?</a:t>
            </a: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114300" lvl="2" marL="1143000" marR="0" rtl="0" algn="l">
              <a:spcBef>
                <a:spcPts val="360"/>
              </a:spcBef>
              <a:spcAft>
                <a:spcPts val="0"/>
              </a:spcAft>
              <a:buClr>
                <a:srgbClr val="008080"/>
              </a:buClr>
              <a:buFont typeface="Arial"/>
              <a:buNone/>
            </a:pPr>
            <a:r>
              <a:t/>
            </a:r>
            <a:endParaRPr b="0" baseline="0" i="0" sz="1800" u="none" cap="none" strike="noStrike">
              <a:solidFill>
                <a:srgbClr val="008080"/>
              </a:solidFill>
              <a:latin typeface="Arial"/>
              <a:ea typeface="Arial"/>
              <a:cs typeface="Arial"/>
              <a:sym typeface="Arial"/>
            </a:endParaRP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285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p:txBody>
      </p:sp>
      <p:sp>
        <p:nvSpPr>
          <p:cNvPr id="39" name="Shape 39"/>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Outline</a:t>
            </a:r>
          </a:p>
        </p:txBody>
      </p:sp>
      <p:sp>
        <p:nvSpPr>
          <p:cNvPr id="40" name="Shape 40"/>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
        <p:nvSpPr>
          <p:cNvPr id="41" name="Shape 41"/>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If location id does not correspond to a rating curve, an error will be displayed below the Use Default Location Checkbox </a:t>
            </a:r>
            <a:r>
              <a:rPr b="1" baseline="0" i="0" lang="en-US" sz="2200" u="sng" cap="none" strike="noStrike">
                <a:solidFill>
                  <a:schemeClr val="dk1"/>
                </a:solidFill>
                <a:latin typeface="Arial"/>
                <a:ea typeface="Arial"/>
                <a:cs typeface="Arial"/>
                <a:sym typeface="Arial"/>
              </a:rPr>
              <a:t>and</a:t>
            </a:r>
            <a:r>
              <a:rPr b="1" baseline="0" i="0" lang="en-US" sz="2200" u="none" cap="none" strike="noStrike">
                <a:solidFill>
                  <a:schemeClr val="dk1"/>
                </a:solidFill>
                <a:latin typeface="Arial"/>
                <a:ea typeface="Arial"/>
                <a:cs typeface="Arial"/>
                <a:sym typeface="Arial"/>
              </a:rPr>
              <a:t> the axis will not be visible (but product will still build)</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An appropriate warning message will also be displayed in the </a:t>
            </a:r>
            <a:r>
              <a:rPr b="1" baseline="0" i="0" lang="en-US" sz="2000" u="none" cap="none" strike="noStrike">
                <a:solidFill>
                  <a:srgbClr val="003366"/>
                </a:solidFill>
                <a:latin typeface="Arial"/>
                <a:ea typeface="Arial"/>
                <a:cs typeface="Arial"/>
                <a:sym typeface="Arial"/>
              </a:rPr>
              <a:t>Logs Panel</a:t>
            </a:r>
          </a:p>
        </p:txBody>
      </p:sp>
      <p:sp>
        <p:nvSpPr>
          <p:cNvPr id="245" name="Shape 245"/>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246" name="Shape 246"/>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Adding a Rating Curve Axis</a:t>
            </a:r>
          </a:p>
        </p:txBody>
      </p:sp>
      <p:sp>
        <p:nvSpPr>
          <p:cNvPr id="247" name="Shape 247"/>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248" name="Shape 248"/>
          <p:cNvPicPr preferRelativeResize="0"/>
          <p:nvPr/>
        </p:nvPicPr>
        <p:blipFill rotWithShape="1">
          <a:blip r:embed="rId3">
            <a:alphaModFix/>
          </a:blip>
          <a:srcRect b="0" l="0" r="0" t="0"/>
          <a:stretch/>
        </p:blipFill>
        <p:spPr>
          <a:xfrm>
            <a:off x="381000" y="3238500"/>
            <a:ext cx="5676900" cy="2190750"/>
          </a:xfrm>
          <a:prstGeom prst="rect">
            <a:avLst/>
          </a:prstGeom>
          <a:noFill/>
          <a:ln>
            <a:noFill/>
          </a:ln>
        </p:spPr>
      </p:pic>
      <p:pic>
        <p:nvPicPr>
          <p:cNvPr id="249" name="Shape 249"/>
          <p:cNvPicPr preferRelativeResize="0"/>
          <p:nvPr/>
        </p:nvPicPr>
        <p:blipFill rotWithShape="1">
          <a:blip r:embed="rId4">
            <a:alphaModFix/>
          </a:blip>
          <a:srcRect b="0" l="0" r="0" t="0"/>
          <a:stretch/>
        </p:blipFill>
        <p:spPr>
          <a:xfrm>
            <a:off x="7134225" y="2895600"/>
            <a:ext cx="1569719" cy="3444239"/>
          </a:xfrm>
          <a:prstGeom prst="rect">
            <a:avLst/>
          </a:prstGeom>
          <a:noFill/>
          <a:ln>
            <a:noFill/>
          </a:ln>
        </p:spPr>
      </p:pic>
      <p:sp>
        <p:nvSpPr>
          <p:cNvPr id="250" name="Shape 250"/>
          <p:cNvSpPr/>
          <p:nvPr/>
        </p:nvSpPr>
        <p:spPr>
          <a:xfrm>
            <a:off x="6415087" y="4286489"/>
            <a:ext cx="390524" cy="352425"/>
          </a:xfrm>
          <a:prstGeom prst="rightArrow">
            <a:avLst>
              <a:gd fmla="val 50000" name="adj1"/>
              <a:gd fmla="val 50000" name="adj2"/>
            </a:avLst>
          </a:prstGeom>
          <a:solidFill>
            <a:schemeClr val="accent1"/>
          </a:solidFill>
          <a:ln cap="flat" w="25400">
            <a:solidFill>
              <a:srgbClr val="2C957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sp>
        <p:nvSpPr>
          <p:cNvPr id="251" name="Shape 251"/>
          <p:cNvSpPr txBox="1"/>
          <p:nvPr/>
        </p:nvSpPr>
        <p:spPr>
          <a:xfrm>
            <a:off x="6919911" y="2480100"/>
            <a:ext cx="1962396" cy="30777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400" u="none" cap="none" strike="noStrike">
                <a:solidFill>
                  <a:schemeClr val="dk1"/>
                </a:solidFill>
                <a:latin typeface="Arial"/>
                <a:ea typeface="Arial"/>
                <a:cs typeface="Arial"/>
                <a:sym typeface="Arial"/>
              </a:rPr>
              <a:t>Axis is not displayed</a:t>
            </a:r>
          </a:p>
        </p:txBody>
      </p:sp>
      <p:sp>
        <p:nvSpPr>
          <p:cNvPr id="252" name="Shape 252"/>
          <p:cNvSpPr txBox="1"/>
          <p:nvPr/>
        </p:nvSpPr>
        <p:spPr>
          <a:xfrm>
            <a:off x="2238250" y="2892652"/>
            <a:ext cx="1396536" cy="30777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400" u="none" cap="none" strike="noStrike">
                <a:solidFill>
                  <a:schemeClr val="dk1"/>
                </a:solidFill>
                <a:latin typeface="Arial"/>
                <a:ea typeface="Arial"/>
                <a:cs typeface="Arial"/>
                <a:sym typeface="Arial"/>
              </a:rPr>
              <a:t>Bad id is used</a:t>
            </a:r>
          </a:p>
        </p:txBody>
      </p:sp>
      <p:sp>
        <p:nvSpPr>
          <p:cNvPr id="253" name="Shape 253"/>
          <p:cNvSpPr txBox="1"/>
          <p:nvPr/>
        </p:nvSpPr>
        <p:spPr>
          <a:xfrm>
            <a:off x="820087" y="5683925"/>
            <a:ext cx="5637863" cy="738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400" u="none" cap="none" strike="noStrike">
                <a:solidFill>
                  <a:srgbClr val="FF0000"/>
                </a:solidFill>
                <a:latin typeface="Arial"/>
                <a:ea typeface="Arial"/>
                <a:cs typeface="Arial"/>
                <a:sym typeface="Arial"/>
              </a:rPr>
              <a:t>TIP:  If you use 5-character ids for rating curves, you may want to use ‘@handbook5id@’ as the location id, particularly if your segment ids may be more than 5-characters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Products can be generated via a GeneralAdapter execution</a:t>
            </a:r>
          </a:p>
          <a:p>
            <a:pPr indent="-342900" lvl="0" marL="342900" marR="0" rtl="0" algn="l">
              <a:spcBef>
                <a:spcPts val="44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Standard module configuration file must be specified with only the following activities:</a:t>
            </a:r>
          </a:p>
        </p:txBody>
      </p:sp>
      <p:sp>
        <p:nvSpPr>
          <p:cNvPr id="259" name="Shape 259"/>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260" name="Shape 260"/>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Creating a Workflow</a:t>
            </a:r>
          </a:p>
        </p:txBody>
      </p:sp>
      <p:sp>
        <p:nvSpPr>
          <p:cNvPr id="261" name="Shape 261"/>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
        <p:nvSpPr>
          <p:cNvPr id="262" name="Shape 262"/>
          <p:cNvSpPr txBox="1"/>
          <p:nvPr/>
        </p:nvSpPr>
        <p:spPr>
          <a:xfrm>
            <a:off x="5032003" y="2192564"/>
            <a:ext cx="3981452" cy="397031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&lt;?xml version="1.0" encoding="UTF-8"?&gt;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&lt;generalAdapterRun xmlns=…&gt;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&lt;general&gt;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&lt;/general&gt;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&lt;activities&gt;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&lt;exportActivities&gt;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&lt;exportRunFileActivity&gt;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&lt;exportFile&gt;%ROOT_DIR%/run_info.xml&lt;/exportFile&gt;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&lt;properties&gt;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&lt;/properties&gt;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&lt;/exportRunFileActivity&gt;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&lt;/exportActivities&gt;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&lt;executeActivities&gt;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&lt;executeActivity&gt;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&lt;/executeActivity&gt;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&lt;/executeActivities&gt;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&lt;/activities&gt;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&lt;/generalAdapterRun&gt;</a:t>
            </a:r>
          </a:p>
        </p:txBody>
      </p:sp>
      <p:sp>
        <p:nvSpPr>
          <p:cNvPr id="263" name="Shape 263"/>
          <p:cNvSpPr txBox="1"/>
          <p:nvPr/>
        </p:nvSpPr>
        <p:spPr>
          <a:xfrm>
            <a:off x="212350" y="2185896"/>
            <a:ext cx="4435849" cy="4029136"/>
          </a:xfrm>
          <a:prstGeom prst="rect">
            <a:avLst/>
          </a:prstGeom>
          <a:noFill/>
          <a:ln>
            <a:noFill/>
          </a:ln>
        </p:spPr>
        <p:txBody>
          <a:bodyPr anchorCtr="0" anchor="t" bIns="45700" lIns="91425" rIns="91425" tIns="45700">
            <a:noAutofit/>
          </a:bodyPr>
          <a:lstStyle/>
          <a:p>
            <a:pPr indent="-285750" lvl="1" marL="742950" marR="0" rtl="0" algn="l">
              <a:spcBef>
                <a:spcPts val="0"/>
              </a:spcBef>
              <a:spcAft>
                <a:spcPts val="0"/>
              </a:spcAft>
              <a:buClr>
                <a:srgbClr val="003366"/>
              </a:buClr>
              <a:buSzPct val="100000"/>
              <a:buFont typeface="Arial Narrow"/>
              <a:buChar char="o"/>
            </a:pPr>
            <a:r>
              <a:rPr b="1" baseline="0" i="0" lang="en-US" sz="2000" u="none" cap="none" strike="noStrike">
                <a:solidFill>
                  <a:srgbClr val="003366"/>
                </a:solidFill>
                <a:latin typeface="Arial Narrow"/>
                <a:ea typeface="Arial Narrow"/>
                <a:cs typeface="Arial Narrow"/>
                <a:sym typeface="Arial Narrow"/>
              </a:rPr>
              <a:t>exportRunFileActivity</a:t>
            </a:r>
            <a:r>
              <a:rPr b="0" baseline="0" i="0" lang="en-US" sz="2000" u="none" cap="none" strike="noStrike">
                <a:solidFill>
                  <a:srgbClr val="003366"/>
                </a:solidFill>
                <a:latin typeface="Arial"/>
                <a:ea typeface="Arial"/>
                <a:cs typeface="Arial"/>
                <a:sym typeface="Arial"/>
              </a:rPr>
              <a:t>: Specifies PI-service connection, products and settings file to use, and product templates to process</a:t>
            </a:r>
          </a:p>
          <a:p>
            <a:pPr indent="-285750" lvl="1" marL="742950" marR="0" rtl="0" algn="l">
              <a:spcBef>
                <a:spcPts val="400"/>
              </a:spcBef>
              <a:spcAft>
                <a:spcPts val="0"/>
              </a:spcAft>
              <a:buClr>
                <a:srgbClr val="003366"/>
              </a:buClr>
              <a:buSzPct val="100000"/>
              <a:buFont typeface="Arial Narrow"/>
              <a:buChar char="o"/>
            </a:pPr>
            <a:r>
              <a:rPr b="1" baseline="0" i="0" lang="en-US" sz="2000" u="none" cap="none" strike="noStrike">
                <a:solidFill>
                  <a:srgbClr val="003366"/>
                </a:solidFill>
                <a:latin typeface="Arial Narrow"/>
                <a:ea typeface="Arial Narrow"/>
                <a:cs typeface="Arial Narrow"/>
                <a:sym typeface="Arial Narrow"/>
              </a:rPr>
              <a:t>executeActivity</a:t>
            </a:r>
            <a:r>
              <a:rPr b="0" baseline="0" i="0" lang="en-US" sz="2000" u="none" cap="none" strike="noStrike">
                <a:solidFill>
                  <a:srgbClr val="003366"/>
                </a:solidFill>
                <a:latin typeface="Arial"/>
                <a:ea typeface="Arial"/>
                <a:cs typeface="Arial"/>
                <a:sym typeface="Arial"/>
              </a:rPr>
              <a:t>: Specifies the appropriate </a:t>
            </a:r>
            <a:r>
              <a:rPr b="0" baseline="0" i="0" lang="en-US" sz="2000" u="none" cap="none" strike="noStrike">
                <a:solidFill>
                  <a:srgbClr val="003366"/>
                </a:solidFill>
                <a:latin typeface="Arial Narrow"/>
                <a:ea typeface="Arial Narrow"/>
                <a:cs typeface="Arial Narrow"/>
                <a:sym typeface="Arial Narrow"/>
              </a:rPr>
              <a:t>className</a:t>
            </a:r>
            <a:r>
              <a:rPr b="0" baseline="0" i="0" lang="en-US" sz="2000" u="none" cap="none" strike="noStrike">
                <a:solidFill>
                  <a:srgbClr val="003366"/>
                </a:solidFill>
                <a:latin typeface="Arial"/>
                <a:ea typeface="Arial"/>
                <a:cs typeface="Arial"/>
                <a:sym typeface="Arial"/>
              </a:rPr>
              <a:t> and appropriate </a:t>
            </a:r>
            <a:r>
              <a:rPr b="0" baseline="0" i="0" lang="en-US" sz="2000" u="none" cap="none" strike="noStrike">
                <a:solidFill>
                  <a:srgbClr val="003366"/>
                </a:solidFill>
                <a:latin typeface="Arial Narrow"/>
                <a:ea typeface="Arial Narrow"/>
                <a:cs typeface="Arial Narrow"/>
                <a:sym typeface="Arial Narrow"/>
              </a:rPr>
              <a:t>binDir</a:t>
            </a:r>
          </a:p>
        </p:txBody>
      </p:sp>
      <p:sp>
        <p:nvSpPr>
          <p:cNvPr id="264" name="Shape 264"/>
          <p:cNvSpPr/>
          <p:nvPr/>
        </p:nvSpPr>
        <p:spPr>
          <a:xfrm>
            <a:off x="247647" y="4931141"/>
            <a:ext cx="4876802" cy="64633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800" u="none" cap="none" strike="noStrike">
                <a:solidFill>
                  <a:srgbClr val="FF0000"/>
                </a:solidFill>
                <a:latin typeface="Arial Narrow"/>
                <a:ea typeface="Arial Narrow"/>
                <a:cs typeface="Arial Narrow"/>
                <a:sym typeface="Arial Narrow"/>
              </a:rPr>
              <a:t>Class name must </a:t>
            </a:r>
            <a:r>
              <a:rPr b="0" baseline="0" i="0" lang="en-US" sz="1800" u="sng" cap="none" strike="noStrike">
                <a:solidFill>
                  <a:srgbClr val="FF0000"/>
                </a:solidFill>
                <a:latin typeface="Arial Narrow"/>
                <a:ea typeface="Arial Narrow"/>
                <a:cs typeface="Arial Narrow"/>
                <a:sym typeface="Arial Narrow"/>
              </a:rPr>
              <a:t>always</a:t>
            </a:r>
            <a:r>
              <a:rPr b="0" baseline="0" i="0" lang="en-US" sz="1800" u="none" cap="none" strike="noStrike">
                <a:solidFill>
                  <a:srgbClr val="FF0000"/>
                </a:solidFill>
                <a:latin typeface="Arial Narrow"/>
                <a:ea typeface="Arial Narrow"/>
                <a:cs typeface="Arial Narrow"/>
                <a:sym typeface="Arial Narrow"/>
              </a:rPr>
              <a:t> be set to: </a:t>
            </a:r>
            <a:r>
              <a:rPr b="1" baseline="0" i="0" lang="en-US" sz="1800" u="none" cap="none" strike="noStrike">
                <a:solidFill>
                  <a:srgbClr val="FF0000"/>
                </a:solidFill>
                <a:latin typeface="Arial Narrow"/>
                <a:ea typeface="Arial Narrow"/>
                <a:cs typeface="Arial Narrow"/>
                <a:sym typeface="Arial Narrow"/>
              </a:rPr>
              <a:t>ohd.hseb.graphgen.adapter.GraphGenModelAdapter</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PI-service connect is specified through run file properties</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To execute the workflow within a interactive session of CHPS, just specify the port number (or leave blank to use the default 8100 port):</a:t>
            </a: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To use a back-end PI-service, perhaps running the adapter through a scheduled workflow, the complete URL must be specified via three properties:</a:t>
            </a: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p:txBody>
      </p:sp>
      <p:sp>
        <p:nvSpPr>
          <p:cNvPr id="270" name="Shape 270"/>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271" name="Shape 271"/>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Creating a Workflow</a:t>
            </a:r>
          </a:p>
        </p:txBody>
      </p:sp>
      <p:sp>
        <p:nvSpPr>
          <p:cNvPr id="272" name="Shape 272"/>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
        <p:nvSpPr>
          <p:cNvPr id="273" name="Shape 273"/>
          <p:cNvSpPr txBox="1"/>
          <p:nvPr/>
        </p:nvSpPr>
        <p:spPr>
          <a:xfrm>
            <a:off x="2038350" y="2276475"/>
            <a:ext cx="5404042"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Narrow"/>
                <a:ea typeface="Arial Narrow"/>
                <a:cs typeface="Arial Narrow"/>
                <a:sym typeface="Arial Narrow"/>
              </a:rPr>
              <a:t>&lt;string key="piServicePortNumber" value=“8101" /&gt;</a:t>
            </a:r>
          </a:p>
        </p:txBody>
      </p:sp>
      <p:sp>
        <p:nvSpPr>
          <p:cNvPr id="274" name="Shape 274"/>
          <p:cNvSpPr txBox="1"/>
          <p:nvPr/>
        </p:nvSpPr>
        <p:spPr>
          <a:xfrm>
            <a:off x="2447925" y="4133850"/>
            <a:ext cx="6585456" cy="70788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Example URL: </a:t>
            </a:r>
            <a:r>
              <a:rPr b="1" baseline="0" i="0" lang="en-US" sz="2000" u="none" cap="none" strike="noStrike">
                <a:solidFill>
                  <a:schemeClr val="dk1"/>
                </a:solidFill>
                <a:latin typeface="Arial Narrow"/>
                <a:ea typeface="Arial Narrow"/>
                <a:cs typeface="Arial Narrow"/>
                <a:sym typeface="Arial Narrow"/>
              </a:rPr>
              <a:t>https://</a:t>
            </a:r>
            <a:r>
              <a:rPr b="1" baseline="0" i="0" lang="en-US" sz="2000" u="none" cap="none" strike="noStrike">
                <a:solidFill>
                  <a:srgbClr val="FF0000"/>
                </a:solidFill>
                <a:latin typeface="Arial Narrow"/>
                <a:ea typeface="Arial Narrow"/>
                <a:cs typeface="Arial Narrow"/>
                <a:sym typeface="Arial Narrow"/>
              </a:rPr>
              <a:t>localHost</a:t>
            </a:r>
            <a:r>
              <a:rPr b="1" baseline="0" i="0" lang="en-US" sz="2000" u="none" cap="none" strike="noStrike">
                <a:solidFill>
                  <a:schemeClr val="dk1"/>
                </a:solidFill>
                <a:latin typeface="Arial Narrow"/>
                <a:ea typeface="Arial Narrow"/>
                <a:cs typeface="Arial Narrow"/>
                <a:sym typeface="Arial Narrow"/>
              </a:rPr>
              <a:t>:</a:t>
            </a:r>
            <a:r>
              <a:rPr b="1" baseline="0" i="0" lang="en-US" sz="2000" u="none" cap="none" strike="noStrike">
                <a:solidFill>
                  <a:srgbClr val="0070C0"/>
                </a:solidFill>
                <a:latin typeface="Arial Narrow"/>
                <a:ea typeface="Arial Narrow"/>
                <a:cs typeface="Arial Narrow"/>
                <a:sym typeface="Arial Narrow"/>
              </a:rPr>
              <a:t>2008</a:t>
            </a:r>
            <a:r>
              <a:rPr b="1" baseline="0" i="0" lang="en-US" sz="2000" u="none" cap="none" strike="noStrike">
                <a:solidFill>
                  <a:schemeClr val="dk1"/>
                </a:solidFill>
                <a:latin typeface="Arial Narrow"/>
                <a:ea typeface="Arial Narrow"/>
                <a:cs typeface="Arial Narrow"/>
                <a:sym typeface="Arial Narrow"/>
              </a:rPr>
              <a:t>/</a:t>
            </a:r>
            <a:r>
              <a:rPr b="1" baseline="0" i="0" lang="en-US" sz="2000" u="none" cap="none" strike="noStrike">
                <a:solidFill>
                  <a:srgbClr val="00B050"/>
                </a:solidFill>
                <a:latin typeface="Arial Narrow"/>
                <a:ea typeface="Arial Narrow"/>
                <a:cs typeface="Arial Narrow"/>
                <a:sym typeface="Arial Narrow"/>
              </a:rPr>
              <a:t>abrfc_pi</a:t>
            </a:r>
            <a:r>
              <a:rPr b="1" baseline="0" i="0" lang="en-US" sz="2000" u="none" cap="none" strike="noStrike">
                <a:solidFill>
                  <a:schemeClr val="dk1"/>
                </a:solidFill>
                <a:latin typeface="Arial Narrow"/>
                <a:ea typeface="Arial Narrow"/>
                <a:cs typeface="Arial Narrow"/>
                <a:sym typeface="Arial Narrow"/>
              </a:rPr>
              <a:t>/FewsPiService</a:t>
            </a:r>
          </a:p>
          <a:p>
            <a:pPr indent="0" lvl="0" marL="0" marR="0" rtl="0" algn="l">
              <a:spcBef>
                <a:spcPts val="0"/>
              </a:spcBef>
              <a:spcAft>
                <a:spcPts val="0"/>
              </a:spcAft>
              <a:buNone/>
            </a:pPr>
            <a:r>
              <a:t/>
            </a:r>
            <a:endParaRPr b="1" baseline="0" i="0" sz="2000" u="none" cap="none" strike="noStrike">
              <a:solidFill>
                <a:schemeClr val="dk1"/>
              </a:solidFill>
              <a:latin typeface="Arial"/>
              <a:ea typeface="Arial"/>
              <a:cs typeface="Arial"/>
              <a:sym typeface="Arial"/>
            </a:endParaRPr>
          </a:p>
        </p:txBody>
      </p:sp>
      <p:sp>
        <p:nvSpPr>
          <p:cNvPr id="275" name="Shape 275"/>
          <p:cNvSpPr txBox="1"/>
          <p:nvPr/>
        </p:nvSpPr>
        <p:spPr>
          <a:xfrm>
            <a:off x="390948" y="4841735"/>
            <a:ext cx="6168675" cy="101566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2000" u="none" cap="none" strike="noStrike">
                <a:solidFill>
                  <a:srgbClr val="0070C0"/>
                </a:solidFill>
                <a:latin typeface="Arial Narrow"/>
                <a:ea typeface="Arial Narrow"/>
                <a:cs typeface="Arial Narrow"/>
                <a:sym typeface="Arial Narrow"/>
              </a:rPr>
              <a:t>&lt;string key="piServicePortNumber" value=“2008“/&gt;</a:t>
            </a:r>
            <a:r>
              <a:rPr b="0" baseline="0" i="0" lang="en-US" sz="2000" u="none" cap="none" strike="noStrike">
                <a:solidFill>
                  <a:schemeClr val="dk1"/>
                </a:solidFill>
                <a:latin typeface="Arial Narrow"/>
                <a:ea typeface="Arial Narrow"/>
                <a:cs typeface="Arial Narrow"/>
                <a:sym typeface="Arial Narrow"/>
              </a:rPr>
              <a:t> </a:t>
            </a:r>
          </a:p>
          <a:p>
            <a:pPr indent="0" lvl="0" marL="0" marR="0" rtl="0" algn="l">
              <a:spcBef>
                <a:spcPts val="0"/>
              </a:spcBef>
              <a:spcAft>
                <a:spcPts val="0"/>
              </a:spcAft>
              <a:buSzPct val="25000"/>
              <a:buNone/>
            </a:pPr>
            <a:r>
              <a:rPr b="0" baseline="0" i="0" lang="en-US" sz="2000" u="none" cap="none" strike="noStrike">
                <a:solidFill>
                  <a:srgbClr val="FF0000"/>
                </a:solidFill>
                <a:latin typeface="Arial Narrow"/>
                <a:ea typeface="Arial Narrow"/>
                <a:cs typeface="Arial Narrow"/>
                <a:sym typeface="Arial Narrow"/>
              </a:rPr>
              <a:t>&lt;string key="piServiceHostName" value=“localHost"/&gt;</a:t>
            </a:r>
          </a:p>
          <a:p>
            <a:pPr indent="0" lvl="0" marL="0" marR="0" rtl="0" algn="l">
              <a:spcBef>
                <a:spcPts val="0"/>
              </a:spcBef>
              <a:spcAft>
                <a:spcPts val="0"/>
              </a:spcAft>
              <a:buSzPct val="25000"/>
              <a:buNone/>
            </a:pPr>
            <a:r>
              <a:rPr b="0" baseline="0" i="0" lang="en-US" sz="2000" u="none" cap="none" strike="noStrike">
                <a:solidFill>
                  <a:srgbClr val="00B050"/>
                </a:solidFill>
                <a:latin typeface="Arial Narrow"/>
                <a:ea typeface="Arial Narrow"/>
                <a:cs typeface="Arial Narrow"/>
                <a:sym typeface="Arial Narrow"/>
              </a:rPr>
              <a:t>&lt;string key="piServiceBackendRFCIdentifier" value=“abrfc_pi"/&gt;</a:t>
            </a:r>
          </a:p>
        </p:txBody>
      </p:sp>
      <p:cxnSp>
        <p:nvCxnSpPr>
          <p:cNvPr id="276" name="Shape 276"/>
          <p:cNvCxnSpPr/>
          <p:nvPr/>
        </p:nvCxnSpPr>
        <p:spPr>
          <a:xfrm rot="-5400000">
            <a:off x="5179277" y="4823368"/>
            <a:ext cx="861899" cy="190500"/>
          </a:xfrm>
          <a:prstGeom prst="bentConnector3">
            <a:avLst>
              <a:gd fmla="val 1368" name="adj1"/>
            </a:avLst>
          </a:prstGeom>
          <a:noFill/>
          <a:ln cap="flat" w="25400">
            <a:solidFill>
              <a:srgbClr val="FF0000"/>
            </a:solidFill>
            <a:prstDash val="solid"/>
            <a:round/>
            <a:headEnd len="med" w="med" type="none"/>
            <a:tailEnd len="lg" w="lg" type="triangle"/>
          </a:ln>
        </p:spPr>
      </p:cxnSp>
      <p:cxnSp>
        <p:nvCxnSpPr>
          <p:cNvPr id="277" name="Shape 277"/>
          <p:cNvCxnSpPr/>
          <p:nvPr/>
        </p:nvCxnSpPr>
        <p:spPr>
          <a:xfrm flipH="1" rot="10800000">
            <a:off x="5248278" y="4487730"/>
            <a:ext cx="1006799" cy="564299"/>
          </a:xfrm>
          <a:prstGeom prst="bentConnector3">
            <a:avLst>
              <a:gd fmla="val 100141" name="adj1"/>
            </a:avLst>
          </a:prstGeom>
          <a:noFill/>
          <a:ln cap="flat" w="25400">
            <a:solidFill>
              <a:srgbClr val="0070C0"/>
            </a:solidFill>
            <a:prstDash val="solid"/>
            <a:round/>
            <a:headEnd len="med" w="med" type="none"/>
            <a:tailEnd len="lg" w="lg" type="triangle"/>
          </a:ln>
        </p:spPr>
      </p:cxnSp>
      <p:cxnSp>
        <p:nvCxnSpPr>
          <p:cNvPr id="278" name="Shape 278"/>
          <p:cNvCxnSpPr/>
          <p:nvPr/>
        </p:nvCxnSpPr>
        <p:spPr>
          <a:xfrm rot="-5400000">
            <a:off x="6082428" y="4853701"/>
            <a:ext cx="1151100" cy="419099"/>
          </a:xfrm>
          <a:prstGeom prst="bentConnector3">
            <a:avLst>
              <a:gd fmla="val 348" name="adj1"/>
            </a:avLst>
          </a:prstGeom>
          <a:noFill/>
          <a:ln cap="flat" w="25400">
            <a:solidFill>
              <a:srgbClr val="00B050"/>
            </a:solidFill>
            <a:prstDash val="solid"/>
            <a:round/>
            <a:headEnd len="med" w="med" type="none"/>
            <a:tailEnd len="lg" w="lg" type="triangle"/>
          </a:ln>
        </p:spPr>
      </p:cxn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Product templates to process (and generate output files) is specified through run file properties</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Currently, one property is required for each segment for which product templates are to be processed and products generated</a:t>
            </a:r>
          </a:p>
          <a:p>
            <a:pPr indent="-228600" lvl="2" marL="1143000" marR="0" rtl="0" algn="l">
              <a:spcBef>
                <a:spcPts val="360"/>
              </a:spcBef>
              <a:spcAft>
                <a:spcPts val="0"/>
              </a:spcAft>
              <a:buClr>
                <a:srgbClr val="008080"/>
              </a:buClr>
              <a:buSzPct val="100000"/>
              <a:buFont typeface="Arial"/>
              <a:buChar char="•"/>
            </a:pPr>
            <a:r>
              <a:rPr b="0" baseline="0" i="0" lang="en-US" sz="1800" u="none" cap="none" strike="noStrike">
                <a:solidFill>
                  <a:srgbClr val="008080"/>
                </a:solidFill>
                <a:latin typeface="Arial"/>
                <a:ea typeface="Arial"/>
                <a:cs typeface="Arial"/>
                <a:sym typeface="Arial"/>
              </a:rPr>
              <a:t>May require hundreds of properties to be defined</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Key is of the form  </a:t>
            </a:r>
            <a:r>
              <a:rPr b="0" baseline="0" i="0" lang="en-US" sz="2000" u="none" cap="none" strike="noStrike">
                <a:solidFill>
                  <a:schemeClr val="dk1"/>
                </a:solidFill>
                <a:latin typeface="Arial Narrow"/>
                <a:ea typeface="Arial Narrow"/>
                <a:cs typeface="Arial Narrow"/>
                <a:sym typeface="Arial Narrow"/>
              </a:rPr>
              <a:t>products.&lt;segment id&gt;</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Value consists of </a:t>
            </a:r>
            <a:r>
              <a:rPr b="1" baseline="0" i="0" lang="en-US" sz="2000" u="none" cap="none" strike="noStrike">
                <a:solidFill>
                  <a:srgbClr val="003366"/>
                </a:solidFill>
                <a:latin typeface="Arial"/>
                <a:ea typeface="Arial"/>
                <a:cs typeface="Arial"/>
                <a:sym typeface="Arial"/>
              </a:rPr>
              <a:t>template ids </a:t>
            </a:r>
            <a:r>
              <a:rPr b="0" baseline="0" i="0" lang="en-US" sz="2000" u="none" cap="none" strike="noStrike">
                <a:solidFill>
                  <a:srgbClr val="003366"/>
                </a:solidFill>
                <a:latin typeface="Arial"/>
                <a:ea typeface="Arial"/>
                <a:cs typeface="Arial"/>
                <a:sym typeface="Arial"/>
              </a:rPr>
              <a:t>and/or </a:t>
            </a:r>
            <a:r>
              <a:rPr b="1" baseline="0" i="0" lang="en-US" sz="2000" u="none" cap="none" strike="noStrike">
                <a:solidFill>
                  <a:srgbClr val="003366"/>
                </a:solidFill>
                <a:latin typeface="Arial"/>
                <a:ea typeface="Arial"/>
                <a:cs typeface="Arial"/>
                <a:sym typeface="Arial"/>
              </a:rPr>
              <a:t>Java patterns </a:t>
            </a:r>
            <a:r>
              <a:rPr b="0" baseline="0" i="0" lang="en-US" sz="2000" u="none" cap="none" strike="noStrike">
                <a:solidFill>
                  <a:srgbClr val="003366"/>
                </a:solidFill>
                <a:latin typeface="Arial"/>
                <a:ea typeface="Arial"/>
                <a:cs typeface="Arial"/>
                <a:sym typeface="Arial"/>
              </a:rPr>
              <a:t>separated by </a:t>
            </a:r>
            <a:r>
              <a:rPr b="1" baseline="0" i="0" lang="en-US" sz="2000" u="none" cap="none" strike="noStrike">
                <a:solidFill>
                  <a:srgbClr val="003366"/>
                </a:solidFill>
                <a:latin typeface="Arial"/>
                <a:ea typeface="Arial"/>
                <a:cs typeface="Arial"/>
                <a:sym typeface="Arial"/>
              </a:rPr>
              <a:t>;</a:t>
            </a: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p:txBody>
      </p:sp>
      <p:sp>
        <p:nvSpPr>
          <p:cNvPr id="284" name="Shape 284"/>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285" name="Shape 285"/>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Creating a Workflow</a:t>
            </a:r>
          </a:p>
        </p:txBody>
      </p:sp>
      <p:sp>
        <p:nvSpPr>
          <p:cNvPr id="286" name="Shape 286"/>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
        <p:nvSpPr>
          <p:cNvPr id="287" name="Shape 287"/>
          <p:cNvSpPr txBox="1"/>
          <p:nvPr/>
        </p:nvSpPr>
        <p:spPr>
          <a:xfrm>
            <a:off x="2295525" y="3714750"/>
            <a:ext cx="4221027" cy="203132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&lt;string key="products.AERK1" value="AHPS[a-zA-Z]*" /&gt;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&lt;string key="products.AGAK1" value="AHPS[a-zA-Z]*" /&gt;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&lt;string key="products.AGSK1" value="AHPS[a-zA-Z]*" /&gt;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&lt;string key="products.ALBK1" value="AHPS[a-zA-Z]*" /&gt;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&lt;string key="products.ALMK1" value="AHPS[a-zA-Z]*" /&gt;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&lt;string key="products.ALXO2" value="AHPS[a-zA-Z]*" /&gt;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&lt;string key="products.AMAT2" value="AHPS[a-zA-Z]*" /&gt;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&lt;string key="products.AMCK1" value="AHPS[a-zA-Z]*" /&gt;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a:t>
            </a:r>
          </a:p>
        </p:txBody>
      </p:sp>
      <p:sp>
        <p:nvSpPr>
          <p:cNvPr id="288" name="Shape 288"/>
          <p:cNvSpPr/>
          <p:nvPr/>
        </p:nvSpPr>
        <p:spPr>
          <a:xfrm>
            <a:off x="981075" y="5882669"/>
            <a:ext cx="7010400" cy="5847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600" u="none" cap="none" strike="noStrike">
                <a:solidFill>
                  <a:srgbClr val="FF0000"/>
                </a:solidFill>
                <a:latin typeface="Arial"/>
                <a:ea typeface="Arial"/>
                <a:cs typeface="Arial"/>
                <a:sym typeface="Arial"/>
              </a:rPr>
              <a:t>Java patterns are described here:</a:t>
            </a:r>
          </a:p>
          <a:p>
            <a:pPr indent="0" lvl="0" marL="0" marR="0" rtl="0" algn="l">
              <a:spcBef>
                <a:spcPts val="0"/>
              </a:spcBef>
              <a:spcAft>
                <a:spcPts val="0"/>
              </a:spcAft>
              <a:buSzPct val="25000"/>
              <a:buNone/>
            </a:pPr>
            <a:r>
              <a:rPr b="1" baseline="0" i="0" lang="en-US" sz="1600" u="none" cap="none" strike="noStrike">
                <a:solidFill>
                  <a:srgbClr val="FF0000"/>
                </a:solidFill>
                <a:latin typeface="Arial"/>
                <a:ea typeface="Arial"/>
                <a:cs typeface="Arial"/>
                <a:sym typeface="Arial"/>
              </a:rPr>
              <a:t>http://docs.oracle.com/javase/7/docs/api/java/util/regex/Pattern.html</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Output files are generated based on the output generators defined for the product templates</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See the </a:t>
            </a:r>
            <a:r>
              <a:rPr b="1" baseline="0" i="0" lang="en-US" sz="2000" u="none" cap="none" strike="noStrike">
                <a:solidFill>
                  <a:srgbClr val="003366"/>
                </a:solidFill>
                <a:latin typeface="Arial"/>
                <a:ea typeface="Arial"/>
                <a:cs typeface="Arial"/>
                <a:sym typeface="Arial"/>
              </a:rPr>
              <a:t>Outputs Panel </a:t>
            </a:r>
            <a:r>
              <a:rPr b="0" baseline="0" i="0" lang="en-US" sz="2000" u="none" cap="none" strike="noStrike">
                <a:solidFill>
                  <a:srgbClr val="003366"/>
                </a:solidFill>
                <a:latin typeface="Arial"/>
                <a:ea typeface="Arial"/>
                <a:cs typeface="Arial"/>
                <a:sym typeface="Arial"/>
              </a:rPr>
              <a:t>of the </a:t>
            </a:r>
            <a:r>
              <a:rPr b="1" baseline="0" i="0" lang="en-US" sz="2000" u="none" cap="none" strike="noStrike">
                <a:solidFill>
                  <a:srgbClr val="003366"/>
                </a:solidFill>
                <a:latin typeface="Arial"/>
                <a:ea typeface="Arial"/>
                <a:cs typeface="Arial"/>
                <a:sym typeface="Arial"/>
              </a:rPr>
              <a:t>GraphGen Editor Panel</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Files are placed under the directory defined by run file property baseOutputDir</a:t>
            </a:r>
          </a:p>
        </p:txBody>
      </p:sp>
      <p:sp>
        <p:nvSpPr>
          <p:cNvPr id="294" name="Shape 294"/>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295" name="Shape 295"/>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Creating a Workflow</a:t>
            </a:r>
          </a:p>
        </p:txBody>
      </p:sp>
      <p:sp>
        <p:nvSpPr>
          <p:cNvPr id="296" name="Shape 296"/>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297" name="Shape 297"/>
          <p:cNvPicPr preferRelativeResize="0"/>
          <p:nvPr/>
        </p:nvPicPr>
        <p:blipFill rotWithShape="1">
          <a:blip r:embed="rId3">
            <a:alphaModFix/>
          </a:blip>
          <a:srcRect b="0" l="0" r="0" t="0"/>
          <a:stretch/>
        </p:blipFill>
        <p:spPr>
          <a:xfrm>
            <a:off x="2219324" y="2884176"/>
            <a:ext cx="4848225" cy="3407086"/>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000" u="none" cap="none" strike="noStrike">
                <a:solidFill>
                  <a:schemeClr val="dk1"/>
                </a:solidFill>
                <a:latin typeface="Arial"/>
                <a:ea typeface="Arial"/>
                <a:cs typeface="Arial"/>
                <a:sym typeface="Arial"/>
              </a:rPr>
              <a:t>FB 1619: Enhancement in next CHPS release (OHD-CORE-CHPS 4.2.a) will allow for specify products through a PI-service query</a:t>
            </a:r>
          </a:p>
          <a:p>
            <a:pPr indent="-285750" lvl="1" marL="742950" marR="0" rtl="0" algn="l">
              <a:spcBef>
                <a:spcPts val="360"/>
              </a:spcBef>
              <a:spcAft>
                <a:spcPts val="0"/>
              </a:spcAft>
              <a:buClr>
                <a:srgbClr val="003366"/>
              </a:buClr>
              <a:buSzPct val="100000"/>
              <a:buFont typeface="Arial"/>
              <a:buChar char="o"/>
            </a:pPr>
            <a:r>
              <a:rPr b="0" baseline="0" i="0" lang="en-US" sz="1800" u="none" cap="none" strike="noStrike">
                <a:solidFill>
                  <a:srgbClr val="003366"/>
                </a:solidFill>
                <a:latin typeface="Arial"/>
                <a:ea typeface="Arial"/>
                <a:cs typeface="Arial"/>
                <a:sym typeface="Arial"/>
              </a:rPr>
              <a:t>Query is specified via a getSegmentsFromQuery property:</a:t>
            </a:r>
          </a:p>
          <a:p>
            <a:pPr indent="-171450" lvl="1" marL="742950" marR="0" rtl="0" algn="l">
              <a:spcBef>
                <a:spcPts val="360"/>
              </a:spcBef>
              <a:spcAft>
                <a:spcPts val="0"/>
              </a:spcAft>
              <a:buClr>
                <a:srgbClr val="003366"/>
              </a:buClr>
              <a:buFont typeface="Arial"/>
              <a:buNone/>
            </a:pPr>
            <a:r>
              <a:t/>
            </a:r>
            <a:endParaRPr b="0" baseline="0" i="0" sz="1800" u="none" cap="none" strike="noStrike">
              <a:solidFill>
                <a:srgbClr val="003366"/>
              </a:solidFill>
              <a:latin typeface="Arial"/>
              <a:ea typeface="Arial"/>
              <a:cs typeface="Arial"/>
              <a:sym typeface="Arial"/>
            </a:endParaRPr>
          </a:p>
          <a:p>
            <a:pPr indent="-228600" lvl="2" marL="1143000" marR="0" rtl="0" algn="l">
              <a:spcBef>
                <a:spcPts val="320"/>
              </a:spcBef>
              <a:spcAft>
                <a:spcPts val="0"/>
              </a:spcAft>
              <a:buClr>
                <a:srgbClr val="008080"/>
              </a:buClr>
              <a:buSzPct val="100000"/>
              <a:buFont typeface="Arial"/>
              <a:buChar char="•"/>
            </a:pPr>
            <a:r>
              <a:rPr b="0" baseline="0" i="0" lang="en-US" sz="1600" u="none" cap="none" strike="noStrike">
                <a:solidFill>
                  <a:srgbClr val="008080"/>
                </a:solidFill>
                <a:latin typeface="Arial"/>
                <a:ea typeface="Arial"/>
                <a:cs typeface="Arial"/>
                <a:sym typeface="Arial"/>
              </a:rPr>
              <a:t>Value specifies a file within …/Config/PiServiceConfigFiles (.xml optional; referred to as clientId in the </a:t>
            </a:r>
            <a:r>
              <a:rPr b="1" baseline="0" i="0" lang="en-US" sz="1600" u="none" cap="none" strike="noStrike">
                <a:solidFill>
                  <a:srgbClr val="008080"/>
                </a:solidFill>
                <a:latin typeface="Arial"/>
                <a:ea typeface="Arial"/>
                <a:cs typeface="Arial"/>
                <a:sym typeface="Arial"/>
              </a:rPr>
              <a:t>GraphGen Editor Panel</a:t>
            </a:r>
            <a:r>
              <a:rPr b="0" baseline="0" i="0" lang="en-US" sz="1600" u="none" cap="none" strike="noStrike">
                <a:solidFill>
                  <a:srgbClr val="008080"/>
                </a:solidFill>
                <a:latin typeface="Arial"/>
                <a:ea typeface="Arial"/>
                <a:cs typeface="Arial"/>
                <a:sym typeface="Arial"/>
              </a:rPr>
              <a:t>) and the </a:t>
            </a:r>
            <a:r>
              <a:rPr b="0" baseline="0" i="0" lang="en-US" sz="1600" u="none" cap="none" strike="noStrike">
                <a:solidFill>
                  <a:srgbClr val="008080"/>
                </a:solidFill>
                <a:latin typeface="Arial Narrow"/>
                <a:ea typeface="Arial Narrow"/>
                <a:cs typeface="Arial Narrow"/>
                <a:sym typeface="Arial Narrow"/>
              </a:rPr>
              <a:t>id</a:t>
            </a:r>
            <a:r>
              <a:rPr b="0" baseline="0" i="0" lang="en-US" sz="1600" u="none" cap="none" strike="noStrike">
                <a:solidFill>
                  <a:srgbClr val="008080"/>
                </a:solidFill>
                <a:latin typeface="Arial"/>
                <a:ea typeface="Arial"/>
                <a:cs typeface="Arial"/>
                <a:sym typeface="Arial"/>
              </a:rPr>
              <a:t> of the query to perform</a:t>
            </a:r>
          </a:p>
          <a:p>
            <a:pPr indent="-285750" lvl="1" marL="742950" marR="0" rtl="0" algn="l">
              <a:spcBef>
                <a:spcPts val="360"/>
              </a:spcBef>
              <a:spcAft>
                <a:spcPts val="0"/>
              </a:spcAft>
              <a:buClr>
                <a:srgbClr val="003366"/>
              </a:buClr>
              <a:buSzPct val="100000"/>
              <a:buFont typeface="Arial"/>
              <a:buChar char="o"/>
            </a:pPr>
            <a:r>
              <a:rPr b="0" baseline="0" i="0" lang="en-US" sz="1800" u="none" cap="none" strike="noStrike">
                <a:solidFill>
                  <a:srgbClr val="003366"/>
                </a:solidFill>
                <a:latin typeface="Arial"/>
                <a:ea typeface="Arial"/>
                <a:cs typeface="Arial"/>
                <a:sym typeface="Arial"/>
              </a:rPr>
              <a:t>Products are specified through a products property </a:t>
            </a:r>
            <a:r>
              <a:rPr b="1" baseline="0" i="0" lang="en-US" sz="1800" u="none" cap="none" strike="noStrike">
                <a:solidFill>
                  <a:srgbClr val="003366"/>
                </a:solidFill>
                <a:latin typeface="Arial"/>
                <a:ea typeface="Arial"/>
                <a:cs typeface="Arial"/>
                <a:sym typeface="Arial"/>
              </a:rPr>
              <a:t>with no suffix</a:t>
            </a:r>
          </a:p>
          <a:p>
            <a:pPr indent="-171450" lvl="1" marL="742950" marR="0" rtl="0" algn="l">
              <a:spcBef>
                <a:spcPts val="360"/>
              </a:spcBef>
              <a:spcAft>
                <a:spcPts val="0"/>
              </a:spcAft>
              <a:buClr>
                <a:srgbClr val="003366"/>
              </a:buClr>
              <a:buFont typeface="Arial"/>
              <a:buNone/>
            </a:pPr>
            <a:r>
              <a:t/>
            </a:r>
            <a:endParaRPr b="0" baseline="0" i="0" sz="1800" u="none" cap="none" strike="noStrike">
              <a:solidFill>
                <a:srgbClr val="003366"/>
              </a:solidFill>
              <a:latin typeface="Arial"/>
              <a:ea typeface="Arial"/>
              <a:cs typeface="Arial"/>
              <a:sym typeface="Arial"/>
            </a:endParaRPr>
          </a:p>
          <a:p>
            <a:pPr indent="-285750" lvl="1" marL="742950" marR="0" rtl="0" algn="l">
              <a:spcBef>
                <a:spcPts val="360"/>
              </a:spcBef>
              <a:spcAft>
                <a:spcPts val="0"/>
              </a:spcAft>
              <a:buClr>
                <a:srgbClr val="003366"/>
              </a:buClr>
              <a:buSzPct val="100000"/>
              <a:buFont typeface="Arial"/>
              <a:buChar char="o"/>
            </a:pPr>
            <a:r>
              <a:rPr b="0" baseline="0" i="0" lang="en-US" sz="1800" u="none" cap="none" strike="noStrike">
                <a:solidFill>
                  <a:srgbClr val="003366"/>
                </a:solidFill>
                <a:latin typeface="Arial"/>
                <a:ea typeface="Arial"/>
                <a:cs typeface="Arial"/>
                <a:sym typeface="Arial"/>
              </a:rPr>
              <a:t>What does it do?</a:t>
            </a:r>
          </a:p>
          <a:p>
            <a:pPr indent="-228600" lvl="2" marL="1143000" marR="0" rtl="0" algn="l">
              <a:spcBef>
                <a:spcPts val="320"/>
              </a:spcBef>
              <a:spcAft>
                <a:spcPts val="0"/>
              </a:spcAft>
              <a:buClr>
                <a:srgbClr val="008080"/>
              </a:buClr>
              <a:buSzPct val="100000"/>
              <a:buFont typeface="Arial"/>
              <a:buChar char="•"/>
            </a:pPr>
            <a:r>
              <a:rPr b="0" baseline="0" i="0" lang="en-US" sz="1600" u="none" cap="none" strike="noStrike">
                <a:solidFill>
                  <a:srgbClr val="008080"/>
                </a:solidFill>
                <a:latin typeface="Arial"/>
                <a:ea typeface="Arial"/>
                <a:cs typeface="Arial"/>
                <a:sym typeface="Arial"/>
              </a:rPr>
              <a:t>Query is executed and locationIds are extracted from the time series headers acquired (data is not acquired)</a:t>
            </a:r>
          </a:p>
          <a:p>
            <a:pPr indent="-228600" lvl="2" marL="1143000" marR="0" rtl="0" algn="l">
              <a:spcBef>
                <a:spcPts val="320"/>
              </a:spcBef>
              <a:spcAft>
                <a:spcPts val="0"/>
              </a:spcAft>
              <a:buClr>
                <a:srgbClr val="008080"/>
              </a:buClr>
              <a:buSzPct val="100000"/>
              <a:buFont typeface="Arial"/>
              <a:buChar char="•"/>
            </a:pPr>
            <a:r>
              <a:rPr b="0" baseline="0" i="0" lang="en-US" sz="1600" u="none" cap="none" strike="noStrike">
                <a:solidFill>
                  <a:srgbClr val="008080"/>
                </a:solidFill>
                <a:latin typeface="Arial"/>
                <a:ea typeface="Arial"/>
                <a:cs typeface="Arial"/>
                <a:sym typeface="Arial"/>
              </a:rPr>
              <a:t>Those locationIds are assumed to correspond to segment ids and, therefore, defaultLocationId arguments</a:t>
            </a:r>
          </a:p>
          <a:p>
            <a:pPr indent="-228600" lvl="2" marL="1143000" marR="0" rtl="0" algn="l">
              <a:spcBef>
                <a:spcPts val="320"/>
              </a:spcBef>
              <a:spcAft>
                <a:spcPts val="0"/>
              </a:spcAft>
              <a:buClr>
                <a:srgbClr val="008080"/>
              </a:buClr>
              <a:buSzPct val="100000"/>
              <a:buFont typeface="Arial"/>
              <a:buChar char="•"/>
            </a:pPr>
            <a:r>
              <a:rPr b="0" baseline="0" i="0" lang="en-US" sz="1600" u="none" cap="none" strike="noStrike">
                <a:solidFill>
                  <a:srgbClr val="008080"/>
                </a:solidFill>
                <a:latin typeface="Arial"/>
                <a:ea typeface="Arial"/>
                <a:cs typeface="Arial"/>
                <a:sym typeface="Arial"/>
              </a:rPr>
              <a:t>Results will incorporate id-mappings, so in most cases locations will correspond to segment ids</a:t>
            </a:r>
          </a:p>
          <a:p>
            <a:pPr indent="-285750" lvl="1" marL="742950" marR="0" rtl="0" algn="l">
              <a:spcBef>
                <a:spcPts val="360"/>
              </a:spcBef>
              <a:spcAft>
                <a:spcPts val="0"/>
              </a:spcAft>
              <a:buClr>
                <a:srgbClr val="FF0000"/>
              </a:buClr>
              <a:buSzPct val="100000"/>
              <a:buFont typeface="Arial"/>
              <a:buChar char="o"/>
            </a:pPr>
            <a:r>
              <a:rPr b="0" baseline="0" i="0" lang="en-US" sz="1800" u="none" cap="none" strike="noStrike">
                <a:solidFill>
                  <a:srgbClr val="FF0000"/>
                </a:solidFill>
                <a:latin typeface="Arial"/>
                <a:ea typeface="Arial"/>
                <a:cs typeface="Arial"/>
                <a:sym typeface="Arial"/>
              </a:rPr>
              <a:t>If you have defined location sets that correspond to the segments for which to generate products (after id-mapping is applied), then you can define all of the product templates to process using only these two properties</a:t>
            </a:r>
          </a:p>
        </p:txBody>
      </p:sp>
      <p:sp>
        <p:nvSpPr>
          <p:cNvPr id="303" name="Shape 303"/>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304" name="Shape 304"/>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Creating a Workflow</a:t>
            </a:r>
          </a:p>
        </p:txBody>
      </p:sp>
      <p:sp>
        <p:nvSpPr>
          <p:cNvPr id="305" name="Shape 305"/>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
        <p:nvSpPr>
          <p:cNvPr id="306" name="Shape 306"/>
          <p:cNvSpPr txBox="1"/>
          <p:nvPr/>
        </p:nvSpPr>
        <p:spPr>
          <a:xfrm>
            <a:off x="2122668" y="3247965"/>
            <a:ext cx="4180953"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600" u="none" cap="none" strike="noStrike">
                <a:solidFill>
                  <a:schemeClr val="dk1"/>
                </a:solidFill>
                <a:latin typeface="Arial Narrow"/>
                <a:ea typeface="Arial Narrow"/>
                <a:cs typeface="Arial Narrow"/>
                <a:sym typeface="Arial Narrow"/>
              </a:rPr>
              <a:t>&lt;string key="products " value="AHPS[a-zA-Z]*" /&gt;</a:t>
            </a:r>
          </a:p>
        </p:txBody>
      </p:sp>
      <p:sp>
        <p:nvSpPr>
          <p:cNvPr id="307" name="Shape 307"/>
          <p:cNvSpPr txBox="1"/>
          <p:nvPr/>
        </p:nvSpPr>
        <p:spPr>
          <a:xfrm>
            <a:off x="1460629" y="2047875"/>
            <a:ext cx="5505033"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600" u="none" cap="none" strike="noStrike">
                <a:solidFill>
                  <a:schemeClr val="dk1"/>
                </a:solidFill>
                <a:latin typeface="Arial Narrow"/>
                <a:ea typeface="Arial Narrow"/>
                <a:cs typeface="Arial Narrow"/>
                <a:sym typeface="Arial Narrow"/>
              </a:rPr>
              <a:t>&lt;string key="getSegmentsFromQuery" value="GraphGen; QINE"/&gt;</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sp>
        <p:nvSpPr>
          <p:cNvPr id="312" name="Shape 312"/>
          <p:cNvSpPr txBox="1"/>
          <p:nvPr>
            <p:ph idx="1" type="body"/>
          </p:nvPr>
        </p:nvSpPr>
        <p:spPr>
          <a:xfrm>
            <a:off x="107575" y="1047750"/>
            <a:ext cx="4977516"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000" u="none" cap="none" strike="noStrike">
                <a:solidFill>
                  <a:schemeClr val="dk1"/>
                </a:solidFill>
                <a:latin typeface="Arial"/>
                <a:ea typeface="Arial"/>
                <a:cs typeface="Arial"/>
                <a:sym typeface="Arial"/>
              </a:rPr>
              <a:t>Tabular output is controlled by template parameters</a:t>
            </a:r>
          </a:p>
          <a:p>
            <a:pPr indent="-285750" lvl="1" marL="742950" marR="0" rtl="0" algn="l">
              <a:spcBef>
                <a:spcPts val="360"/>
              </a:spcBef>
              <a:spcAft>
                <a:spcPts val="0"/>
              </a:spcAft>
              <a:buClr>
                <a:srgbClr val="003366"/>
              </a:buClr>
              <a:buSzPct val="100000"/>
              <a:buFont typeface="Arial"/>
              <a:buChar char="o"/>
            </a:pPr>
            <a:r>
              <a:rPr b="0" baseline="0" i="0" lang="en-US" sz="1800" u="none" cap="none" strike="noStrike">
                <a:solidFill>
                  <a:srgbClr val="003366"/>
                </a:solidFill>
                <a:latin typeface="Arial"/>
                <a:ea typeface="Arial"/>
                <a:cs typeface="Arial"/>
                <a:sym typeface="Arial"/>
              </a:rPr>
              <a:t>One “Data Source” per chart series</a:t>
            </a:r>
          </a:p>
          <a:p>
            <a:pPr indent="-228600" lvl="2" marL="1143000" marR="0" rtl="0" algn="l">
              <a:spcBef>
                <a:spcPts val="320"/>
              </a:spcBef>
              <a:spcAft>
                <a:spcPts val="0"/>
              </a:spcAft>
              <a:buClr>
                <a:srgbClr val="008080"/>
              </a:buClr>
              <a:buSzPct val="100000"/>
              <a:buFont typeface="Arial"/>
              <a:buChar char="•"/>
            </a:pPr>
            <a:r>
              <a:rPr b="0" baseline="0" i="0" lang="en-US" sz="1600" u="none" cap="none" strike="noStrike">
                <a:solidFill>
                  <a:srgbClr val="008080"/>
                </a:solidFill>
                <a:latin typeface="Arial"/>
                <a:ea typeface="Arial"/>
                <a:cs typeface="Arial"/>
                <a:sym typeface="Arial"/>
              </a:rPr>
              <a:t>Includes referenced templates</a:t>
            </a:r>
          </a:p>
          <a:p>
            <a:pPr indent="-285750" lvl="1" marL="742950" marR="0" rtl="0" algn="l">
              <a:spcBef>
                <a:spcPts val="360"/>
              </a:spcBef>
              <a:spcAft>
                <a:spcPts val="0"/>
              </a:spcAft>
              <a:buClr>
                <a:srgbClr val="003366"/>
              </a:buClr>
              <a:buSzPct val="100000"/>
              <a:buFont typeface="Arial"/>
              <a:buChar char="o"/>
            </a:pPr>
            <a:r>
              <a:rPr b="0" baseline="0" i="0" lang="en-US" sz="1800" u="none" cap="none" strike="noStrike">
                <a:solidFill>
                  <a:srgbClr val="003366"/>
                </a:solidFill>
                <a:latin typeface="Arial"/>
                <a:ea typeface="Arial"/>
                <a:cs typeface="Arial"/>
                <a:sym typeface="Arial"/>
              </a:rPr>
              <a:t>Input time series info</a:t>
            </a:r>
          </a:p>
          <a:p>
            <a:pPr indent="-228600" lvl="2" marL="1143000" marR="0" rtl="0" algn="l">
              <a:spcBef>
                <a:spcPts val="320"/>
              </a:spcBef>
              <a:spcAft>
                <a:spcPts val="0"/>
              </a:spcAft>
              <a:buClr>
                <a:srgbClr val="008080"/>
              </a:buClr>
              <a:buSzPct val="100000"/>
              <a:buFont typeface="Arial"/>
              <a:buChar char="•"/>
            </a:pPr>
            <a:r>
              <a:rPr b="0" baseline="0" i="0" lang="en-US" sz="1600" u="none" cap="none" strike="noStrike">
                <a:solidFill>
                  <a:srgbClr val="008080"/>
                </a:solidFill>
                <a:latin typeface="Arial"/>
                <a:ea typeface="Arial"/>
                <a:cs typeface="Arial"/>
                <a:sym typeface="Arial"/>
              </a:rPr>
              <a:t>Determined from used data – </a:t>
            </a:r>
            <a:r>
              <a:rPr b="1" baseline="0" i="0" lang="en-US" sz="1600" u="none" cap="none" strike="noStrike">
                <a:solidFill>
                  <a:srgbClr val="008080"/>
                </a:solidFill>
                <a:latin typeface="Arial"/>
                <a:ea typeface="Arial"/>
                <a:cs typeface="Arial"/>
                <a:sym typeface="Arial"/>
              </a:rPr>
              <a:t>Input Series Panel </a:t>
            </a:r>
            <a:r>
              <a:rPr b="0" baseline="0" i="0" lang="en-US" sz="1600" u="none" cap="none" strike="noStrike">
                <a:solidFill>
                  <a:srgbClr val="008080"/>
                </a:solidFill>
                <a:latin typeface="Arial"/>
                <a:ea typeface="Arial"/>
                <a:cs typeface="Arial"/>
                <a:sym typeface="Arial"/>
              </a:rPr>
              <a:t>and</a:t>
            </a:r>
            <a:r>
              <a:rPr b="1" baseline="0" i="0" lang="en-US" sz="1600" u="none" cap="none" strike="noStrike">
                <a:solidFill>
                  <a:srgbClr val="008080"/>
                </a:solidFill>
                <a:latin typeface="Arial"/>
                <a:ea typeface="Arial"/>
                <a:cs typeface="Arial"/>
                <a:sym typeface="Arial"/>
              </a:rPr>
              <a:t> Selected TS Panel</a:t>
            </a:r>
          </a:p>
          <a:p>
            <a:pPr indent="-285750" lvl="1" marL="742950" marR="0" rtl="0" algn="l">
              <a:spcBef>
                <a:spcPts val="360"/>
              </a:spcBef>
              <a:spcAft>
                <a:spcPts val="0"/>
              </a:spcAft>
              <a:buClr>
                <a:srgbClr val="003366"/>
              </a:buClr>
              <a:buSzPct val="100000"/>
              <a:buFont typeface="Arial"/>
              <a:buChar char="o"/>
            </a:pPr>
            <a:r>
              <a:rPr b="0" baseline="0" i="0" lang="en-US" sz="1800" u="none" cap="none" strike="noStrike">
                <a:solidFill>
                  <a:srgbClr val="003366"/>
                </a:solidFill>
                <a:latin typeface="Arial"/>
                <a:ea typeface="Arial"/>
                <a:cs typeface="Arial"/>
                <a:sym typeface="Arial"/>
              </a:rPr>
              <a:t>Parameters of aggregators</a:t>
            </a:r>
          </a:p>
          <a:p>
            <a:pPr indent="-228600" lvl="2" marL="1143000" marR="0" rtl="0" algn="l">
              <a:spcBef>
                <a:spcPts val="320"/>
              </a:spcBef>
              <a:spcAft>
                <a:spcPts val="0"/>
              </a:spcAft>
              <a:buClr>
                <a:srgbClr val="008080"/>
              </a:buClr>
              <a:buSzPct val="100000"/>
              <a:buFont typeface="Arial"/>
              <a:buChar char="•"/>
            </a:pPr>
            <a:r>
              <a:rPr b="1" baseline="0" i="0" lang="en-US" sz="1600" u="none" cap="none" strike="noStrike">
                <a:solidFill>
                  <a:srgbClr val="008080"/>
                </a:solidFill>
                <a:latin typeface="Arial"/>
                <a:ea typeface="Arial"/>
                <a:cs typeface="Arial"/>
                <a:sym typeface="Arial"/>
              </a:rPr>
              <a:t>Aggregators Panel</a:t>
            </a:r>
          </a:p>
          <a:p>
            <a:pPr indent="-285750" lvl="1" marL="742950" marR="0" rtl="0" algn="l">
              <a:spcBef>
                <a:spcPts val="360"/>
              </a:spcBef>
              <a:spcAft>
                <a:spcPts val="0"/>
              </a:spcAft>
              <a:buClr>
                <a:srgbClr val="003366"/>
              </a:buClr>
              <a:buSzPct val="100000"/>
              <a:buFont typeface="Arial"/>
              <a:buChar char="o"/>
            </a:pPr>
            <a:r>
              <a:rPr b="0" baseline="0" i="0" lang="en-US" sz="1800" u="none" cap="none" strike="noStrike">
                <a:solidFill>
                  <a:srgbClr val="003366"/>
                </a:solidFill>
                <a:latin typeface="Arial"/>
                <a:ea typeface="Arial"/>
                <a:cs typeface="Arial"/>
                <a:sym typeface="Arial"/>
              </a:rPr>
              <a:t>Parameters of calculator</a:t>
            </a:r>
          </a:p>
          <a:p>
            <a:pPr indent="-228600" lvl="2" marL="1143000" marR="0" rtl="0" algn="l">
              <a:spcBef>
                <a:spcPts val="320"/>
              </a:spcBef>
              <a:spcAft>
                <a:spcPts val="0"/>
              </a:spcAft>
              <a:buClr>
                <a:srgbClr val="008080"/>
              </a:buClr>
              <a:buSzPct val="100000"/>
              <a:buFont typeface="Arial"/>
              <a:buChar char="•"/>
            </a:pPr>
            <a:r>
              <a:rPr b="1" baseline="0" i="0" lang="en-US" sz="1600" u="none" cap="none" strike="noStrike">
                <a:solidFill>
                  <a:srgbClr val="008080"/>
                </a:solidFill>
                <a:latin typeface="Arial"/>
                <a:ea typeface="Arial"/>
                <a:cs typeface="Arial"/>
                <a:sym typeface="Arial"/>
              </a:rPr>
              <a:t>Calculator Panel</a:t>
            </a:r>
          </a:p>
          <a:p>
            <a:pPr indent="-285750" lvl="1" marL="742950" marR="0" rtl="0" algn="l">
              <a:spcBef>
                <a:spcPts val="360"/>
              </a:spcBef>
              <a:spcAft>
                <a:spcPts val="0"/>
              </a:spcAft>
              <a:buClr>
                <a:srgbClr val="003366"/>
              </a:buClr>
              <a:buSzPct val="100000"/>
              <a:buFont typeface="Arial"/>
              <a:buChar char="o"/>
            </a:pPr>
            <a:r>
              <a:rPr b="0" baseline="0" i="0" lang="en-US" sz="1800" u="none" cap="none" strike="noStrike">
                <a:solidFill>
                  <a:srgbClr val="003366"/>
                </a:solidFill>
                <a:latin typeface="Arial"/>
                <a:ea typeface="Arial"/>
                <a:cs typeface="Arial"/>
                <a:sym typeface="Arial"/>
              </a:rPr>
              <a:t>Range data description</a:t>
            </a:r>
          </a:p>
          <a:p>
            <a:pPr indent="-228600" lvl="2" marL="1143000" marR="0" rtl="0" algn="l">
              <a:spcBef>
                <a:spcPts val="320"/>
              </a:spcBef>
              <a:spcAft>
                <a:spcPts val="0"/>
              </a:spcAft>
              <a:buClr>
                <a:srgbClr val="008080"/>
              </a:buClr>
              <a:buSzPct val="100000"/>
              <a:buFont typeface="Arial"/>
              <a:buChar char="•"/>
            </a:pPr>
            <a:r>
              <a:rPr b="0" baseline="0" i="0" lang="en-US" sz="1600" u="none" cap="none" strike="noStrike">
                <a:solidFill>
                  <a:srgbClr val="008080"/>
                </a:solidFill>
                <a:latin typeface="Arial"/>
                <a:ea typeface="Arial"/>
                <a:cs typeface="Arial"/>
                <a:sym typeface="Arial"/>
              </a:rPr>
              <a:t>Determined from data and calculation</a:t>
            </a:r>
          </a:p>
          <a:p>
            <a:pPr indent="-285750" lvl="1" marL="742950" marR="0" rtl="0" algn="l">
              <a:spcBef>
                <a:spcPts val="360"/>
              </a:spcBef>
              <a:spcAft>
                <a:spcPts val="0"/>
              </a:spcAft>
              <a:buClr>
                <a:srgbClr val="003366"/>
              </a:buClr>
              <a:buSzPct val="100000"/>
              <a:buFont typeface="Arial"/>
              <a:buChar char="o"/>
            </a:pPr>
            <a:r>
              <a:rPr b="0" baseline="0" i="0" lang="en-US" sz="1800" u="none" cap="none" strike="noStrike">
                <a:solidFill>
                  <a:srgbClr val="003366"/>
                </a:solidFill>
                <a:latin typeface="Arial"/>
                <a:ea typeface="Arial"/>
                <a:cs typeface="Arial"/>
                <a:sym typeface="Arial"/>
              </a:rPr>
              <a:t>Domain data description</a:t>
            </a:r>
          </a:p>
          <a:p>
            <a:pPr indent="-228600" lvl="2" marL="1143000" marR="0" rtl="0" algn="l">
              <a:spcBef>
                <a:spcPts val="320"/>
              </a:spcBef>
              <a:spcAft>
                <a:spcPts val="0"/>
              </a:spcAft>
              <a:buClr>
                <a:srgbClr val="008080"/>
              </a:buClr>
              <a:buSzPct val="100000"/>
              <a:buFont typeface="Arial"/>
              <a:buChar char="•"/>
            </a:pPr>
            <a:r>
              <a:rPr b="0" baseline="0" i="0" lang="en-US" sz="1600" u="none" cap="none" strike="noStrike">
                <a:solidFill>
                  <a:srgbClr val="008080"/>
                </a:solidFill>
                <a:latin typeface="Arial"/>
                <a:ea typeface="Arial"/>
                <a:cs typeface="Arial"/>
                <a:sym typeface="Arial"/>
              </a:rPr>
              <a:t>Determined from data and calculation</a:t>
            </a:r>
          </a:p>
          <a:p>
            <a:pPr indent="-285750" lvl="1" marL="742950" marR="0" rtl="0" algn="l">
              <a:spcBef>
                <a:spcPts val="360"/>
              </a:spcBef>
              <a:spcAft>
                <a:spcPts val="0"/>
              </a:spcAft>
              <a:buClr>
                <a:srgbClr val="003366"/>
              </a:buClr>
              <a:buSzPct val="100000"/>
              <a:buFont typeface="Arial"/>
              <a:buChar char="o"/>
            </a:pPr>
            <a:r>
              <a:rPr b="0" baseline="0" i="0" lang="en-US" sz="1800" u="none" cap="none" strike="noStrike">
                <a:solidFill>
                  <a:srgbClr val="003366"/>
                </a:solidFill>
                <a:latin typeface="Arial"/>
                <a:ea typeface="Arial"/>
                <a:cs typeface="Arial"/>
                <a:sym typeface="Arial"/>
              </a:rPr>
              <a:t>Series legend entry </a:t>
            </a:r>
          </a:p>
          <a:p>
            <a:pPr indent="-228600" lvl="2" marL="1143000" marR="0" rtl="0" algn="l">
              <a:spcBef>
                <a:spcPts val="320"/>
              </a:spcBef>
              <a:spcAft>
                <a:spcPts val="0"/>
              </a:spcAft>
              <a:buClr>
                <a:srgbClr val="008080"/>
              </a:buClr>
              <a:buSzPct val="100000"/>
              <a:buFont typeface="Arial"/>
              <a:buChar char="•"/>
            </a:pPr>
            <a:r>
              <a:rPr b="1" baseline="0" i="0" lang="en-US" sz="1600" u="none" cap="none" strike="noStrike">
                <a:solidFill>
                  <a:srgbClr val="008080"/>
                </a:solidFill>
                <a:latin typeface="Arial"/>
                <a:ea typeface="Arial"/>
                <a:cs typeface="Arial"/>
                <a:sym typeface="Arial"/>
              </a:rPr>
              <a:t>Series Drawing Parameters Table</a:t>
            </a:r>
          </a:p>
          <a:p>
            <a:pPr indent="-171450" lvl="1" marL="742950" marR="0" rtl="0" algn="l">
              <a:spcBef>
                <a:spcPts val="360"/>
              </a:spcBef>
              <a:spcAft>
                <a:spcPts val="0"/>
              </a:spcAft>
              <a:buClr>
                <a:srgbClr val="003366"/>
              </a:buClr>
              <a:buFont typeface="Arial"/>
              <a:buNone/>
            </a:pPr>
            <a:r>
              <a:t/>
            </a:r>
            <a:endParaRPr b="0" baseline="0" i="0" sz="1800" u="none" cap="none" strike="noStrike">
              <a:solidFill>
                <a:srgbClr val="003366"/>
              </a:solidFill>
              <a:latin typeface="Arial"/>
              <a:ea typeface="Arial"/>
              <a:cs typeface="Arial"/>
              <a:sym typeface="Arial"/>
            </a:endParaRPr>
          </a:p>
        </p:txBody>
      </p:sp>
      <p:sp>
        <p:nvSpPr>
          <p:cNvPr id="313" name="Shape 313"/>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314" name="Shape 314"/>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Tabular Output</a:t>
            </a:r>
          </a:p>
        </p:txBody>
      </p:sp>
      <p:sp>
        <p:nvSpPr>
          <p:cNvPr id="315" name="Shape 315"/>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316" name="Shape 316"/>
          <p:cNvPicPr preferRelativeResize="0"/>
          <p:nvPr/>
        </p:nvPicPr>
        <p:blipFill rotWithShape="1">
          <a:blip r:embed="rId3">
            <a:alphaModFix/>
          </a:blip>
          <a:srcRect b="0" l="0" r="0" t="0"/>
          <a:stretch/>
        </p:blipFill>
        <p:spPr>
          <a:xfrm>
            <a:off x="5085092" y="962025"/>
            <a:ext cx="3863645" cy="5214938"/>
          </a:xfrm>
          <a:prstGeom prst="rect">
            <a:avLst/>
          </a:prstGeom>
          <a:noFill/>
          <a:ln>
            <a:noFill/>
          </a:ln>
        </p:spPr>
      </p:pic>
      <p:cxnSp>
        <p:nvCxnSpPr>
          <p:cNvPr id="317" name="Shape 317"/>
          <p:cNvCxnSpPr/>
          <p:nvPr/>
        </p:nvCxnSpPr>
        <p:spPr>
          <a:xfrm flipH="1" rot="10800000">
            <a:off x="3105150" y="1895550"/>
            <a:ext cx="2057400" cy="638099"/>
          </a:xfrm>
          <a:prstGeom prst="bentConnector3">
            <a:avLst>
              <a:gd fmla="val 89352" name="adj1"/>
            </a:avLst>
          </a:prstGeom>
          <a:noFill/>
          <a:ln cap="flat" w="25400">
            <a:solidFill>
              <a:schemeClr val="dk1"/>
            </a:solidFill>
            <a:prstDash val="solid"/>
            <a:round/>
            <a:headEnd len="med" w="med" type="none"/>
            <a:tailEnd len="lg" w="lg" type="triangle"/>
          </a:ln>
        </p:spPr>
      </p:cxnSp>
      <p:cxnSp>
        <p:nvCxnSpPr>
          <p:cNvPr id="318" name="Shape 318"/>
          <p:cNvCxnSpPr/>
          <p:nvPr/>
        </p:nvCxnSpPr>
        <p:spPr>
          <a:xfrm flipH="1" rot="10800000">
            <a:off x="3838575" y="2647951"/>
            <a:ext cx="1323900" cy="723900"/>
          </a:xfrm>
          <a:prstGeom prst="bentConnector3">
            <a:avLst>
              <a:gd fmla="val 83818" name="adj1"/>
            </a:avLst>
          </a:prstGeom>
          <a:noFill/>
          <a:ln cap="flat" w="25400">
            <a:solidFill>
              <a:schemeClr val="dk1"/>
            </a:solidFill>
            <a:prstDash val="solid"/>
            <a:round/>
            <a:headEnd len="med" w="med" type="none"/>
            <a:tailEnd len="lg" w="lg" type="triangle"/>
          </a:ln>
        </p:spPr>
      </p:cxnSp>
      <p:cxnSp>
        <p:nvCxnSpPr>
          <p:cNvPr id="319" name="Shape 319"/>
          <p:cNvCxnSpPr/>
          <p:nvPr/>
        </p:nvCxnSpPr>
        <p:spPr>
          <a:xfrm flipH="1" rot="10800000">
            <a:off x="3705225" y="3569476"/>
            <a:ext cx="1485899" cy="383400"/>
          </a:xfrm>
          <a:prstGeom prst="bentConnector3">
            <a:avLst>
              <a:gd fmla="val 82692" name="adj1"/>
            </a:avLst>
          </a:prstGeom>
          <a:noFill/>
          <a:ln cap="flat" w="25400">
            <a:solidFill>
              <a:schemeClr val="dk1"/>
            </a:solidFill>
            <a:prstDash val="solid"/>
            <a:round/>
            <a:headEnd len="med" w="med" type="none"/>
            <a:tailEnd len="lg" w="lg" type="triangle"/>
          </a:ln>
        </p:spPr>
      </p:cxnSp>
      <p:cxnSp>
        <p:nvCxnSpPr>
          <p:cNvPr id="320" name="Shape 320"/>
          <p:cNvCxnSpPr/>
          <p:nvPr/>
        </p:nvCxnSpPr>
        <p:spPr>
          <a:xfrm flipH="1" rot="10800000">
            <a:off x="3333750" y="4105162"/>
            <a:ext cx="1713299" cy="509700"/>
          </a:xfrm>
          <a:prstGeom prst="bentConnector3">
            <a:avLst>
              <a:gd fmla="val 80575" name="adj1"/>
            </a:avLst>
          </a:prstGeom>
          <a:noFill/>
          <a:ln cap="flat" w="25400">
            <a:solidFill>
              <a:schemeClr val="dk1"/>
            </a:solidFill>
            <a:prstDash val="solid"/>
            <a:round/>
            <a:headEnd len="med" w="med" type="none"/>
            <a:tailEnd len="lg" w="lg" type="triangle"/>
          </a:ln>
        </p:spPr>
      </p:cxnSp>
      <p:cxnSp>
        <p:nvCxnSpPr>
          <p:cNvPr id="321" name="Shape 321"/>
          <p:cNvCxnSpPr/>
          <p:nvPr/>
        </p:nvCxnSpPr>
        <p:spPr>
          <a:xfrm flipH="1" rot="10800000">
            <a:off x="3467100" y="4219499"/>
            <a:ext cx="1579800" cy="1038300"/>
          </a:xfrm>
          <a:prstGeom prst="bentConnector3">
            <a:avLst>
              <a:gd fmla="val 89193" name="adj1"/>
            </a:avLst>
          </a:prstGeom>
          <a:noFill/>
          <a:ln cap="flat" w="25400">
            <a:solidFill>
              <a:schemeClr val="dk1"/>
            </a:solidFill>
            <a:prstDash val="solid"/>
            <a:round/>
            <a:headEnd len="med" w="med" type="none"/>
            <a:tailEnd len="lg" w="lg" type="triangle"/>
          </a:ln>
        </p:spPr>
      </p:cxnSp>
      <p:cxnSp>
        <p:nvCxnSpPr>
          <p:cNvPr id="322" name="Shape 322"/>
          <p:cNvCxnSpPr/>
          <p:nvPr/>
        </p:nvCxnSpPr>
        <p:spPr>
          <a:xfrm flipH="1" rot="10800000">
            <a:off x="3000375" y="4495875"/>
            <a:ext cx="2705100" cy="1361999"/>
          </a:xfrm>
          <a:prstGeom prst="bentConnector3">
            <a:avLst>
              <a:gd fmla="val 74647" name="adj1"/>
            </a:avLst>
          </a:prstGeom>
          <a:noFill/>
          <a:ln cap="flat" w="25400">
            <a:solidFill>
              <a:schemeClr val="dk1"/>
            </a:solidFill>
            <a:prstDash val="solid"/>
            <a:round/>
            <a:headEnd len="med" w="med" type="none"/>
            <a:tailEnd len="lg" w="lg" type="triangle"/>
          </a:ln>
        </p:spPr>
      </p:cxnSp>
      <p:cxnSp>
        <p:nvCxnSpPr>
          <p:cNvPr id="323" name="Shape 323"/>
          <p:cNvCxnSpPr/>
          <p:nvPr/>
        </p:nvCxnSpPr>
        <p:spPr>
          <a:xfrm flipH="1" rot="10800000">
            <a:off x="4500562" y="1380977"/>
            <a:ext cx="584400" cy="514499"/>
          </a:xfrm>
          <a:prstGeom prst="bentConnector3">
            <a:avLst>
              <a:gd fmla="val 64680" name="adj1"/>
            </a:avLst>
          </a:prstGeom>
          <a:noFill/>
          <a:ln cap="flat" w="25400">
            <a:solidFill>
              <a:schemeClr val="dk1"/>
            </a:solidFill>
            <a:prstDash val="solid"/>
            <a:round/>
            <a:headEnd len="med" w="med" type="none"/>
            <a:tailEnd len="lg" w="lg" type="triangle"/>
          </a:ln>
        </p:spPr>
      </p:cxn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sp>
        <p:nvSpPr>
          <p:cNvPr id="329" name="Shape 329"/>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0" lvl="0" marL="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0" lvl="0" marL="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0" lvl="0" marL="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0" lvl="0" marL="0" marR="0" rtl="0" algn="ctr">
              <a:spcBef>
                <a:spcPts val="440"/>
              </a:spcBef>
              <a:spcAft>
                <a:spcPts val="0"/>
              </a:spcAft>
              <a:buClr>
                <a:schemeClr val="dk1"/>
              </a:buClr>
              <a:buSzPct val="25000"/>
              <a:buFont typeface="Noto Symbol"/>
              <a:buNone/>
            </a:pPr>
            <a:r>
              <a:rPr b="1" baseline="0" i="0" lang="en-US" sz="2200" u="none" cap="none" strike="noStrike">
                <a:solidFill>
                  <a:schemeClr val="dk1"/>
                </a:solidFill>
                <a:latin typeface="Arial"/>
                <a:ea typeface="Arial"/>
                <a:cs typeface="Arial"/>
                <a:sym typeface="Arial"/>
              </a:rPr>
              <a:t>Topic of GraphGen Webinar #2: </a:t>
            </a:r>
          </a:p>
          <a:p>
            <a:pPr indent="0" lvl="0" marL="0" marR="0" rtl="0" algn="ctr">
              <a:spcBef>
                <a:spcPts val="440"/>
              </a:spcBef>
              <a:spcAft>
                <a:spcPts val="0"/>
              </a:spcAft>
              <a:buClr>
                <a:schemeClr val="dk1"/>
              </a:buClr>
              <a:buSzPct val="25000"/>
              <a:buFont typeface="Noto Symbol"/>
              <a:buNone/>
            </a:pPr>
            <a:r>
              <a:rPr b="1" baseline="0" i="0" lang="en-US" sz="2200" u="none" cap="none" strike="noStrike">
                <a:solidFill>
                  <a:schemeClr val="dk1"/>
                </a:solidFill>
                <a:latin typeface="Arial"/>
                <a:ea typeface="Arial"/>
                <a:cs typeface="Arial"/>
                <a:sym typeface="Arial"/>
              </a:rPr>
              <a:t>LRO product</a:t>
            </a:r>
          </a:p>
        </p:txBody>
      </p:sp>
      <p:sp>
        <p:nvSpPr>
          <p:cNvPr id="330" name="Shape 330"/>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331" name="Shape 331"/>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Questions?</a:t>
            </a:r>
          </a:p>
        </p:txBody>
      </p:sp>
      <p:sp>
        <p:nvSpPr>
          <p:cNvPr id="332" name="Shape 332"/>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6" name="Shape 336"/>
        <p:cNvGrpSpPr/>
        <p:nvPr/>
      </p:nvGrpSpPr>
      <p:grpSpPr>
        <a:xfrm>
          <a:off x="0" y="0"/>
          <a:ext cx="0" cy="0"/>
          <a:chOff x="0" y="0"/>
          <a:chExt cx="0" cy="0"/>
        </a:xfrm>
      </p:grpSpPr>
      <p:sp>
        <p:nvSpPr>
          <p:cNvPr id="337" name="Shape 337"/>
          <p:cNvSpPr txBox="1"/>
          <p:nvPr>
            <p:ph type="ctrTitle"/>
          </p:nvPr>
        </p:nvSpPr>
        <p:spPr>
          <a:xfrm>
            <a:off x="579437" y="1673225"/>
            <a:ext cx="7772400" cy="147002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Appendix</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sp>
        <p:nvSpPr>
          <p:cNvPr id="342" name="Shape 342"/>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Using ID-Mapping in PI-service Config Files</a:t>
            </a:r>
          </a:p>
          <a:p>
            <a:pPr indent="-342900" lvl="0" marL="342900" marR="0" rtl="0" algn="l">
              <a:spcBef>
                <a:spcPts val="44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Importing and Moving Templates</a:t>
            </a:r>
          </a:p>
          <a:p>
            <a:pPr indent="-342900" lvl="0" marL="342900" marR="0" rtl="0" algn="l">
              <a:spcBef>
                <a:spcPts val="44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Creating Templates for Other Data Types</a:t>
            </a: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p:txBody>
      </p:sp>
      <p:sp>
        <p:nvSpPr>
          <p:cNvPr id="343" name="Shape 343"/>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344" name="Shape 344"/>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Outline</a:t>
            </a:r>
          </a:p>
        </p:txBody>
      </p:sp>
      <p:sp>
        <p:nvSpPr>
          <p:cNvPr id="345" name="Shape 345"/>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x="0" y="0"/>
          <a:ext cx="0" cy="0"/>
          <a:chOff x="0" y="0"/>
          <a:chExt cx="0" cy="0"/>
        </a:xfrm>
      </p:grpSpPr>
      <p:sp>
        <p:nvSpPr>
          <p:cNvPr id="47" name="Shape 47"/>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1800" u="none" cap="none" strike="noStrike">
                <a:solidFill>
                  <a:schemeClr val="dk1"/>
                </a:solidFill>
                <a:latin typeface="Arial"/>
                <a:ea typeface="Arial"/>
                <a:cs typeface="Arial"/>
                <a:sym typeface="Arial"/>
              </a:rPr>
              <a:t>This webinar makes use of the GraphGen Editor Panel</a:t>
            </a:r>
          </a:p>
          <a:p>
            <a:pPr indent="-285750" lvl="1" marL="742950" marR="0" rtl="0" algn="l">
              <a:spcBef>
                <a:spcPts val="320"/>
              </a:spcBef>
              <a:spcAft>
                <a:spcPts val="0"/>
              </a:spcAft>
              <a:buClr>
                <a:srgbClr val="003366"/>
              </a:buClr>
              <a:buSzPct val="100000"/>
              <a:buFont typeface="Arial"/>
              <a:buChar char="o"/>
            </a:pPr>
            <a:r>
              <a:rPr b="0" baseline="0" i="0" lang="en-US" sz="1600" u="none" cap="none" strike="noStrike">
                <a:solidFill>
                  <a:srgbClr val="003366"/>
                </a:solidFill>
                <a:latin typeface="Arial"/>
                <a:ea typeface="Arial"/>
                <a:cs typeface="Arial"/>
                <a:sym typeface="Arial"/>
              </a:rPr>
              <a:t>Products and settings XML will not be edited during this presentation</a:t>
            </a:r>
          </a:p>
          <a:p>
            <a:pPr indent="-342900" lvl="0" marL="342900" marR="0" rtl="0" algn="l">
              <a:spcBef>
                <a:spcPts val="360"/>
              </a:spcBef>
              <a:spcAft>
                <a:spcPts val="0"/>
              </a:spcAft>
              <a:buClr>
                <a:schemeClr val="dk1"/>
              </a:buClr>
              <a:buSzPct val="100000"/>
              <a:buFont typeface="Noto Symbol"/>
              <a:buChar char="❑"/>
            </a:pPr>
            <a:r>
              <a:rPr b="1" baseline="0" i="0" lang="en-US" sz="1800" u="none" cap="none" strike="noStrike">
                <a:solidFill>
                  <a:schemeClr val="dk1"/>
                </a:solidFill>
                <a:latin typeface="Arial"/>
                <a:ea typeface="Arial"/>
                <a:cs typeface="Arial"/>
                <a:sym typeface="Arial"/>
              </a:rPr>
              <a:t>Why?  What are the advantages of the Editor?</a:t>
            </a:r>
          </a:p>
          <a:p>
            <a:pPr indent="-285750" lvl="1" marL="742950" marR="0" rtl="0" algn="l">
              <a:spcBef>
                <a:spcPts val="320"/>
              </a:spcBef>
              <a:spcAft>
                <a:spcPts val="0"/>
              </a:spcAft>
              <a:buClr>
                <a:srgbClr val="003366"/>
              </a:buClr>
              <a:buSzPct val="100000"/>
              <a:buFont typeface="Arial"/>
              <a:buChar char="o"/>
            </a:pPr>
            <a:r>
              <a:rPr b="0" baseline="0" i="0" lang="en-US" sz="1600" u="none" cap="none" strike="noStrike">
                <a:solidFill>
                  <a:srgbClr val="003366"/>
                </a:solidFill>
                <a:latin typeface="Arial"/>
                <a:ea typeface="Arial"/>
                <a:cs typeface="Arial"/>
                <a:sym typeface="Arial"/>
              </a:rPr>
              <a:t>The XML was never designed to edited by hand</a:t>
            </a:r>
          </a:p>
          <a:p>
            <a:pPr indent="-228600" lvl="2" marL="1143000" marR="0" rtl="0" algn="l">
              <a:spcBef>
                <a:spcPts val="280"/>
              </a:spcBef>
              <a:spcAft>
                <a:spcPts val="0"/>
              </a:spcAft>
              <a:buClr>
                <a:srgbClr val="008080"/>
              </a:buClr>
              <a:buSzPct val="100000"/>
              <a:buFont typeface="Arial"/>
              <a:buChar char="•"/>
            </a:pPr>
            <a:r>
              <a:rPr b="0" baseline="0" i="0" lang="en-US" sz="1400" u="none" cap="none" strike="noStrike">
                <a:solidFill>
                  <a:srgbClr val="008080"/>
                </a:solidFill>
                <a:latin typeface="Arial"/>
                <a:ea typeface="Arial"/>
                <a:cs typeface="Arial"/>
                <a:sym typeface="Arial"/>
              </a:rPr>
              <a:t>Templates and settings were originally going to be stored invisibly within the CHPS database</a:t>
            </a:r>
          </a:p>
          <a:p>
            <a:pPr indent="-228600" lvl="2" marL="1143000" marR="0" rtl="0" algn="l">
              <a:spcBef>
                <a:spcPts val="280"/>
              </a:spcBef>
              <a:spcAft>
                <a:spcPts val="0"/>
              </a:spcAft>
              <a:buClr>
                <a:srgbClr val="008080"/>
              </a:buClr>
              <a:buSzPct val="100000"/>
              <a:buFont typeface="Arial"/>
              <a:buChar char="•"/>
            </a:pPr>
            <a:r>
              <a:rPr b="0" baseline="0" i="0" lang="en-US" sz="1400" u="none" cap="none" strike="noStrike">
                <a:solidFill>
                  <a:srgbClr val="008080"/>
                </a:solidFill>
                <a:latin typeface="Arial"/>
                <a:ea typeface="Arial"/>
                <a:cs typeface="Arial"/>
                <a:sym typeface="Arial"/>
              </a:rPr>
              <a:t>No schema has been delivered</a:t>
            </a:r>
          </a:p>
          <a:p>
            <a:pPr indent="-285750" lvl="1" marL="742950" marR="0" rtl="0" algn="l">
              <a:spcBef>
                <a:spcPts val="320"/>
              </a:spcBef>
              <a:spcAft>
                <a:spcPts val="0"/>
              </a:spcAft>
              <a:buClr>
                <a:srgbClr val="003366"/>
              </a:buClr>
              <a:buSzPct val="100000"/>
              <a:buFont typeface="Arial"/>
              <a:buChar char="o"/>
            </a:pPr>
            <a:r>
              <a:rPr b="0" baseline="0" i="0" lang="en-US" sz="1600" u="none" cap="none" strike="noStrike">
                <a:solidFill>
                  <a:srgbClr val="003366"/>
                </a:solidFill>
                <a:latin typeface="Arial"/>
                <a:ea typeface="Arial"/>
                <a:cs typeface="Arial"/>
                <a:sym typeface="Arial"/>
              </a:rPr>
              <a:t>The Editor removes the possibility of bad XML configuration</a:t>
            </a:r>
          </a:p>
          <a:p>
            <a:pPr indent="-285750" lvl="1" marL="742950" marR="0" rtl="0" algn="l">
              <a:spcBef>
                <a:spcPts val="320"/>
              </a:spcBef>
              <a:spcAft>
                <a:spcPts val="0"/>
              </a:spcAft>
              <a:buClr>
                <a:srgbClr val="003366"/>
              </a:buClr>
              <a:buSzPct val="100000"/>
              <a:buFont typeface="Arial"/>
              <a:buChar char="o"/>
            </a:pPr>
            <a:r>
              <a:rPr b="0" baseline="0" i="0" lang="en-US" sz="1600" u="none" cap="none" strike="noStrike">
                <a:solidFill>
                  <a:srgbClr val="003366"/>
                </a:solidFill>
                <a:latin typeface="Arial"/>
                <a:ea typeface="Arial"/>
                <a:cs typeface="Arial"/>
                <a:sym typeface="Arial"/>
              </a:rPr>
              <a:t>The Editor provides immediate feedback for any changes made </a:t>
            </a:r>
          </a:p>
          <a:p>
            <a:pPr indent="-228600" lvl="2" marL="1143000" marR="0" rtl="0" algn="l">
              <a:spcBef>
                <a:spcPts val="280"/>
              </a:spcBef>
              <a:spcAft>
                <a:spcPts val="0"/>
              </a:spcAft>
              <a:buClr>
                <a:srgbClr val="008080"/>
              </a:buClr>
              <a:buSzPct val="100000"/>
              <a:buFont typeface="Arial"/>
              <a:buChar char="•"/>
            </a:pPr>
            <a:r>
              <a:rPr b="0" baseline="0" i="0" lang="en-US" sz="1400" u="none" cap="none" strike="noStrike">
                <a:solidFill>
                  <a:srgbClr val="008080"/>
                </a:solidFill>
                <a:latin typeface="Arial"/>
                <a:ea typeface="Arial"/>
                <a:cs typeface="Arial"/>
                <a:sym typeface="Arial"/>
              </a:rPr>
              <a:t>XML editing requires that templates and settings be reloaded/refreshed with every change</a:t>
            </a:r>
          </a:p>
          <a:p>
            <a:pPr indent="-285750" lvl="1" marL="742950" marR="0" rtl="0" algn="l">
              <a:spcBef>
                <a:spcPts val="320"/>
              </a:spcBef>
              <a:spcAft>
                <a:spcPts val="0"/>
              </a:spcAft>
              <a:buClr>
                <a:srgbClr val="003366"/>
              </a:buClr>
              <a:buSzPct val="100000"/>
              <a:buFont typeface="Arial"/>
              <a:buChar char="o"/>
            </a:pPr>
            <a:r>
              <a:rPr b="0" baseline="0" i="0" lang="en-US" sz="1600" u="none" cap="none" strike="noStrike">
                <a:solidFill>
                  <a:srgbClr val="003366"/>
                </a:solidFill>
                <a:latin typeface="Arial"/>
                <a:ea typeface="Arial"/>
                <a:cs typeface="Arial"/>
                <a:sym typeface="Arial"/>
              </a:rPr>
              <a:t>The Editor makes it easy to spot when and where problems occur</a:t>
            </a:r>
          </a:p>
          <a:p>
            <a:pPr indent="-228600" lvl="2" marL="1143000" marR="0" rtl="0" algn="l">
              <a:spcBef>
                <a:spcPts val="280"/>
              </a:spcBef>
              <a:spcAft>
                <a:spcPts val="0"/>
              </a:spcAft>
              <a:buClr>
                <a:srgbClr val="008080"/>
              </a:buClr>
              <a:buSzPct val="100000"/>
              <a:buFont typeface="Arial"/>
              <a:buChar char="•"/>
            </a:pPr>
            <a:r>
              <a:rPr b="0" baseline="0" i="0" lang="en-US" sz="1400" u="none" cap="none" strike="noStrike">
                <a:solidFill>
                  <a:srgbClr val="008080"/>
                </a:solidFill>
                <a:latin typeface="Arial"/>
                <a:ea typeface="Arial"/>
                <a:cs typeface="Arial"/>
                <a:sym typeface="Arial"/>
              </a:rPr>
              <a:t>Tabs indicate if errors are found</a:t>
            </a:r>
          </a:p>
          <a:p>
            <a:pPr indent="-228600" lvl="2" marL="1143000" marR="0" rtl="0" algn="l">
              <a:spcBef>
                <a:spcPts val="280"/>
              </a:spcBef>
              <a:spcAft>
                <a:spcPts val="0"/>
              </a:spcAft>
              <a:buClr>
                <a:srgbClr val="008080"/>
              </a:buClr>
              <a:buSzPct val="100000"/>
              <a:buFont typeface="Arial"/>
              <a:buChar char="•"/>
            </a:pPr>
            <a:r>
              <a:rPr b="0" baseline="0" i="0" lang="en-US" sz="1400" u="none" cap="none" strike="noStrike">
                <a:solidFill>
                  <a:srgbClr val="008080"/>
                </a:solidFill>
                <a:latin typeface="Arial"/>
                <a:ea typeface="Arial"/>
                <a:cs typeface="Arial"/>
                <a:sym typeface="Arial"/>
              </a:rPr>
              <a:t>Error messages are displayed in the right-hand panels and </a:t>
            </a:r>
            <a:r>
              <a:rPr b="1" baseline="0" i="0" lang="en-US" sz="1400" u="none" cap="none" strike="noStrike">
                <a:solidFill>
                  <a:srgbClr val="008080"/>
                </a:solidFill>
                <a:latin typeface="Arial"/>
                <a:ea typeface="Arial"/>
                <a:cs typeface="Arial"/>
                <a:sym typeface="Arial"/>
              </a:rPr>
              <a:t>Logs Panel</a:t>
            </a:r>
          </a:p>
          <a:p>
            <a:pPr indent="-228600" lvl="2" marL="1143000" marR="0" rtl="0" algn="l">
              <a:spcBef>
                <a:spcPts val="280"/>
              </a:spcBef>
              <a:spcAft>
                <a:spcPts val="0"/>
              </a:spcAft>
              <a:buClr>
                <a:srgbClr val="008080"/>
              </a:buClr>
              <a:buSzPct val="100000"/>
              <a:buFont typeface="Arial"/>
              <a:buChar char="•"/>
            </a:pPr>
            <a:r>
              <a:rPr b="0" baseline="0" i="0" lang="en-US" sz="1400" u="none" cap="none" strike="noStrike">
                <a:solidFill>
                  <a:srgbClr val="008080"/>
                </a:solidFill>
                <a:latin typeface="Arial"/>
                <a:ea typeface="Arial"/>
                <a:cs typeface="Arial"/>
                <a:sym typeface="Arial"/>
              </a:rPr>
              <a:t>Other features allow for readily identifying issues with thresholds, rating curves, etc. </a:t>
            </a:r>
          </a:p>
          <a:p>
            <a:pPr indent="-342900" lvl="0" marL="342900" marR="0" rtl="0" algn="l">
              <a:spcBef>
                <a:spcPts val="360"/>
              </a:spcBef>
              <a:spcAft>
                <a:spcPts val="0"/>
              </a:spcAft>
              <a:buClr>
                <a:schemeClr val="dk1"/>
              </a:buClr>
              <a:buSzPct val="100000"/>
              <a:buFont typeface="Noto Symbol"/>
              <a:buChar char="❑"/>
            </a:pPr>
            <a:r>
              <a:rPr b="1" baseline="0" i="0" lang="en-US" sz="1800" u="none" cap="none" strike="noStrike">
                <a:solidFill>
                  <a:schemeClr val="dk1"/>
                </a:solidFill>
                <a:latin typeface="Arial"/>
                <a:ea typeface="Arial"/>
                <a:cs typeface="Arial"/>
                <a:sym typeface="Arial"/>
              </a:rPr>
              <a:t>When is it reasonable to edit the XML by hand?</a:t>
            </a:r>
          </a:p>
          <a:p>
            <a:pPr indent="-285750" lvl="1" marL="742950" marR="0" rtl="0" algn="l">
              <a:spcBef>
                <a:spcPts val="320"/>
              </a:spcBef>
              <a:spcAft>
                <a:spcPts val="0"/>
              </a:spcAft>
              <a:buClr>
                <a:srgbClr val="003366"/>
              </a:buClr>
              <a:buSzPct val="100000"/>
              <a:buFont typeface="Arial"/>
              <a:buChar char="o"/>
            </a:pPr>
            <a:r>
              <a:rPr b="0" baseline="0" i="0" lang="en-US" sz="1600" u="none" cap="none" strike="noStrike">
                <a:solidFill>
                  <a:srgbClr val="003366"/>
                </a:solidFill>
                <a:latin typeface="Arial"/>
                <a:ea typeface="Arial"/>
                <a:cs typeface="Arial"/>
                <a:sym typeface="Arial"/>
              </a:rPr>
              <a:t>If you create a new product that appears much like an existing product, it may be easier to create it through manually editing the XML</a:t>
            </a:r>
          </a:p>
          <a:p>
            <a:pPr indent="-228600" lvl="2" marL="1143000" marR="0" rtl="0" algn="l">
              <a:spcBef>
                <a:spcPts val="280"/>
              </a:spcBef>
              <a:spcAft>
                <a:spcPts val="0"/>
              </a:spcAft>
              <a:buClr>
                <a:srgbClr val="008080"/>
              </a:buClr>
              <a:buSzPct val="100000"/>
              <a:buFont typeface="Arial"/>
              <a:buChar char="•"/>
            </a:pPr>
            <a:r>
              <a:rPr b="0" baseline="0" i="0" lang="en-US" sz="1400" u="none" cap="none" strike="noStrike">
                <a:solidFill>
                  <a:srgbClr val="008080"/>
                </a:solidFill>
                <a:latin typeface="Arial"/>
                <a:ea typeface="Arial"/>
                <a:cs typeface="Arial"/>
                <a:sym typeface="Arial"/>
              </a:rPr>
              <a:t>Hank’s Opinion: I would still use the Editor and think about creating referenced templates</a:t>
            </a:r>
          </a:p>
          <a:p>
            <a:pPr indent="-285750" lvl="1" marL="742950" marR="0" rtl="0" algn="l">
              <a:spcBef>
                <a:spcPts val="320"/>
              </a:spcBef>
              <a:spcAft>
                <a:spcPts val="0"/>
              </a:spcAft>
              <a:buClr>
                <a:srgbClr val="003366"/>
              </a:buClr>
              <a:buSzPct val="100000"/>
              <a:buFont typeface="Arial"/>
              <a:buChar char="o"/>
            </a:pPr>
            <a:r>
              <a:rPr b="0" baseline="0" i="0" lang="en-US" sz="1600" u="none" cap="none" strike="noStrike">
                <a:solidFill>
                  <a:srgbClr val="003366"/>
                </a:solidFill>
                <a:latin typeface="Arial"/>
                <a:ea typeface="Arial"/>
                <a:cs typeface="Arial"/>
                <a:sym typeface="Arial"/>
              </a:rPr>
              <a:t>If you need to make a change to many templates at one time that can be done through a simple find-replace in the XML</a:t>
            </a:r>
          </a:p>
          <a:p>
            <a:pPr indent="-139700" lvl="2" marL="1143000" marR="0" rtl="0" algn="l">
              <a:spcBef>
                <a:spcPts val="280"/>
              </a:spcBef>
              <a:spcAft>
                <a:spcPts val="0"/>
              </a:spcAft>
              <a:buClr>
                <a:srgbClr val="008080"/>
              </a:buClr>
              <a:buFont typeface="Arial"/>
              <a:buNone/>
            </a:pPr>
            <a:r>
              <a:t/>
            </a:r>
            <a:endParaRPr b="0" baseline="0" i="0" sz="1400" u="none" cap="none" strike="noStrike">
              <a:solidFill>
                <a:srgbClr val="008080"/>
              </a:solidFill>
              <a:latin typeface="Arial"/>
              <a:ea typeface="Arial"/>
              <a:cs typeface="Arial"/>
              <a:sym typeface="Arial"/>
            </a:endParaRPr>
          </a:p>
        </p:txBody>
      </p:sp>
      <p:sp>
        <p:nvSpPr>
          <p:cNvPr id="48" name="Shape 48"/>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49" name="Shape 49"/>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GraphGen Editor vs. XML</a:t>
            </a:r>
          </a:p>
        </p:txBody>
      </p:sp>
      <p:sp>
        <p:nvSpPr>
          <p:cNvPr id="50" name="Shape 50"/>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sp>
        <p:nvSpPr>
          <p:cNvPr id="350" name="Shape 350"/>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Graphics Generator products typically use the active segment id as the pi-timeseries </a:t>
            </a:r>
            <a:r>
              <a:rPr b="1" baseline="0" i="0" lang="en-US" sz="2200" u="none" cap="none" strike="noStrike">
                <a:solidFill>
                  <a:schemeClr val="dk1"/>
                </a:solidFill>
                <a:latin typeface="Arial Narrow"/>
                <a:ea typeface="Arial Narrow"/>
                <a:cs typeface="Arial Narrow"/>
                <a:sym typeface="Arial Narrow"/>
              </a:rPr>
              <a:t>locationId</a:t>
            </a:r>
            <a:r>
              <a:rPr b="1" baseline="0" i="0" lang="en-US" sz="2200" u="none" cap="none" strike="noStrike">
                <a:solidFill>
                  <a:schemeClr val="dk1"/>
                </a:solidFill>
                <a:latin typeface="Arial"/>
                <a:ea typeface="Arial"/>
                <a:cs typeface="Arial"/>
                <a:sym typeface="Arial"/>
              </a:rPr>
              <a:t> for identifying time series data</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‘@defaultLocationId@’ – set to the active segment id by default</a:t>
            </a:r>
          </a:p>
          <a:p>
            <a:pPr indent="-342900" lvl="0" marL="342900" marR="0" rtl="0" algn="l">
              <a:spcBef>
                <a:spcPts val="44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Implies two constraints:</a:t>
            </a:r>
          </a:p>
          <a:p>
            <a:pPr indent="-457200" lvl="1" marL="914400" marR="0" rtl="0" algn="l">
              <a:spcBef>
                <a:spcPts val="400"/>
              </a:spcBef>
              <a:spcAft>
                <a:spcPts val="0"/>
              </a:spcAft>
              <a:buClr>
                <a:srgbClr val="003366"/>
              </a:buClr>
              <a:buSzPct val="100000"/>
              <a:buFont typeface="Allerta"/>
              <a:buAutoNum type="arabicPeriod"/>
            </a:pPr>
            <a:r>
              <a:rPr b="0" baseline="0" i="0" lang="en-US" sz="2000" u="none" cap="none" strike="noStrike">
                <a:solidFill>
                  <a:srgbClr val="003366"/>
                </a:solidFill>
                <a:latin typeface="Arial"/>
                <a:ea typeface="Arial"/>
                <a:cs typeface="Arial"/>
                <a:sym typeface="Arial"/>
              </a:rPr>
              <a:t>All time series referred to in product templates have identical </a:t>
            </a:r>
            <a:r>
              <a:rPr b="0" baseline="0" i="0" lang="en-US" sz="2000" u="none" cap="none" strike="noStrike">
                <a:solidFill>
                  <a:srgbClr val="003366"/>
                </a:solidFill>
                <a:latin typeface="Arial Narrow"/>
                <a:ea typeface="Arial Narrow"/>
                <a:cs typeface="Arial Narrow"/>
                <a:sym typeface="Arial Narrow"/>
              </a:rPr>
              <a:t>locationId</a:t>
            </a:r>
          </a:p>
          <a:p>
            <a:pPr indent="-457200" lvl="1" marL="914400" marR="0" rtl="0" algn="l">
              <a:spcBef>
                <a:spcPts val="400"/>
              </a:spcBef>
              <a:spcAft>
                <a:spcPts val="0"/>
              </a:spcAft>
              <a:buClr>
                <a:srgbClr val="003366"/>
              </a:buClr>
              <a:buSzPct val="100000"/>
              <a:buFont typeface="Allerta"/>
              <a:buAutoNum type="arabicPeriod"/>
            </a:pPr>
            <a:r>
              <a:rPr b="0" baseline="0" i="0" lang="en-US" sz="2000" u="none" cap="none" strike="noStrike">
                <a:solidFill>
                  <a:srgbClr val="003366"/>
                </a:solidFill>
                <a:latin typeface="Arial"/>
                <a:ea typeface="Arial"/>
                <a:cs typeface="Arial"/>
                <a:sym typeface="Arial"/>
              </a:rPr>
              <a:t>That </a:t>
            </a:r>
            <a:r>
              <a:rPr b="0" baseline="0" i="0" lang="en-US" sz="2000" u="none" cap="none" strike="noStrike">
                <a:solidFill>
                  <a:srgbClr val="003366"/>
                </a:solidFill>
                <a:latin typeface="Arial Narrow"/>
                <a:ea typeface="Arial Narrow"/>
                <a:cs typeface="Arial Narrow"/>
                <a:sym typeface="Arial Narrow"/>
              </a:rPr>
              <a:t>locationId</a:t>
            </a:r>
            <a:r>
              <a:rPr b="0" baseline="0" i="0" lang="en-US" sz="2000" u="none" cap="none" strike="noStrike">
                <a:solidFill>
                  <a:srgbClr val="003366"/>
                </a:solidFill>
                <a:latin typeface="Arial"/>
                <a:ea typeface="Arial"/>
                <a:cs typeface="Arial"/>
                <a:sym typeface="Arial"/>
              </a:rPr>
              <a:t> equals the active segment id</a:t>
            </a:r>
          </a:p>
          <a:p>
            <a:pPr indent="-342900" lvl="0" marL="342900" marR="0" rtl="0" algn="l">
              <a:spcBef>
                <a:spcPts val="44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If the </a:t>
            </a:r>
            <a:r>
              <a:rPr b="1" baseline="0" i="0" lang="en-US" sz="2200" u="none" cap="none" strike="noStrike">
                <a:solidFill>
                  <a:schemeClr val="dk1"/>
                </a:solidFill>
                <a:latin typeface="Arial Narrow"/>
                <a:ea typeface="Arial Narrow"/>
                <a:cs typeface="Arial Narrow"/>
                <a:sym typeface="Arial Narrow"/>
              </a:rPr>
              <a:t>locationId</a:t>
            </a:r>
            <a:r>
              <a:rPr b="1" baseline="0" i="0" lang="en-US" sz="2200" u="none" cap="none" strike="noStrike">
                <a:solidFill>
                  <a:schemeClr val="dk1"/>
                </a:solidFill>
                <a:latin typeface="Arial"/>
                <a:ea typeface="Arial"/>
                <a:cs typeface="Arial"/>
                <a:sym typeface="Arial"/>
              </a:rPr>
              <a:t> to use is not the active segment id, then what do you do?</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If the </a:t>
            </a:r>
            <a:r>
              <a:rPr b="0" baseline="0" i="0" lang="en-US" sz="2000" u="none" cap="none" strike="noStrike">
                <a:solidFill>
                  <a:srgbClr val="003366"/>
                </a:solidFill>
                <a:latin typeface="Arial Narrow"/>
                <a:ea typeface="Arial Narrow"/>
                <a:cs typeface="Arial Narrow"/>
                <a:sym typeface="Arial Narrow"/>
              </a:rPr>
              <a:t>locationId</a:t>
            </a:r>
            <a:r>
              <a:rPr b="0" baseline="0" i="0" lang="en-US" sz="2000" u="none" cap="none" strike="noStrike">
                <a:solidFill>
                  <a:srgbClr val="003366"/>
                </a:solidFill>
                <a:latin typeface="Arial"/>
                <a:ea typeface="Arial"/>
                <a:cs typeface="Arial"/>
                <a:sym typeface="Arial"/>
              </a:rPr>
              <a:t> satisfies constraint 1 (always the same), then you can override the defaultLocationId argument via the </a:t>
            </a:r>
            <a:r>
              <a:rPr b="1" baseline="0" i="0" lang="en-US" sz="2000" u="none" cap="none" strike="noStrike">
                <a:solidFill>
                  <a:srgbClr val="003366"/>
                </a:solidFill>
                <a:latin typeface="Arial"/>
                <a:ea typeface="Arial"/>
                <a:cs typeface="Arial"/>
                <a:sym typeface="Arial"/>
              </a:rPr>
              <a:t>Modify Settings Dialog</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If the </a:t>
            </a:r>
            <a:r>
              <a:rPr b="0" baseline="0" i="0" lang="en-US" sz="2000" u="none" cap="none" strike="noStrike">
                <a:solidFill>
                  <a:srgbClr val="003366"/>
                </a:solidFill>
                <a:latin typeface="Arial Narrow"/>
                <a:ea typeface="Arial Narrow"/>
                <a:cs typeface="Arial Narrow"/>
                <a:sym typeface="Arial Narrow"/>
              </a:rPr>
              <a:t>locationId</a:t>
            </a:r>
            <a:r>
              <a:rPr b="0" baseline="0" i="0" lang="en-US" sz="2000" u="none" cap="none" strike="noStrike">
                <a:solidFill>
                  <a:srgbClr val="003366"/>
                </a:solidFill>
                <a:latin typeface="Arial"/>
                <a:ea typeface="Arial"/>
                <a:cs typeface="Arial"/>
                <a:sym typeface="Arial"/>
              </a:rPr>
              <a:t> can vary, then it is best to use an id-mapping</a:t>
            </a: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p:txBody>
      </p:sp>
      <p:sp>
        <p:nvSpPr>
          <p:cNvPr id="351" name="Shape 351"/>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352" name="Shape 352"/>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Using ID-Mapping in PI-service Config Files</a:t>
            </a:r>
          </a:p>
        </p:txBody>
      </p:sp>
      <p:sp>
        <p:nvSpPr>
          <p:cNvPr id="353" name="Shape 353"/>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
        <p:nvSpPr>
          <p:cNvPr id="354" name="Shape 354"/>
          <p:cNvSpPr txBox="1"/>
          <p:nvPr/>
        </p:nvSpPr>
        <p:spPr>
          <a:xfrm>
            <a:off x="463297" y="5422526"/>
            <a:ext cx="8690227" cy="92332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800" u="none" cap="none" strike="noStrike">
                <a:solidFill>
                  <a:srgbClr val="FF0000"/>
                </a:solidFill>
                <a:latin typeface="Arial"/>
                <a:ea typeface="Arial"/>
                <a:cs typeface="Arial"/>
                <a:sym typeface="Arial"/>
              </a:rPr>
              <a:t>In some cases, even an id-mapping is not sufficient and specialized products must be created.  Example: MEFP products use mefpCatchmentId#, because segments can include multiple catchments.</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8" name="Shape 358"/>
        <p:cNvGrpSpPr/>
        <p:nvPr/>
      </p:nvGrpSpPr>
      <p:grpSpPr>
        <a:xfrm>
          <a:off x="0" y="0"/>
          <a:ext cx="0" cy="0"/>
          <a:chOff x="0" y="0"/>
          <a:chExt cx="0" cy="0"/>
        </a:xfrm>
      </p:grpSpPr>
      <p:sp>
        <p:nvSpPr>
          <p:cNvPr id="359" name="Shape 359"/>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CBRFC Example</a:t>
            </a: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The file contains over 1300 lines!</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Size will vary by RFC: ABRFC’s contains only 49 lines</a:t>
            </a:r>
          </a:p>
          <a:p>
            <a:pPr indent="-342900" lvl="0" marL="342900" marR="0" rtl="0" algn="l">
              <a:spcBef>
                <a:spcPts val="44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Unfortunately, GraphGen needs to know what </a:t>
            </a:r>
            <a:r>
              <a:rPr b="1" baseline="0" i="0" lang="en-US" sz="2200" u="none" cap="none" strike="noStrike">
                <a:solidFill>
                  <a:schemeClr val="dk1"/>
                </a:solidFill>
                <a:latin typeface="Arial Narrow"/>
                <a:ea typeface="Arial Narrow"/>
                <a:cs typeface="Arial Narrow"/>
                <a:sym typeface="Arial Narrow"/>
              </a:rPr>
              <a:t>locationId</a:t>
            </a:r>
            <a:r>
              <a:rPr b="1" baseline="0" i="0" lang="en-US" sz="2200" u="none" cap="none" strike="noStrike">
                <a:solidFill>
                  <a:schemeClr val="dk1"/>
                </a:solidFill>
                <a:latin typeface="Arial"/>
                <a:ea typeface="Arial"/>
                <a:cs typeface="Arial"/>
                <a:sym typeface="Arial"/>
              </a:rPr>
              <a:t> to use, and the only id available to it is the active segment id</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FEWS cannot figure out what time series you want based on a partially matching </a:t>
            </a:r>
            <a:r>
              <a:rPr b="0" baseline="0" i="0" lang="en-US" sz="2000" u="none" cap="none" strike="noStrike">
                <a:solidFill>
                  <a:srgbClr val="003366"/>
                </a:solidFill>
                <a:latin typeface="Arial Narrow"/>
                <a:ea typeface="Arial Narrow"/>
                <a:cs typeface="Arial Narrow"/>
                <a:sym typeface="Arial Narrow"/>
              </a:rPr>
              <a:t>locationId</a:t>
            </a:r>
          </a:p>
        </p:txBody>
      </p:sp>
      <p:sp>
        <p:nvSpPr>
          <p:cNvPr id="360" name="Shape 360"/>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361" name="Shape 361"/>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Using ID-Mapping in PI-service Config Files</a:t>
            </a:r>
          </a:p>
        </p:txBody>
      </p:sp>
      <p:sp>
        <p:nvSpPr>
          <p:cNvPr id="362" name="Shape 362"/>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
        <p:nvSpPr>
          <p:cNvPr id="363" name="Shape 363"/>
          <p:cNvSpPr txBox="1"/>
          <p:nvPr/>
        </p:nvSpPr>
        <p:spPr>
          <a:xfrm>
            <a:off x="533400" y="1466850"/>
            <a:ext cx="8772525" cy="28931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&lt;?xml version="1.0" encoding="UTF-8"?&gt;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&lt;idMap xmlns="http://www.wldelft.nl/fews" xmlns:xsi="http://www.w3.org/2001/XMLSchema-instance" version="1.1" xsi:schemaLocation="http://www.wldelft.nl/fews http://chps1/schemas/idMap.xsd"&gt;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&lt;!--Id Maps for WHYAM--&gt;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&lt;location external="FISC2H_F" internal="FISC2"/&gt;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&lt;location external="YASC2H_F" internal="YASC2"/&gt;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&lt;location external="SCHC2R_F" internal="SCHC2"/&gt;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&lt;location external="YMSC2O_F" internal="YMSC2"/&gt;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&lt;location external="STMC2L_F" internal="STMC2"/&gt;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&lt;location external="ENMC2H_F" internal="ENMC2"/&gt;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&lt;location external="ELHC2H_F" internal="ELHC2"/&gt;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&lt;location external="ELCC2O_F" internal="ELCC2"/&gt;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x="0" y="0"/>
          <a:ext cx="0" cy="0"/>
          <a:chOff x="0" y="0"/>
          <a:chExt cx="0" cy="0"/>
        </a:xfrm>
      </p:grpSpPr>
      <p:sp>
        <p:nvSpPr>
          <p:cNvPr id="368" name="Shape 368"/>
          <p:cNvSpPr txBox="1"/>
          <p:nvPr>
            <p:ph idx="1" type="body"/>
          </p:nvPr>
        </p:nvSpPr>
        <p:spPr>
          <a:xfrm>
            <a:off x="107576" y="1047750"/>
            <a:ext cx="2692774" cy="4994462"/>
          </a:xfrm>
          <a:prstGeom prst="rect">
            <a:avLst/>
          </a:prstGeom>
          <a:noFill/>
          <a:ln>
            <a:noFill/>
          </a:ln>
        </p:spPr>
        <p:txBody>
          <a:bodyPr anchorCtr="0" anchor="t" bIns="45700" lIns="91425" rIns="91425" tIns="45700">
            <a:noAutofit/>
          </a:bodyPr>
          <a:lstStyle/>
          <a:p>
            <a:pPr indent="-457200" lvl="0" marL="457200" marR="0" rtl="0" algn="l">
              <a:spcBef>
                <a:spcPts val="0"/>
              </a:spcBef>
              <a:spcAft>
                <a:spcPts val="0"/>
              </a:spcAft>
              <a:buClr>
                <a:schemeClr val="dk1"/>
              </a:buClr>
              <a:buSzPct val="100000"/>
              <a:buFont typeface="Allerta"/>
              <a:buAutoNum type="arabicPeriod"/>
            </a:pPr>
            <a:r>
              <a:rPr b="0" baseline="0" i="0" lang="en-US" sz="2000" u="none" cap="none" strike="noStrike">
                <a:solidFill>
                  <a:schemeClr val="dk1"/>
                </a:solidFill>
                <a:latin typeface="Arial"/>
                <a:ea typeface="Arial"/>
                <a:cs typeface="Arial"/>
                <a:sym typeface="Arial"/>
              </a:rPr>
              <a:t>Click on the </a:t>
            </a:r>
            <a:r>
              <a:rPr b="1" baseline="0" i="0" lang="en-US" sz="2000" u="none" cap="none" strike="noStrike">
                <a:solidFill>
                  <a:schemeClr val="dk1"/>
                </a:solidFill>
                <a:latin typeface="Arial"/>
                <a:ea typeface="Arial"/>
                <a:cs typeface="Arial"/>
                <a:sym typeface="Arial"/>
              </a:rPr>
              <a:t>Manage Products Button</a:t>
            </a:r>
          </a:p>
          <a:p>
            <a:pPr indent="-457200" lvl="0" marL="457200" marR="0" rtl="0" algn="l">
              <a:spcBef>
                <a:spcPts val="400"/>
              </a:spcBef>
              <a:spcAft>
                <a:spcPts val="0"/>
              </a:spcAft>
              <a:buClr>
                <a:schemeClr val="dk1"/>
              </a:buClr>
              <a:buSzPct val="100000"/>
              <a:buFont typeface="Allerta"/>
              <a:buAutoNum type="arabicPeriod"/>
            </a:pPr>
            <a:r>
              <a:rPr b="0" baseline="0" i="0" lang="en-US" sz="2000" u="none" cap="none" strike="noStrike">
                <a:solidFill>
                  <a:schemeClr val="dk1"/>
                </a:solidFill>
                <a:latin typeface="Arial"/>
                <a:ea typeface="Arial"/>
                <a:cs typeface="Arial"/>
                <a:sym typeface="Arial"/>
              </a:rPr>
              <a:t>Click on the </a:t>
            </a:r>
            <a:r>
              <a:rPr b="1" baseline="0" i="0" lang="en-US" sz="2000" u="none" cap="none" strike="noStrike">
                <a:solidFill>
                  <a:schemeClr val="dk1"/>
                </a:solidFill>
                <a:latin typeface="Arial"/>
                <a:ea typeface="Arial"/>
                <a:cs typeface="Arial"/>
                <a:sym typeface="Arial"/>
              </a:rPr>
              <a:t>Import Button</a:t>
            </a:r>
          </a:p>
          <a:p>
            <a:pPr indent="-457200" lvl="0" marL="457200" marR="0" rtl="0" algn="l">
              <a:spcBef>
                <a:spcPts val="400"/>
              </a:spcBef>
              <a:spcAft>
                <a:spcPts val="0"/>
              </a:spcAft>
              <a:buClr>
                <a:schemeClr val="dk1"/>
              </a:buClr>
              <a:buSzPct val="100000"/>
              <a:buFont typeface="Allerta"/>
              <a:buAutoNum type="arabicPeriod"/>
            </a:pPr>
            <a:r>
              <a:rPr b="0" baseline="0" i="0" lang="en-US" sz="2000" u="none" cap="none" strike="noStrike">
                <a:solidFill>
                  <a:schemeClr val="dk1"/>
                </a:solidFill>
                <a:latin typeface="Arial"/>
                <a:ea typeface="Arial"/>
                <a:cs typeface="Arial"/>
                <a:sym typeface="Arial"/>
              </a:rPr>
              <a:t>Select the file and click </a:t>
            </a:r>
            <a:r>
              <a:rPr b="1" baseline="0" i="0" lang="en-US" sz="2000" u="none" cap="none" strike="noStrike">
                <a:solidFill>
                  <a:schemeClr val="dk1"/>
                </a:solidFill>
                <a:latin typeface="Arial"/>
                <a:ea typeface="Arial"/>
                <a:cs typeface="Arial"/>
                <a:sym typeface="Arial"/>
              </a:rPr>
              <a:t>Import</a:t>
            </a:r>
          </a:p>
          <a:p>
            <a:pPr indent="-457200" lvl="0" marL="457200" marR="0" rtl="0" algn="l">
              <a:spcBef>
                <a:spcPts val="400"/>
              </a:spcBef>
              <a:spcAft>
                <a:spcPts val="0"/>
              </a:spcAft>
              <a:buClr>
                <a:schemeClr val="dk1"/>
              </a:buClr>
              <a:buSzPct val="100000"/>
              <a:buFont typeface="Allerta"/>
              <a:buAutoNum type="arabicPeriod"/>
            </a:pPr>
            <a:r>
              <a:rPr b="0" baseline="0" i="0" lang="en-US" sz="2000" u="none" cap="none" strike="noStrike">
                <a:solidFill>
                  <a:schemeClr val="dk1"/>
                </a:solidFill>
                <a:latin typeface="Arial"/>
                <a:ea typeface="Arial"/>
                <a:cs typeface="Arial"/>
                <a:sym typeface="Arial"/>
              </a:rPr>
              <a:t>List of templates in </a:t>
            </a:r>
            <a:r>
              <a:rPr b="1" baseline="0" i="0" lang="en-US" sz="2000" u="none" cap="none" strike="noStrike">
                <a:solidFill>
                  <a:schemeClr val="dk1"/>
                </a:solidFill>
                <a:latin typeface="Arial"/>
                <a:ea typeface="Arial"/>
                <a:cs typeface="Arial"/>
                <a:sym typeface="Arial"/>
              </a:rPr>
              <a:t>Product and Template Manager Dialog </a:t>
            </a:r>
            <a:r>
              <a:rPr b="0" baseline="0" i="0" lang="en-US" sz="2000" u="none" cap="none" strike="noStrike">
                <a:solidFill>
                  <a:schemeClr val="dk1"/>
                </a:solidFill>
                <a:latin typeface="Arial"/>
                <a:ea typeface="Arial"/>
                <a:cs typeface="Arial"/>
                <a:sym typeface="Arial"/>
              </a:rPr>
              <a:t>will change and the </a:t>
            </a:r>
            <a:r>
              <a:rPr b="1" baseline="0" i="0" lang="en-US" sz="2000" u="none" cap="none" strike="noStrike">
                <a:solidFill>
                  <a:schemeClr val="dk1"/>
                </a:solidFill>
                <a:latin typeface="Arial"/>
                <a:ea typeface="Arial"/>
                <a:cs typeface="Arial"/>
                <a:sym typeface="Arial"/>
              </a:rPr>
              <a:t>GraphGen Tree Panel </a:t>
            </a:r>
            <a:r>
              <a:rPr b="0" baseline="0" i="0" lang="en-US" sz="2000" u="none" cap="none" strike="noStrike">
                <a:solidFill>
                  <a:schemeClr val="dk1"/>
                </a:solidFill>
                <a:latin typeface="Arial"/>
                <a:ea typeface="Arial"/>
                <a:cs typeface="Arial"/>
                <a:sym typeface="Arial"/>
              </a:rPr>
              <a:t>will update</a:t>
            </a:r>
          </a:p>
        </p:txBody>
      </p:sp>
      <p:sp>
        <p:nvSpPr>
          <p:cNvPr id="369" name="Shape 369"/>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370" name="Shape 370"/>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Importing and Moving Templates</a:t>
            </a:r>
          </a:p>
        </p:txBody>
      </p:sp>
      <p:sp>
        <p:nvSpPr>
          <p:cNvPr id="371" name="Shape 371"/>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372" name="Shape 372"/>
          <p:cNvPicPr preferRelativeResize="0"/>
          <p:nvPr/>
        </p:nvPicPr>
        <p:blipFill rotWithShape="1">
          <a:blip r:embed="rId3">
            <a:alphaModFix/>
          </a:blip>
          <a:srcRect b="0" l="0" r="0" t="0"/>
          <a:stretch/>
        </p:blipFill>
        <p:spPr>
          <a:xfrm>
            <a:off x="2847975" y="790635"/>
            <a:ext cx="6200775" cy="5486399"/>
          </a:xfrm>
          <a:prstGeom prst="rect">
            <a:avLst/>
          </a:prstGeom>
          <a:noFill/>
          <a:ln>
            <a:noFill/>
          </a:ln>
        </p:spPr>
      </p:pic>
      <p:sp>
        <p:nvSpPr>
          <p:cNvPr id="373" name="Shape 373"/>
          <p:cNvSpPr txBox="1"/>
          <p:nvPr/>
        </p:nvSpPr>
        <p:spPr>
          <a:xfrm>
            <a:off x="2971800" y="857250"/>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1</a:t>
            </a:r>
          </a:p>
        </p:txBody>
      </p:sp>
      <p:sp>
        <p:nvSpPr>
          <p:cNvPr id="374" name="Shape 374"/>
          <p:cNvSpPr txBox="1"/>
          <p:nvPr/>
        </p:nvSpPr>
        <p:spPr>
          <a:xfrm>
            <a:off x="4257675" y="5753100"/>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2</a:t>
            </a:r>
          </a:p>
        </p:txBody>
      </p:sp>
      <p:sp>
        <p:nvSpPr>
          <p:cNvPr id="375" name="Shape 375"/>
          <p:cNvSpPr txBox="1"/>
          <p:nvPr/>
        </p:nvSpPr>
        <p:spPr>
          <a:xfrm>
            <a:off x="7715250" y="4838700"/>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4</a:t>
            </a:r>
          </a:p>
        </p:txBody>
      </p:sp>
      <p:sp>
        <p:nvSpPr>
          <p:cNvPr id="376" name="Shape 376"/>
          <p:cNvSpPr txBox="1"/>
          <p:nvPr/>
        </p:nvSpPr>
        <p:spPr>
          <a:xfrm>
            <a:off x="3983192" y="2333625"/>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3</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0" name="Shape 380"/>
        <p:cNvGrpSpPr/>
        <p:nvPr/>
      </p:nvGrpSpPr>
      <p:grpSpPr>
        <a:xfrm>
          <a:off x="0" y="0"/>
          <a:ext cx="0" cy="0"/>
          <a:chOff x="0" y="0"/>
          <a:chExt cx="0" cy="0"/>
        </a:xfrm>
      </p:grpSpPr>
      <p:sp>
        <p:nvSpPr>
          <p:cNvPr id="381" name="Shape 381"/>
          <p:cNvSpPr txBox="1"/>
          <p:nvPr>
            <p:ph idx="1" type="body"/>
          </p:nvPr>
        </p:nvSpPr>
        <p:spPr>
          <a:xfrm>
            <a:off x="107576" y="1047750"/>
            <a:ext cx="8937812" cy="790575"/>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After setting up arguments and confirming that the products can be viewed, do the following:</a:t>
            </a:r>
          </a:p>
        </p:txBody>
      </p:sp>
      <p:sp>
        <p:nvSpPr>
          <p:cNvPr id="382" name="Shape 382"/>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383" name="Shape 383"/>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Importing and Moving Templates</a:t>
            </a:r>
          </a:p>
        </p:txBody>
      </p:sp>
      <p:sp>
        <p:nvSpPr>
          <p:cNvPr id="384" name="Shape 384"/>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
        <p:nvSpPr>
          <p:cNvPr id="385" name="Shape 385"/>
          <p:cNvSpPr txBox="1"/>
          <p:nvPr/>
        </p:nvSpPr>
        <p:spPr>
          <a:xfrm>
            <a:off x="412375" y="1873063"/>
            <a:ext cx="3292848" cy="4994462"/>
          </a:xfrm>
          <a:prstGeom prst="rect">
            <a:avLst/>
          </a:prstGeom>
          <a:noFill/>
          <a:ln>
            <a:noFill/>
          </a:ln>
        </p:spPr>
        <p:txBody>
          <a:bodyPr anchorCtr="0" anchor="t" bIns="45700" lIns="91425" rIns="91425" tIns="45700">
            <a:noAutofit/>
          </a:bodyPr>
          <a:lstStyle/>
          <a:p>
            <a:pPr indent="-457200" lvl="0" marL="457200" marR="0" rtl="0" algn="l">
              <a:spcBef>
                <a:spcPts val="0"/>
              </a:spcBef>
              <a:spcAft>
                <a:spcPts val="0"/>
              </a:spcAft>
              <a:buClr>
                <a:schemeClr val="dk1"/>
              </a:buClr>
              <a:buSzPct val="100000"/>
              <a:buFont typeface="Allerta"/>
              <a:buAutoNum type="arabicPeriod"/>
            </a:pPr>
            <a:r>
              <a:rPr b="0" baseline="0" i="0" lang="en-US" sz="2000" u="none" cap="none" strike="noStrike">
                <a:solidFill>
                  <a:schemeClr val="dk1"/>
                </a:solidFill>
                <a:latin typeface="Arial"/>
                <a:ea typeface="Arial"/>
                <a:cs typeface="Arial"/>
                <a:sym typeface="Arial"/>
              </a:rPr>
              <a:t>Determine if *_5Values or *_7Values histograms will be used</a:t>
            </a:r>
          </a:p>
          <a:p>
            <a:pPr indent="-457200" lvl="0" marL="457200" marR="0" rtl="0" algn="l">
              <a:spcBef>
                <a:spcPts val="400"/>
              </a:spcBef>
              <a:spcAft>
                <a:spcPts val="0"/>
              </a:spcAft>
              <a:buClr>
                <a:schemeClr val="dk1"/>
              </a:buClr>
              <a:buSzPct val="100000"/>
              <a:buFont typeface="Allerta"/>
              <a:buAutoNum type="arabicPeriod"/>
            </a:pPr>
            <a:r>
              <a:rPr b="0" baseline="0" i="0" lang="en-US" sz="2000" u="none" cap="none" strike="noStrike">
                <a:solidFill>
                  <a:schemeClr val="dk1"/>
                </a:solidFill>
                <a:latin typeface="Arial"/>
                <a:ea typeface="Arial"/>
                <a:cs typeface="Arial"/>
                <a:sym typeface="Arial"/>
              </a:rPr>
              <a:t>Move the chosen histogram product templates to “all segments” by clicking (use shift/ctrl to select multiple templates) and dragging in the </a:t>
            </a:r>
            <a:r>
              <a:rPr b="1" baseline="0" i="0" lang="en-US" sz="2000" u="none" cap="none" strike="noStrike">
                <a:solidFill>
                  <a:schemeClr val="dk1"/>
                </a:solidFill>
                <a:latin typeface="Arial"/>
                <a:ea typeface="Arial"/>
                <a:cs typeface="Arial"/>
                <a:sym typeface="Arial"/>
              </a:rPr>
              <a:t>GraphGen Tree Panel</a:t>
            </a:r>
          </a:p>
        </p:txBody>
      </p:sp>
      <p:pic>
        <p:nvPicPr>
          <p:cNvPr id="386" name="Shape 386"/>
          <p:cNvPicPr preferRelativeResize="0"/>
          <p:nvPr/>
        </p:nvPicPr>
        <p:blipFill rotWithShape="1">
          <a:blip r:embed="rId3">
            <a:alphaModFix/>
          </a:blip>
          <a:srcRect b="0" l="0" r="0" t="0"/>
          <a:stretch/>
        </p:blipFill>
        <p:spPr>
          <a:xfrm>
            <a:off x="3795712" y="1882588"/>
            <a:ext cx="2257425" cy="3809999"/>
          </a:xfrm>
          <a:prstGeom prst="rect">
            <a:avLst/>
          </a:prstGeom>
          <a:noFill/>
          <a:ln>
            <a:noFill/>
          </a:ln>
        </p:spPr>
      </p:pic>
      <p:pic>
        <p:nvPicPr>
          <p:cNvPr id="387" name="Shape 387"/>
          <p:cNvPicPr preferRelativeResize="0"/>
          <p:nvPr/>
        </p:nvPicPr>
        <p:blipFill rotWithShape="1">
          <a:blip r:embed="rId4">
            <a:alphaModFix/>
          </a:blip>
          <a:srcRect b="0" l="0" r="0" t="0"/>
          <a:stretch/>
        </p:blipFill>
        <p:spPr>
          <a:xfrm>
            <a:off x="6762750" y="1882588"/>
            <a:ext cx="2190750" cy="3714750"/>
          </a:xfrm>
          <a:prstGeom prst="rect">
            <a:avLst/>
          </a:prstGeom>
          <a:noFill/>
          <a:ln>
            <a:noFill/>
          </a:ln>
        </p:spPr>
      </p:pic>
      <p:sp>
        <p:nvSpPr>
          <p:cNvPr id="388" name="Shape 388"/>
          <p:cNvSpPr/>
          <p:nvPr/>
        </p:nvSpPr>
        <p:spPr>
          <a:xfrm>
            <a:off x="6210300" y="3562350"/>
            <a:ext cx="390524" cy="352425"/>
          </a:xfrm>
          <a:prstGeom prst="rightArrow">
            <a:avLst>
              <a:gd fmla="val 50000" name="adj1"/>
              <a:gd fmla="val 50000" name="adj2"/>
            </a:avLst>
          </a:prstGeom>
          <a:solidFill>
            <a:schemeClr val="accent1"/>
          </a:solidFill>
          <a:ln cap="flat" w="25400">
            <a:solidFill>
              <a:srgbClr val="2C957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sp>
        <p:nvSpPr>
          <p:cNvPr id="389" name="Shape 389"/>
          <p:cNvSpPr txBox="1"/>
          <p:nvPr/>
        </p:nvSpPr>
        <p:spPr>
          <a:xfrm>
            <a:off x="863348" y="5787837"/>
            <a:ext cx="7613902" cy="64633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800" u="none" cap="none" strike="noStrike">
                <a:solidFill>
                  <a:srgbClr val="FF0000"/>
                </a:solidFill>
                <a:latin typeface="Arial"/>
                <a:ea typeface="Arial"/>
                <a:cs typeface="Arial"/>
                <a:sym typeface="Arial"/>
              </a:rPr>
              <a:t>After selecting the last product, depress the shift/ctrl key and move the mouse over “all segments” before releasing the mouse button.</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3" name="Shape 393"/>
        <p:cNvGrpSpPr/>
        <p:nvPr/>
      </p:nvGrpSpPr>
      <p:grpSpPr>
        <a:xfrm>
          <a:off x="0" y="0"/>
          <a:ext cx="0" cy="0"/>
          <a:chOff x="0" y="0"/>
          <a:chExt cx="0" cy="0"/>
        </a:xfrm>
      </p:grpSpPr>
      <p:sp>
        <p:nvSpPr>
          <p:cNvPr id="394" name="Shape 394"/>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The following outlines the steps of an example of creating an AHPS product for a different data type</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Example used: PELE – Reservoir Pool Elevation(Simulated)</a:t>
            </a:r>
          </a:p>
          <a:p>
            <a:pPr indent="-342900" lvl="0" marL="342900" marR="0" rtl="0" algn="l">
              <a:spcBef>
                <a:spcPts val="44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Create a query that yields an ensemble of that type</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Example: Added to GraphGen.xml</a:t>
            </a: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p:txBody>
      </p:sp>
      <p:sp>
        <p:nvSpPr>
          <p:cNvPr id="395" name="Shape 395"/>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396" name="Shape 396"/>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Creating Templates for Other Data Types</a:t>
            </a:r>
          </a:p>
        </p:txBody>
      </p:sp>
      <p:sp>
        <p:nvSpPr>
          <p:cNvPr id="397" name="Shape 397"/>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
        <p:nvSpPr>
          <p:cNvPr id="398" name="Shape 398"/>
          <p:cNvSpPr txBox="1"/>
          <p:nvPr/>
        </p:nvSpPr>
        <p:spPr>
          <a:xfrm>
            <a:off x="2457450" y="2895600"/>
            <a:ext cx="6559809" cy="353943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600" u="none" cap="none" strike="noStrike">
                <a:solidFill>
                  <a:schemeClr val="dk1"/>
                </a:solidFill>
                <a:latin typeface="Arial Narrow"/>
                <a:ea typeface="Arial Narrow"/>
                <a:cs typeface="Arial Narrow"/>
                <a:sym typeface="Arial Narrow"/>
              </a:rPr>
              <a:t> &lt;timeSeries&gt; &lt;!– PELE (pool elev.) ESP forecast --&gt;</a:t>
            </a:r>
          </a:p>
          <a:p>
            <a:pPr indent="0" lvl="0" marL="0" marR="0" rtl="0" algn="l">
              <a:spcBef>
                <a:spcPts val="0"/>
              </a:spcBef>
              <a:spcAft>
                <a:spcPts val="0"/>
              </a:spcAft>
              <a:buSzPct val="25000"/>
              <a:buNone/>
            </a:pPr>
            <a:r>
              <a:rPr b="0" baseline="0" i="0" lang="en-US" sz="1600" u="none" cap="none" strike="noStrike">
                <a:solidFill>
                  <a:schemeClr val="dk1"/>
                </a:solidFill>
                <a:latin typeface="Arial Narrow"/>
                <a:ea typeface="Arial Narrow"/>
                <a:cs typeface="Arial Narrow"/>
                <a:sym typeface="Arial Narrow"/>
              </a:rPr>
              <a:t>        &lt;id&gt;</a:t>
            </a:r>
            <a:r>
              <a:rPr b="0" baseline="0" i="0" lang="en-US" sz="1600" u="none" cap="none" strike="noStrike">
                <a:solidFill>
                  <a:srgbClr val="FF0000"/>
                </a:solidFill>
                <a:latin typeface="Arial Narrow"/>
                <a:ea typeface="Arial Narrow"/>
                <a:cs typeface="Arial Narrow"/>
                <a:sym typeface="Arial Narrow"/>
              </a:rPr>
              <a:t>PELE ESP</a:t>
            </a:r>
            <a:r>
              <a:rPr b="0" baseline="0" i="0" lang="en-US" sz="1600" u="none" cap="none" strike="noStrike">
                <a:solidFill>
                  <a:schemeClr val="dk1"/>
                </a:solidFill>
                <a:latin typeface="Arial Narrow"/>
                <a:ea typeface="Arial Narrow"/>
                <a:cs typeface="Arial Narrow"/>
                <a:sym typeface="Arial Narrow"/>
              </a:rPr>
              <a:t>&lt;/id&gt;</a:t>
            </a:r>
          </a:p>
          <a:p>
            <a:pPr indent="0" lvl="0" marL="0" marR="0" rtl="0" algn="l">
              <a:spcBef>
                <a:spcPts val="0"/>
              </a:spcBef>
              <a:spcAft>
                <a:spcPts val="0"/>
              </a:spcAft>
              <a:buSzPct val="25000"/>
              <a:buNone/>
            </a:pPr>
            <a:r>
              <a:rPr b="0" baseline="0" i="0" lang="en-US" sz="1600" u="none" cap="none" strike="noStrike">
                <a:solidFill>
                  <a:schemeClr val="dk1"/>
                </a:solidFill>
                <a:latin typeface="Arial Narrow"/>
                <a:ea typeface="Arial Narrow"/>
                <a:cs typeface="Arial Narrow"/>
                <a:sym typeface="Arial Narrow"/>
              </a:rPr>
              <a:t>        &lt;timeSeriesSet&gt;</a:t>
            </a:r>
          </a:p>
          <a:p>
            <a:pPr indent="0" lvl="0" marL="0" marR="0" rtl="0" algn="l">
              <a:spcBef>
                <a:spcPts val="0"/>
              </a:spcBef>
              <a:spcAft>
                <a:spcPts val="0"/>
              </a:spcAft>
              <a:buSzPct val="25000"/>
              <a:buNone/>
            </a:pPr>
            <a:r>
              <a:rPr b="0" baseline="0" i="0" lang="en-US" sz="1600" u="none" cap="none" strike="noStrike">
                <a:solidFill>
                  <a:schemeClr val="dk1"/>
                </a:solidFill>
                <a:latin typeface="Arial Narrow"/>
                <a:ea typeface="Arial Narrow"/>
                <a:cs typeface="Arial Narrow"/>
                <a:sym typeface="Arial Narrow"/>
              </a:rPr>
              <a:t>            &lt;moduleInstanceSetId&gt;All_Reservoir_Cnav_Forecast&lt;/moduleInstanceSetId&gt;</a:t>
            </a:r>
          </a:p>
          <a:p>
            <a:pPr indent="0" lvl="0" marL="0" marR="0" rtl="0" algn="l">
              <a:spcBef>
                <a:spcPts val="0"/>
              </a:spcBef>
              <a:spcAft>
                <a:spcPts val="0"/>
              </a:spcAft>
              <a:buSzPct val="25000"/>
              <a:buNone/>
            </a:pPr>
            <a:r>
              <a:rPr b="0" baseline="0" i="0" lang="en-US" sz="1600" u="none" cap="none" strike="noStrike">
                <a:solidFill>
                  <a:schemeClr val="dk1"/>
                </a:solidFill>
                <a:latin typeface="Arial Narrow"/>
                <a:ea typeface="Arial Narrow"/>
                <a:cs typeface="Arial Narrow"/>
                <a:sym typeface="Arial Narrow"/>
              </a:rPr>
              <a:t>            &lt;valueType&gt;scalar&lt;/valueType&gt;</a:t>
            </a:r>
          </a:p>
          <a:p>
            <a:pPr indent="0" lvl="0" marL="0" marR="0" rtl="0" algn="l">
              <a:spcBef>
                <a:spcPts val="0"/>
              </a:spcBef>
              <a:spcAft>
                <a:spcPts val="0"/>
              </a:spcAft>
              <a:buSzPct val="25000"/>
              <a:buNone/>
            </a:pPr>
            <a:r>
              <a:rPr b="0" baseline="0" i="0" lang="en-US" sz="1600" u="none" cap="none" strike="noStrike">
                <a:solidFill>
                  <a:schemeClr val="dk1"/>
                </a:solidFill>
                <a:latin typeface="Arial Narrow"/>
                <a:ea typeface="Arial Narrow"/>
                <a:cs typeface="Arial Narrow"/>
                <a:sym typeface="Arial Narrow"/>
              </a:rPr>
              <a:t>            &lt;parameterId&gt;PELE&lt;/parameterId&gt;</a:t>
            </a:r>
          </a:p>
          <a:p>
            <a:pPr indent="0" lvl="0" marL="0" marR="0" rtl="0" algn="l">
              <a:spcBef>
                <a:spcPts val="0"/>
              </a:spcBef>
              <a:spcAft>
                <a:spcPts val="0"/>
              </a:spcAft>
              <a:buSzPct val="25000"/>
              <a:buNone/>
            </a:pPr>
            <a:r>
              <a:rPr b="0" baseline="0" i="0" lang="en-US" sz="1600" u="none" cap="none" strike="noStrike">
                <a:solidFill>
                  <a:schemeClr val="dk1"/>
                </a:solidFill>
                <a:latin typeface="Arial Narrow"/>
                <a:ea typeface="Arial Narrow"/>
                <a:cs typeface="Arial Narrow"/>
                <a:sym typeface="Arial Narrow"/>
              </a:rPr>
              <a:t>            &lt;locationSetId&gt;Reservoirs&lt;/locationSetId&gt;</a:t>
            </a:r>
          </a:p>
          <a:p>
            <a:pPr indent="0" lvl="0" marL="0" marR="0" rtl="0" algn="l">
              <a:spcBef>
                <a:spcPts val="0"/>
              </a:spcBef>
              <a:spcAft>
                <a:spcPts val="0"/>
              </a:spcAft>
              <a:buSzPct val="25000"/>
              <a:buNone/>
            </a:pPr>
            <a:r>
              <a:rPr b="0" baseline="0" i="0" lang="en-US" sz="1600" u="none" cap="none" strike="noStrike">
                <a:solidFill>
                  <a:schemeClr val="dk1"/>
                </a:solidFill>
                <a:latin typeface="Arial Narrow"/>
                <a:ea typeface="Arial Narrow"/>
                <a:cs typeface="Arial Narrow"/>
                <a:sym typeface="Arial Narrow"/>
              </a:rPr>
              <a:t>            &lt;timeSeriesType&gt;simulated forecasting&lt;/timeSeriesType&gt;</a:t>
            </a:r>
          </a:p>
          <a:p>
            <a:pPr indent="0" lvl="0" marL="0" marR="0" rtl="0" algn="l">
              <a:spcBef>
                <a:spcPts val="0"/>
              </a:spcBef>
              <a:spcAft>
                <a:spcPts val="0"/>
              </a:spcAft>
              <a:buSzPct val="25000"/>
              <a:buNone/>
            </a:pPr>
            <a:r>
              <a:rPr b="0" baseline="0" i="0" lang="en-US" sz="1600" u="none" cap="none" strike="noStrike">
                <a:solidFill>
                  <a:schemeClr val="dk1"/>
                </a:solidFill>
                <a:latin typeface="Arial Narrow"/>
                <a:ea typeface="Arial Narrow"/>
                <a:cs typeface="Arial Narrow"/>
                <a:sym typeface="Arial Narrow"/>
              </a:rPr>
              <a:t>            &lt;timeStep unit="hour" multiplier="6"/&gt;</a:t>
            </a:r>
          </a:p>
          <a:p>
            <a:pPr indent="0" lvl="0" marL="0" marR="0" rtl="0" algn="l">
              <a:spcBef>
                <a:spcPts val="0"/>
              </a:spcBef>
              <a:spcAft>
                <a:spcPts val="0"/>
              </a:spcAft>
              <a:buSzPct val="25000"/>
              <a:buNone/>
            </a:pPr>
            <a:r>
              <a:rPr b="0" baseline="0" i="0" lang="en-US" sz="1600" u="none" cap="none" strike="noStrike">
                <a:solidFill>
                  <a:schemeClr val="dk1"/>
                </a:solidFill>
                <a:latin typeface="Arial Narrow"/>
                <a:ea typeface="Arial Narrow"/>
                <a:cs typeface="Arial Narrow"/>
                <a:sym typeface="Arial Narrow"/>
              </a:rPr>
              <a:t>            &lt;readWriteMode&gt;add originals&lt;/readWriteMode&gt;</a:t>
            </a:r>
          </a:p>
          <a:p>
            <a:pPr indent="0" lvl="0" marL="0" marR="0" rtl="0" algn="l">
              <a:spcBef>
                <a:spcPts val="0"/>
              </a:spcBef>
              <a:spcAft>
                <a:spcPts val="0"/>
              </a:spcAft>
              <a:buSzPct val="25000"/>
              <a:buNone/>
            </a:pPr>
            <a:r>
              <a:rPr b="0" baseline="0" i="0" lang="en-US" sz="1600" u="none" cap="none" strike="noStrike">
                <a:solidFill>
                  <a:schemeClr val="dk1"/>
                </a:solidFill>
                <a:latin typeface="Arial Narrow"/>
                <a:ea typeface="Arial Narrow"/>
                <a:cs typeface="Arial Narrow"/>
                <a:sym typeface="Arial Narrow"/>
              </a:rPr>
              <a:t>            &lt;ensembleId&gt;ESP&lt;/ensembleId&gt;</a:t>
            </a:r>
          </a:p>
          <a:p>
            <a:pPr indent="0" lvl="0" marL="0" marR="0" rtl="0" algn="l">
              <a:spcBef>
                <a:spcPts val="0"/>
              </a:spcBef>
              <a:spcAft>
                <a:spcPts val="0"/>
              </a:spcAft>
              <a:buSzPct val="25000"/>
              <a:buNone/>
            </a:pPr>
            <a:r>
              <a:rPr b="0" baseline="0" i="0" lang="en-US" sz="1600" u="none" cap="none" strike="noStrike">
                <a:solidFill>
                  <a:schemeClr val="dk1"/>
                </a:solidFill>
                <a:latin typeface="Arial Narrow"/>
                <a:ea typeface="Arial Narrow"/>
                <a:cs typeface="Arial Narrow"/>
                <a:sym typeface="Arial Narrow"/>
              </a:rPr>
              <a:t>            &lt;ensembleMemberIndexRange start="1951" /&gt;</a:t>
            </a:r>
          </a:p>
          <a:p>
            <a:pPr indent="0" lvl="0" marL="0" marR="0" rtl="0" algn="l">
              <a:spcBef>
                <a:spcPts val="0"/>
              </a:spcBef>
              <a:spcAft>
                <a:spcPts val="0"/>
              </a:spcAft>
              <a:buSzPct val="25000"/>
              <a:buNone/>
            </a:pPr>
            <a:r>
              <a:rPr b="0" baseline="0" i="0" lang="en-US" sz="1600" u="none" cap="none" strike="noStrike">
                <a:solidFill>
                  <a:schemeClr val="dk1"/>
                </a:solidFill>
                <a:latin typeface="Arial Narrow"/>
                <a:ea typeface="Arial Narrow"/>
                <a:cs typeface="Arial Narrow"/>
                <a:sym typeface="Arial Narrow"/>
              </a:rPr>
              <a:t>        &lt;/timeSeriesSet&gt;</a:t>
            </a:r>
          </a:p>
          <a:p>
            <a:pPr indent="0" lvl="0" marL="0" marR="0" rtl="0" algn="l">
              <a:spcBef>
                <a:spcPts val="0"/>
              </a:spcBef>
              <a:spcAft>
                <a:spcPts val="0"/>
              </a:spcAft>
              <a:buSzPct val="25000"/>
              <a:buNone/>
            </a:pPr>
            <a:r>
              <a:rPr b="0" baseline="0" i="0" lang="en-US" sz="1600" u="none" cap="none" strike="noStrike">
                <a:solidFill>
                  <a:schemeClr val="dk1"/>
                </a:solidFill>
                <a:latin typeface="Arial Narrow"/>
                <a:ea typeface="Arial Narrow"/>
                <a:cs typeface="Arial Narrow"/>
                <a:sym typeface="Arial Narrow"/>
              </a:rPr>
              <a:t>    &lt;/timeSeries&gt;</a:t>
            </a:r>
          </a:p>
        </p:txBody>
      </p:sp>
      <p:sp>
        <p:nvSpPr>
          <p:cNvPr id="399" name="Shape 399"/>
          <p:cNvSpPr txBox="1"/>
          <p:nvPr/>
        </p:nvSpPr>
        <p:spPr>
          <a:xfrm>
            <a:off x="186307" y="4086225"/>
            <a:ext cx="1941557"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800" u="none" cap="none" strike="noStrike">
                <a:solidFill>
                  <a:schemeClr val="dk1"/>
                </a:solidFill>
                <a:latin typeface="Arial"/>
                <a:ea typeface="Arial"/>
                <a:cs typeface="Arial"/>
                <a:sym typeface="Arial"/>
              </a:rPr>
              <a:t>Note the query id</a:t>
            </a:r>
          </a:p>
        </p:txBody>
      </p:sp>
      <p:cxnSp>
        <p:nvCxnSpPr>
          <p:cNvPr id="400" name="Shape 400"/>
          <p:cNvCxnSpPr>
            <a:stCxn id="399" idx="3"/>
          </p:cNvCxnSpPr>
          <p:nvPr/>
        </p:nvCxnSpPr>
        <p:spPr>
          <a:xfrm flipH="1" rot="10800000">
            <a:off x="2127865" y="3429091"/>
            <a:ext cx="1062900" cy="841800"/>
          </a:xfrm>
          <a:prstGeom prst="straightConnector1">
            <a:avLst/>
          </a:prstGeom>
          <a:noFill/>
          <a:ln cap="flat" w="25400">
            <a:solidFill>
              <a:schemeClr val="dk1"/>
            </a:solidFill>
            <a:prstDash val="solid"/>
            <a:round/>
            <a:headEnd len="med" w="med" type="none"/>
            <a:tailEnd len="lg" w="lg" type="triangle"/>
          </a:ln>
        </p:spPr>
      </p:cxn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4" name="Shape 404"/>
        <p:cNvGrpSpPr/>
        <p:nvPr/>
      </p:nvGrpSpPr>
      <p:grpSpPr>
        <a:xfrm>
          <a:off x="0" y="0"/>
          <a:ext cx="0" cy="0"/>
          <a:chOff x="0" y="0"/>
          <a:chExt cx="0" cy="0"/>
        </a:xfrm>
      </p:grpSpPr>
      <p:sp>
        <p:nvSpPr>
          <p:cNvPr id="405" name="Shape 405"/>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If a threshold is to be displayed, create a query that yields a time series that includes those thresholds</a:t>
            </a: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p:txBody>
      </p:sp>
      <p:sp>
        <p:nvSpPr>
          <p:cNvPr id="406" name="Shape 406"/>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407" name="Shape 407"/>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Creating Templates for Other Data Types</a:t>
            </a:r>
          </a:p>
        </p:txBody>
      </p:sp>
      <p:sp>
        <p:nvSpPr>
          <p:cNvPr id="408" name="Shape 408"/>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
        <p:nvSpPr>
          <p:cNvPr id="409" name="Shape 409"/>
          <p:cNvSpPr txBox="1"/>
          <p:nvPr/>
        </p:nvSpPr>
        <p:spPr>
          <a:xfrm>
            <a:off x="257173" y="2177623"/>
            <a:ext cx="3759361" cy="255454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600" u="none" cap="none" strike="noStrike">
                <a:solidFill>
                  <a:schemeClr val="dk1"/>
                </a:solidFill>
                <a:latin typeface="Arial"/>
                <a:ea typeface="Arial"/>
                <a:cs typeface="Arial"/>
                <a:sym typeface="Arial"/>
              </a:rPr>
              <a:t>GraphGen.xml Query</a:t>
            </a:r>
          </a:p>
          <a:p>
            <a:pPr indent="0" lvl="0" marL="0" marR="0" rtl="0" algn="l">
              <a:spcBef>
                <a:spcPts val="0"/>
              </a:spcBef>
              <a:spcAft>
                <a:spcPts val="0"/>
              </a:spcAft>
              <a:buSzPct val="25000"/>
              <a:buNone/>
            </a:pPr>
            <a:r>
              <a:rPr b="0" baseline="0" i="0" lang="en-US" sz="1200" u="none" cap="none" strike="noStrike">
                <a:solidFill>
                  <a:schemeClr val="dk1"/>
                </a:solidFill>
                <a:latin typeface="Arial Narrow"/>
                <a:ea typeface="Arial Narrow"/>
                <a:cs typeface="Arial Narrow"/>
                <a:sym typeface="Arial Narrow"/>
              </a:rPr>
              <a:t>&lt;timeSeries&gt; &lt;!-- for thresholds: Single-valued PELV obs --&gt;</a:t>
            </a:r>
          </a:p>
          <a:p>
            <a:pPr indent="0" lvl="0" marL="0" marR="0" rtl="0" algn="l">
              <a:spcBef>
                <a:spcPts val="0"/>
              </a:spcBef>
              <a:spcAft>
                <a:spcPts val="0"/>
              </a:spcAft>
              <a:buSzPct val="25000"/>
              <a:buNone/>
            </a:pPr>
            <a:r>
              <a:rPr b="0" baseline="0" i="0" lang="en-US" sz="1200" u="none" cap="none" strike="noStrike">
                <a:solidFill>
                  <a:schemeClr val="dk1"/>
                </a:solidFill>
                <a:latin typeface="Arial Narrow"/>
                <a:ea typeface="Arial Narrow"/>
                <a:cs typeface="Arial Narrow"/>
                <a:sym typeface="Arial Narrow"/>
              </a:rPr>
              <a:t>        &lt;id&gt;PELV&lt;/id&gt;</a:t>
            </a:r>
          </a:p>
          <a:p>
            <a:pPr indent="0" lvl="0" marL="0" marR="0" rtl="0" algn="l">
              <a:spcBef>
                <a:spcPts val="0"/>
              </a:spcBef>
              <a:spcAft>
                <a:spcPts val="0"/>
              </a:spcAft>
              <a:buSzPct val="25000"/>
              <a:buNone/>
            </a:pPr>
            <a:r>
              <a:rPr b="0" baseline="0" i="0" lang="en-US" sz="1200" u="none" cap="none" strike="noStrike">
                <a:solidFill>
                  <a:schemeClr val="dk1"/>
                </a:solidFill>
                <a:latin typeface="Arial Narrow"/>
                <a:ea typeface="Arial Narrow"/>
                <a:cs typeface="Arial Narrow"/>
                <a:sym typeface="Arial Narrow"/>
              </a:rPr>
              <a:t>        </a:t>
            </a:r>
            <a:r>
              <a:rPr b="0" baseline="0" i="0" lang="en-US" sz="1200" u="none" cap="none" strike="noStrike">
                <a:solidFill>
                  <a:srgbClr val="FF0000"/>
                </a:solidFill>
                <a:latin typeface="Arial Narrow"/>
                <a:ea typeface="Arial Narrow"/>
                <a:cs typeface="Arial Narrow"/>
                <a:sym typeface="Arial Narrow"/>
              </a:rPr>
              <a:t>&lt;timeSeriesSet&gt;</a:t>
            </a:r>
          </a:p>
          <a:p>
            <a:pPr indent="0" lvl="0" marL="0" marR="0" rtl="0" algn="l">
              <a:spcBef>
                <a:spcPts val="0"/>
              </a:spcBef>
              <a:spcAft>
                <a:spcPts val="0"/>
              </a:spcAft>
              <a:buSzPct val="25000"/>
              <a:buNone/>
            </a:pPr>
            <a:r>
              <a:rPr b="0" baseline="0" i="0" lang="en-US" sz="1200" u="none" cap="none" strike="noStrike">
                <a:solidFill>
                  <a:srgbClr val="FF0000"/>
                </a:solidFill>
                <a:latin typeface="Arial Narrow"/>
                <a:ea typeface="Arial Narrow"/>
                <a:cs typeface="Arial Narrow"/>
                <a:sym typeface="Arial Narrow"/>
              </a:rPr>
              <a:t>            &lt;moduleInstanceId&gt;ImportIHFSDB&lt;/moduleInstanceId&gt;</a:t>
            </a:r>
          </a:p>
          <a:p>
            <a:pPr indent="0" lvl="0" marL="0" marR="0" rtl="0" algn="l">
              <a:spcBef>
                <a:spcPts val="0"/>
              </a:spcBef>
              <a:spcAft>
                <a:spcPts val="0"/>
              </a:spcAft>
              <a:buSzPct val="25000"/>
              <a:buNone/>
            </a:pPr>
            <a:r>
              <a:rPr b="0" baseline="0" i="0" lang="en-US" sz="1200" u="none" cap="none" strike="noStrike">
                <a:solidFill>
                  <a:srgbClr val="FF0000"/>
                </a:solidFill>
                <a:latin typeface="Arial Narrow"/>
                <a:ea typeface="Arial Narrow"/>
                <a:cs typeface="Arial Narrow"/>
                <a:sym typeface="Arial Narrow"/>
              </a:rPr>
              <a:t>            &lt;valueType&gt;scalar&lt;/valueType&gt;</a:t>
            </a:r>
          </a:p>
          <a:p>
            <a:pPr indent="0" lvl="0" marL="0" marR="0" rtl="0" algn="l">
              <a:spcBef>
                <a:spcPts val="0"/>
              </a:spcBef>
              <a:spcAft>
                <a:spcPts val="0"/>
              </a:spcAft>
              <a:buSzPct val="25000"/>
              <a:buNone/>
            </a:pPr>
            <a:r>
              <a:rPr b="0" baseline="0" i="0" lang="en-US" sz="1200" u="none" cap="none" strike="noStrike">
                <a:solidFill>
                  <a:srgbClr val="FF0000"/>
                </a:solidFill>
                <a:latin typeface="Arial Narrow"/>
                <a:ea typeface="Arial Narrow"/>
                <a:cs typeface="Arial Narrow"/>
                <a:sym typeface="Arial Narrow"/>
              </a:rPr>
              <a:t>            &lt;parameterId&gt;PELV&lt;/parameterId&gt;</a:t>
            </a:r>
          </a:p>
          <a:p>
            <a:pPr indent="0" lvl="0" marL="0" marR="0" rtl="0" algn="l">
              <a:spcBef>
                <a:spcPts val="0"/>
              </a:spcBef>
              <a:spcAft>
                <a:spcPts val="0"/>
              </a:spcAft>
              <a:buSzPct val="25000"/>
              <a:buNone/>
            </a:pPr>
            <a:r>
              <a:rPr b="0" baseline="0" i="0" lang="en-US" sz="1200" u="none" cap="none" strike="noStrike">
                <a:solidFill>
                  <a:srgbClr val="FF0000"/>
                </a:solidFill>
                <a:latin typeface="Arial Narrow"/>
                <a:ea typeface="Arial Narrow"/>
                <a:cs typeface="Arial Narrow"/>
                <a:sym typeface="Arial Narrow"/>
              </a:rPr>
              <a:t>            &lt;locationSetId&gt;Reservoirs&lt;/locationSetId&gt;</a:t>
            </a:r>
          </a:p>
          <a:p>
            <a:pPr indent="0" lvl="0" marL="0" marR="0" rtl="0" algn="l">
              <a:spcBef>
                <a:spcPts val="0"/>
              </a:spcBef>
              <a:spcAft>
                <a:spcPts val="0"/>
              </a:spcAft>
              <a:buSzPct val="25000"/>
              <a:buNone/>
            </a:pPr>
            <a:r>
              <a:rPr b="0" baseline="0" i="0" lang="en-US" sz="1200" u="none" cap="none" strike="noStrike">
                <a:solidFill>
                  <a:srgbClr val="FF0000"/>
                </a:solidFill>
                <a:latin typeface="Arial Narrow"/>
                <a:ea typeface="Arial Narrow"/>
                <a:cs typeface="Arial Narrow"/>
                <a:sym typeface="Arial Narrow"/>
              </a:rPr>
              <a:t>            &lt;timeSeriesType&gt;external historical&lt;/timeSeriesType&gt;</a:t>
            </a:r>
          </a:p>
          <a:p>
            <a:pPr indent="0" lvl="0" marL="0" marR="0" rtl="0" algn="l">
              <a:spcBef>
                <a:spcPts val="0"/>
              </a:spcBef>
              <a:spcAft>
                <a:spcPts val="0"/>
              </a:spcAft>
              <a:buSzPct val="25000"/>
              <a:buNone/>
            </a:pPr>
            <a:r>
              <a:rPr b="0" baseline="0" i="0" lang="en-US" sz="1200" u="none" cap="none" strike="noStrike">
                <a:solidFill>
                  <a:srgbClr val="FF0000"/>
                </a:solidFill>
                <a:latin typeface="Arial Narrow"/>
                <a:ea typeface="Arial Narrow"/>
                <a:cs typeface="Arial Narrow"/>
                <a:sym typeface="Arial Narrow"/>
              </a:rPr>
              <a:t>            &lt;timeStep unit="hour" multiplier="6" /&gt;</a:t>
            </a:r>
          </a:p>
          <a:p>
            <a:pPr indent="0" lvl="0" marL="0" marR="0" rtl="0" algn="l">
              <a:spcBef>
                <a:spcPts val="0"/>
              </a:spcBef>
              <a:spcAft>
                <a:spcPts val="0"/>
              </a:spcAft>
              <a:buSzPct val="25000"/>
              <a:buNone/>
            </a:pPr>
            <a:r>
              <a:rPr b="0" baseline="0" i="0" lang="en-US" sz="1200" u="none" cap="none" strike="noStrike">
                <a:solidFill>
                  <a:srgbClr val="FF0000"/>
                </a:solidFill>
                <a:latin typeface="Arial Narrow"/>
                <a:ea typeface="Arial Narrow"/>
                <a:cs typeface="Arial Narrow"/>
                <a:sym typeface="Arial Narrow"/>
              </a:rPr>
              <a:t>            &lt;readWriteMode&gt;read only&lt;/readWriteMode&gt;</a:t>
            </a:r>
          </a:p>
          <a:p>
            <a:pPr indent="0" lvl="0" marL="0" marR="0" rtl="0" algn="l">
              <a:spcBef>
                <a:spcPts val="0"/>
              </a:spcBef>
              <a:spcAft>
                <a:spcPts val="0"/>
              </a:spcAft>
              <a:buSzPct val="25000"/>
              <a:buNone/>
            </a:pPr>
            <a:r>
              <a:rPr b="0" baseline="0" i="0" lang="en-US" sz="1200" u="none" cap="none" strike="noStrike">
                <a:solidFill>
                  <a:srgbClr val="FF0000"/>
                </a:solidFill>
                <a:latin typeface="Arial Narrow"/>
                <a:ea typeface="Arial Narrow"/>
                <a:cs typeface="Arial Narrow"/>
                <a:sym typeface="Arial Narrow"/>
              </a:rPr>
              <a:t>        &lt;/timeSeriesSet&gt;</a:t>
            </a:r>
          </a:p>
          <a:p>
            <a:pPr indent="0" lvl="0" marL="0" marR="0" rtl="0" algn="l">
              <a:spcBef>
                <a:spcPts val="0"/>
              </a:spcBef>
              <a:spcAft>
                <a:spcPts val="0"/>
              </a:spcAft>
              <a:buSzPct val="25000"/>
              <a:buNone/>
            </a:pPr>
            <a:r>
              <a:rPr b="0" baseline="0" i="0" lang="en-US" sz="1200" u="none" cap="none" strike="noStrike">
                <a:solidFill>
                  <a:schemeClr val="dk1"/>
                </a:solidFill>
                <a:latin typeface="Arial Narrow"/>
                <a:ea typeface="Arial Narrow"/>
                <a:cs typeface="Arial Narrow"/>
                <a:sym typeface="Arial Narrow"/>
              </a:rPr>
              <a:t>    &lt;/timeSeries&gt;</a:t>
            </a:r>
          </a:p>
        </p:txBody>
      </p:sp>
      <p:sp>
        <p:nvSpPr>
          <p:cNvPr id="410" name="Shape 410"/>
          <p:cNvSpPr txBox="1"/>
          <p:nvPr/>
        </p:nvSpPr>
        <p:spPr>
          <a:xfrm>
            <a:off x="4016535" y="2187148"/>
            <a:ext cx="5052409" cy="403187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600" u="none" cap="none" strike="noStrike">
                <a:solidFill>
                  <a:schemeClr val="dk1"/>
                </a:solidFill>
                <a:latin typeface="Arial"/>
                <a:ea typeface="Arial"/>
                <a:cs typeface="Arial"/>
                <a:sym typeface="Arial"/>
              </a:rPr>
              <a:t>ThresholdValueSets.xml Entry      </a:t>
            </a:r>
          </a:p>
          <a:p>
            <a:pPr indent="0" lvl="0" marL="0" marR="0" rtl="0" algn="l">
              <a:spcBef>
                <a:spcPts val="0"/>
              </a:spcBef>
              <a:spcAft>
                <a:spcPts val="0"/>
              </a:spcAft>
              <a:buSzPct val="25000"/>
              <a:buNone/>
            </a:pPr>
            <a:r>
              <a:rPr b="0" baseline="0" i="0" lang="en-US" sz="1200" u="none" cap="none" strike="noStrike">
                <a:solidFill>
                  <a:schemeClr val="dk1"/>
                </a:solidFill>
                <a:latin typeface="Arial Narrow"/>
                <a:ea typeface="Arial Narrow"/>
                <a:cs typeface="Arial Narrow"/>
                <a:sym typeface="Arial Narrow"/>
              </a:rPr>
              <a:t>&lt;thresholdValueSet id="GSPO2" name="Jet"&gt;</a:t>
            </a:r>
          </a:p>
          <a:p>
            <a:pPr indent="0" lvl="0" marL="0" marR="0" rtl="0" algn="l">
              <a:spcBef>
                <a:spcPts val="0"/>
              </a:spcBef>
              <a:spcAft>
                <a:spcPts val="0"/>
              </a:spcAft>
              <a:buSzPct val="25000"/>
              <a:buNone/>
            </a:pPr>
            <a:r>
              <a:rPr b="0" baseline="0" i="0" lang="en-US" sz="1200" u="none" cap="none" strike="noStrike">
                <a:solidFill>
                  <a:schemeClr val="dk1"/>
                </a:solidFill>
                <a:latin typeface="Arial Narrow"/>
                <a:ea typeface="Arial Narrow"/>
                <a:cs typeface="Arial Narrow"/>
                <a:sym typeface="Arial Narrow"/>
              </a:rPr>
              <a:t>        &lt;unit&gt;FT&lt;/unit&gt;</a:t>
            </a:r>
          </a:p>
          <a:p>
            <a:pPr indent="0" lvl="0" marL="0" marR="0" rtl="0" algn="l">
              <a:spcBef>
                <a:spcPts val="0"/>
              </a:spcBef>
              <a:spcAft>
                <a:spcPts val="0"/>
              </a:spcAft>
              <a:buSzPct val="25000"/>
              <a:buNone/>
            </a:pPr>
            <a:r>
              <a:rPr b="0" baseline="0" i="0" lang="en-US" sz="1200" u="none" cap="none" strike="noStrike">
                <a:solidFill>
                  <a:schemeClr val="dk1"/>
                </a:solidFill>
                <a:latin typeface="Arial Narrow"/>
                <a:ea typeface="Arial Narrow"/>
                <a:cs typeface="Arial Narrow"/>
                <a:sym typeface="Arial Narrow"/>
              </a:rPr>
              <a:t>        &lt;levelThresholdValue&gt;</a:t>
            </a:r>
          </a:p>
          <a:p>
            <a:pPr indent="0" lvl="0" marL="0" marR="0" rtl="0" algn="l">
              <a:spcBef>
                <a:spcPts val="0"/>
              </a:spcBef>
              <a:spcAft>
                <a:spcPts val="0"/>
              </a:spcAft>
              <a:buSzPct val="25000"/>
              <a:buNone/>
            </a:pPr>
            <a:r>
              <a:rPr b="0" baseline="0" i="0" lang="en-US" sz="1200" u="none" cap="none" strike="noStrike">
                <a:solidFill>
                  <a:schemeClr val="dk1"/>
                </a:solidFill>
                <a:latin typeface="Arial Narrow"/>
                <a:ea typeface="Arial Narrow"/>
                <a:cs typeface="Arial Narrow"/>
                <a:sym typeface="Arial Narrow"/>
              </a:rPr>
              <a:t>            &lt;levelThresholdId&gt;MODPOOL&lt;/levelThresholdId&gt;</a:t>
            </a:r>
          </a:p>
          <a:p>
            <a:pPr indent="0" lvl="0" marL="0" marR="0" rtl="0" algn="l">
              <a:spcBef>
                <a:spcPts val="0"/>
              </a:spcBef>
              <a:spcAft>
                <a:spcPts val="0"/>
              </a:spcAft>
              <a:buSzPct val="25000"/>
              <a:buNone/>
            </a:pPr>
            <a:r>
              <a:rPr b="0" baseline="0" i="0" lang="en-US" sz="1200" u="none" cap="none" strike="noStrike">
                <a:solidFill>
                  <a:schemeClr val="dk1"/>
                </a:solidFill>
                <a:latin typeface="Arial Narrow"/>
                <a:ea typeface="Arial Narrow"/>
                <a:cs typeface="Arial Narrow"/>
                <a:sym typeface="Arial Narrow"/>
              </a:rPr>
              <a:t>            &lt;value&gt;1133.5&lt;/value&gt;</a:t>
            </a:r>
          </a:p>
          <a:p>
            <a:pPr indent="0" lvl="0" marL="0" marR="0" rtl="0" algn="l">
              <a:spcBef>
                <a:spcPts val="0"/>
              </a:spcBef>
              <a:spcAft>
                <a:spcPts val="0"/>
              </a:spcAft>
              <a:buSzPct val="25000"/>
              <a:buNone/>
            </a:pPr>
            <a:r>
              <a:rPr b="0" baseline="0" i="0" lang="en-US" sz="1200" u="none" cap="none" strike="noStrike">
                <a:solidFill>
                  <a:schemeClr val="dk1"/>
                </a:solidFill>
                <a:latin typeface="Arial Narrow"/>
                <a:ea typeface="Arial Narrow"/>
                <a:cs typeface="Arial Narrow"/>
                <a:sym typeface="Arial Narrow"/>
              </a:rPr>
              <a:t>        &lt;/levelThresholdValue&gt;</a:t>
            </a:r>
          </a:p>
          <a:p>
            <a:pPr indent="0" lvl="0" marL="0" marR="0" rtl="0" algn="l">
              <a:spcBef>
                <a:spcPts val="0"/>
              </a:spcBef>
              <a:spcAft>
                <a:spcPts val="0"/>
              </a:spcAft>
              <a:buSzPct val="25000"/>
              <a:buNone/>
            </a:pPr>
            <a:r>
              <a:rPr b="0" baseline="0" i="0" lang="en-US" sz="1200" u="none" cap="none" strike="noStrike">
                <a:solidFill>
                  <a:schemeClr val="dk1"/>
                </a:solidFill>
                <a:latin typeface="Arial Narrow"/>
                <a:ea typeface="Arial Narrow"/>
                <a:cs typeface="Arial Narrow"/>
                <a:sym typeface="Arial Narrow"/>
              </a:rPr>
              <a:t>        &lt;levelThresholdValue&gt;</a:t>
            </a:r>
          </a:p>
          <a:p>
            <a:pPr indent="0" lvl="0" marL="0" marR="0" rtl="0" algn="l">
              <a:spcBef>
                <a:spcPts val="0"/>
              </a:spcBef>
              <a:spcAft>
                <a:spcPts val="0"/>
              </a:spcAft>
              <a:buSzPct val="25000"/>
              <a:buNone/>
            </a:pPr>
            <a:r>
              <a:rPr b="0" baseline="0" i="0" lang="en-US" sz="1200" u="none" cap="none" strike="noStrike">
                <a:solidFill>
                  <a:schemeClr val="dk1"/>
                </a:solidFill>
                <a:latin typeface="Arial Narrow"/>
                <a:ea typeface="Arial Narrow"/>
                <a:cs typeface="Arial Narrow"/>
                <a:sym typeface="Arial Narrow"/>
              </a:rPr>
              <a:t>            &lt;levelThresholdId&gt;MAXPOOL&lt;/levelThresholdId&gt;</a:t>
            </a:r>
          </a:p>
          <a:p>
            <a:pPr indent="0" lvl="0" marL="0" marR="0" rtl="0" algn="l">
              <a:spcBef>
                <a:spcPts val="0"/>
              </a:spcBef>
              <a:spcAft>
                <a:spcPts val="0"/>
              </a:spcAft>
              <a:buSzPct val="25000"/>
              <a:buNone/>
            </a:pPr>
            <a:r>
              <a:rPr b="0" baseline="0" i="0" lang="en-US" sz="1200" u="none" cap="none" strike="noStrike">
                <a:solidFill>
                  <a:schemeClr val="dk1"/>
                </a:solidFill>
                <a:latin typeface="Arial Narrow"/>
                <a:ea typeface="Arial Narrow"/>
                <a:cs typeface="Arial Narrow"/>
                <a:sym typeface="Arial Narrow"/>
              </a:rPr>
              <a:t>            &lt;value&gt;1138.50&lt;/value&gt;</a:t>
            </a:r>
          </a:p>
          <a:p>
            <a:pPr indent="0" lvl="0" marL="0" marR="0" rtl="0" algn="l">
              <a:spcBef>
                <a:spcPts val="0"/>
              </a:spcBef>
              <a:spcAft>
                <a:spcPts val="0"/>
              </a:spcAft>
              <a:buSzPct val="25000"/>
              <a:buNone/>
            </a:pPr>
            <a:r>
              <a:rPr b="0" baseline="0" i="0" lang="en-US" sz="1200" u="none" cap="none" strike="noStrike">
                <a:solidFill>
                  <a:schemeClr val="dk1"/>
                </a:solidFill>
                <a:latin typeface="Arial Narrow"/>
                <a:ea typeface="Arial Narrow"/>
                <a:cs typeface="Arial Narrow"/>
                <a:sym typeface="Arial Narrow"/>
              </a:rPr>
              <a:t>        &lt;/levelThresholdValue&gt;</a:t>
            </a:r>
          </a:p>
          <a:p>
            <a:pPr indent="0" lvl="0" marL="0" marR="0" rtl="0" algn="l">
              <a:spcBef>
                <a:spcPts val="0"/>
              </a:spcBef>
              <a:spcAft>
                <a:spcPts val="0"/>
              </a:spcAft>
              <a:buSzPct val="25000"/>
              <a:buNone/>
            </a:pPr>
            <a:r>
              <a:rPr b="0" baseline="0" i="0" lang="en-US" sz="1200" u="none" cap="none" strike="noStrike">
                <a:solidFill>
                  <a:srgbClr val="FF0000"/>
                </a:solidFill>
                <a:latin typeface="Arial Narrow"/>
                <a:ea typeface="Arial Narrow"/>
                <a:cs typeface="Arial Narrow"/>
                <a:sym typeface="Arial Narrow"/>
              </a:rPr>
              <a:t>           &lt;timeSeriesSet&gt;</a:t>
            </a:r>
          </a:p>
          <a:p>
            <a:pPr indent="0" lvl="0" marL="0" marR="0" rtl="0" algn="l">
              <a:spcBef>
                <a:spcPts val="0"/>
              </a:spcBef>
              <a:spcAft>
                <a:spcPts val="0"/>
              </a:spcAft>
              <a:buSzPct val="25000"/>
              <a:buNone/>
            </a:pPr>
            <a:r>
              <a:rPr b="0" baseline="0" i="0" lang="en-US" sz="1200" u="none" cap="none" strike="noStrike">
                <a:solidFill>
                  <a:srgbClr val="FF0000"/>
                </a:solidFill>
                <a:latin typeface="Arial Narrow"/>
                <a:ea typeface="Arial Narrow"/>
                <a:cs typeface="Arial Narrow"/>
                <a:sym typeface="Arial Narrow"/>
              </a:rPr>
              <a:t>               &lt;moduleInstanceId&gt;ImportIHFSDB&lt;/moduleInstanceId&gt;</a:t>
            </a:r>
          </a:p>
          <a:p>
            <a:pPr indent="0" lvl="0" marL="0" marR="0" rtl="0" algn="l">
              <a:spcBef>
                <a:spcPts val="0"/>
              </a:spcBef>
              <a:spcAft>
                <a:spcPts val="0"/>
              </a:spcAft>
              <a:buSzPct val="25000"/>
              <a:buNone/>
            </a:pPr>
            <a:r>
              <a:rPr b="0" baseline="0" i="0" lang="en-US" sz="1200" u="none" cap="none" strike="noStrike">
                <a:solidFill>
                  <a:srgbClr val="FF0000"/>
                </a:solidFill>
                <a:latin typeface="Arial Narrow"/>
                <a:ea typeface="Arial Narrow"/>
                <a:cs typeface="Arial Narrow"/>
                <a:sym typeface="Arial Narrow"/>
              </a:rPr>
              <a:t>               &lt;valueType&gt;scalar&lt;/valueType&gt;</a:t>
            </a:r>
          </a:p>
          <a:p>
            <a:pPr indent="0" lvl="0" marL="0" marR="0" rtl="0" algn="l">
              <a:spcBef>
                <a:spcPts val="0"/>
              </a:spcBef>
              <a:spcAft>
                <a:spcPts val="0"/>
              </a:spcAft>
              <a:buSzPct val="25000"/>
              <a:buNone/>
            </a:pPr>
            <a:r>
              <a:rPr b="0" baseline="0" i="0" lang="en-US" sz="1200" u="none" cap="none" strike="noStrike">
                <a:solidFill>
                  <a:srgbClr val="FF0000"/>
                </a:solidFill>
                <a:latin typeface="Arial Narrow"/>
                <a:ea typeface="Arial Narrow"/>
                <a:cs typeface="Arial Narrow"/>
                <a:sym typeface="Arial Narrow"/>
              </a:rPr>
              <a:t>               &lt;parameterId&gt;PELV&lt;/parameterId&gt;</a:t>
            </a:r>
          </a:p>
          <a:p>
            <a:pPr indent="0" lvl="0" marL="0" marR="0" rtl="0" algn="l">
              <a:spcBef>
                <a:spcPts val="0"/>
              </a:spcBef>
              <a:spcAft>
                <a:spcPts val="0"/>
              </a:spcAft>
              <a:buSzPct val="25000"/>
              <a:buNone/>
            </a:pPr>
            <a:r>
              <a:rPr b="0" baseline="0" i="0" lang="en-US" sz="1200" u="none" cap="none" strike="noStrike">
                <a:solidFill>
                  <a:srgbClr val="FF0000"/>
                </a:solidFill>
                <a:latin typeface="Arial Narrow"/>
                <a:ea typeface="Arial Narrow"/>
                <a:cs typeface="Arial Narrow"/>
                <a:sym typeface="Arial Narrow"/>
              </a:rPr>
              <a:t>               &lt;locationId&gt;GSPO2&lt;/locationId&gt;</a:t>
            </a:r>
          </a:p>
          <a:p>
            <a:pPr indent="0" lvl="0" marL="0" marR="0" rtl="0" algn="l">
              <a:spcBef>
                <a:spcPts val="0"/>
              </a:spcBef>
              <a:spcAft>
                <a:spcPts val="0"/>
              </a:spcAft>
              <a:buSzPct val="25000"/>
              <a:buNone/>
            </a:pPr>
            <a:r>
              <a:rPr b="0" baseline="0" i="0" lang="en-US" sz="1200" u="none" cap="none" strike="noStrike">
                <a:solidFill>
                  <a:srgbClr val="FF0000"/>
                </a:solidFill>
                <a:latin typeface="Arial Narrow"/>
                <a:ea typeface="Arial Narrow"/>
                <a:cs typeface="Arial Narrow"/>
                <a:sym typeface="Arial Narrow"/>
              </a:rPr>
              <a:t>               &lt;timeSeriesType&gt;external historical&lt;/timeSeriesType&gt;</a:t>
            </a:r>
          </a:p>
          <a:p>
            <a:pPr indent="0" lvl="0" marL="0" marR="0" rtl="0" algn="l">
              <a:spcBef>
                <a:spcPts val="0"/>
              </a:spcBef>
              <a:spcAft>
                <a:spcPts val="0"/>
              </a:spcAft>
              <a:buSzPct val="25000"/>
              <a:buNone/>
            </a:pPr>
            <a:r>
              <a:rPr b="0" baseline="0" i="0" lang="en-US" sz="1200" u="none" cap="none" strike="noStrike">
                <a:solidFill>
                  <a:srgbClr val="FF0000"/>
                </a:solidFill>
                <a:latin typeface="Arial Narrow"/>
                <a:ea typeface="Arial Narrow"/>
                <a:cs typeface="Arial Narrow"/>
                <a:sym typeface="Arial Narrow"/>
              </a:rPr>
              <a:t>               &lt;timeStep unit="hour" multiplier="6"/&gt;</a:t>
            </a:r>
          </a:p>
          <a:p>
            <a:pPr indent="0" lvl="0" marL="0" marR="0" rtl="0" algn="l">
              <a:spcBef>
                <a:spcPts val="0"/>
              </a:spcBef>
              <a:spcAft>
                <a:spcPts val="0"/>
              </a:spcAft>
              <a:buSzPct val="25000"/>
              <a:buNone/>
            </a:pPr>
            <a:r>
              <a:rPr b="0" baseline="0" i="0" lang="en-US" sz="1200" u="none" cap="none" strike="noStrike">
                <a:solidFill>
                  <a:srgbClr val="FF0000"/>
                </a:solidFill>
                <a:latin typeface="Arial Narrow"/>
                <a:ea typeface="Arial Narrow"/>
                <a:cs typeface="Arial Narrow"/>
                <a:sym typeface="Arial Narrow"/>
              </a:rPr>
              <a:t>               &lt;relativeViewPeriod unit="hour" start="-120" end="0" endOverrulable="true"/&gt;</a:t>
            </a:r>
          </a:p>
          <a:p>
            <a:pPr indent="0" lvl="0" marL="0" marR="0" rtl="0" algn="l">
              <a:spcBef>
                <a:spcPts val="0"/>
              </a:spcBef>
              <a:spcAft>
                <a:spcPts val="0"/>
              </a:spcAft>
              <a:buSzPct val="25000"/>
              <a:buNone/>
            </a:pPr>
            <a:r>
              <a:rPr b="0" baseline="0" i="0" lang="en-US" sz="1200" u="none" cap="none" strike="noStrike">
                <a:solidFill>
                  <a:srgbClr val="FF0000"/>
                </a:solidFill>
                <a:latin typeface="Arial Narrow"/>
                <a:ea typeface="Arial Narrow"/>
                <a:cs typeface="Arial Narrow"/>
                <a:sym typeface="Arial Narrow"/>
              </a:rPr>
              <a:t>               &lt;readWriteMode&gt;add originals&lt;/readWriteMode&gt;</a:t>
            </a:r>
          </a:p>
          <a:p>
            <a:pPr indent="0" lvl="0" marL="0" marR="0" rtl="0" algn="l">
              <a:spcBef>
                <a:spcPts val="0"/>
              </a:spcBef>
              <a:spcAft>
                <a:spcPts val="0"/>
              </a:spcAft>
              <a:buSzPct val="25000"/>
              <a:buNone/>
            </a:pPr>
            <a:r>
              <a:rPr b="0" baseline="0" i="0" lang="en-US" sz="1200" u="none" cap="none" strike="noStrike">
                <a:solidFill>
                  <a:srgbClr val="FF0000"/>
                </a:solidFill>
                <a:latin typeface="Arial Narrow"/>
                <a:ea typeface="Arial Narrow"/>
                <a:cs typeface="Arial Narrow"/>
                <a:sym typeface="Arial Narrow"/>
              </a:rPr>
              <a:t>           &lt;/timeSeriesSet&gt;</a:t>
            </a:r>
          </a:p>
        </p:txBody>
      </p:sp>
      <p:cxnSp>
        <p:nvCxnSpPr>
          <p:cNvPr id="411" name="Shape 411"/>
          <p:cNvCxnSpPr/>
          <p:nvPr/>
        </p:nvCxnSpPr>
        <p:spPr>
          <a:xfrm>
            <a:off x="3400425" y="4070866"/>
            <a:ext cx="1114425" cy="872608"/>
          </a:xfrm>
          <a:prstGeom prst="straightConnector1">
            <a:avLst/>
          </a:prstGeom>
          <a:noFill/>
          <a:ln cap="flat" w="25400">
            <a:solidFill>
              <a:schemeClr val="dk1"/>
            </a:solidFill>
            <a:prstDash val="solid"/>
            <a:round/>
            <a:headEnd len="lg" w="lg" type="triangle"/>
            <a:tailEnd len="lg" w="lg" type="triangle"/>
          </a:ln>
        </p:spPr>
      </p:cxn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5" name="Shape 415"/>
        <p:cNvGrpSpPr/>
        <p:nvPr/>
      </p:nvGrpSpPr>
      <p:grpSpPr>
        <a:xfrm>
          <a:off x="0" y="0"/>
          <a:ext cx="0" cy="0"/>
          <a:chOff x="0" y="0"/>
          <a:chExt cx="0" cy="0"/>
        </a:xfrm>
      </p:grpSpPr>
      <p:sp>
        <p:nvSpPr>
          <p:cNvPr id="416" name="Shape 416"/>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Select an existing AHPS product template to serve as a starting point</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Example: AHPSFlowHistogram_7Values</a:t>
            </a:r>
          </a:p>
          <a:p>
            <a:pPr indent="-342900" lvl="0" marL="342900" marR="0" rtl="0" algn="l">
              <a:spcBef>
                <a:spcPts val="44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Select an example segment in the Forecasts Panel</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Example: GSPO2</a:t>
            </a:r>
          </a:p>
          <a:p>
            <a:pPr indent="-342900" lvl="0" marL="342900" marR="0" rtl="0" algn="l">
              <a:spcBef>
                <a:spcPts val="44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Open the selected template in the GraphGen Editor Panel</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Save it </a:t>
            </a:r>
            <a:r>
              <a:rPr b="0" baseline="0" i="0" lang="en-US" sz="2000" u="sng" cap="none" strike="noStrike">
                <a:solidFill>
                  <a:srgbClr val="003366"/>
                </a:solidFill>
                <a:latin typeface="Arial"/>
                <a:ea typeface="Arial"/>
                <a:cs typeface="Arial"/>
                <a:sym typeface="Arial"/>
              </a:rPr>
              <a:t>immediately</a:t>
            </a:r>
            <a:r>
              <a:rPr b="0" baseline="0" i="0" lang="en-US" sz="2000" u="none" cap="none" strike="noStrike">
                <a:solidFill>
                  <a:srgbClr val="003366"/>
                </a:solidFill>
                <a:latin typeface="Arial"/>
                <a:ea typeface="Arial"/>
                <a:cs typeface="Arial"/>
                <a:sym typeface="Arial"/>
              </a:rPr>
              <a:t> with a new product template id that is appropriate</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Example: AHPSPoolElevHistogram_7Values</a:t>
            </a: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p:txBody>
      </p:sp>
      <p:sp>
        <p:nvSpPr>
          <p:cNvPr id="417" name="Shape 417"/>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418" name="Shape 418"/>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Creating Templates for Other Data Types</a:t>
            </a:r>
          </a:p>
        </p:txBody>
      </p:sp>
      <p:sp>
        <p:nvSpPr>
          <p:cNvPr id="419" name="Shape 419"/>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
        <p:nvSpPr>
          <p:cNvPr id="420" name="Shape 420"/>
          <p:cNvSpPr txBox="1"/>
          <p:nvPr/>
        </p:nvSpPr>
        <p:spPr>
          <a:xfrm>
            <a:off x="2348483" y="4901089"/>
            <a:ext cx="3376042" cy="147732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800" u="none" cap="none" strike="noStrike">
                <a:solidFill>
                  <a:srgbClr val="FF0000"/>
                </a:solidFill>
                <a:latin typeface="Arial"/>
                <a:ea typeface="Arial"/>
                <a:cs typeface="Arial"/>
                <a:sym typeface="Arial"/>
              </a:rPr>
              <a:t>In some cases, the start point product template may not display properly depending on data available at example segment</a:t>
            </a:r>
          </a:p>
        </p:txBody>
      </p:sp>
      <p:pic>
        <p:nvPicPr>
          <p:cNvPr id="421" name="Shape 421"/>
          <p:cNvPicPr preferRelativeResize="0"/>
          <p:nvPr/>
        </p:nvPicPr>
        <p:blipFill rotWithShape="1">
          <a:blip r:embed="rId3">
            <a:alphaModFix/>
          </a:blip>
          <a:srcRect b="0" l="0" r="0" t="0"/>
          <a:stretch/>
        </p:blipFill>
        <p:spPr>
          <a:xfrm>
            <a:off x="5562600" y="4274033"/>
            <a:ext cx="2971799" cy="2104383"/>
          </a:xfrm>
          <a:prstGeom prst="rect">
            <a:avLst/>
          </a:prstGeom>
          <a:noFill/>
          <a:ln>
            <a:noFill/>
          </a:ln>
        </p:spPr>
      </p:pic>
      <p:pic>
        <p:nvPicPr>
          <p:cNvPr id="422" name="Shape 422"/>
          <p:cNvPicPr preferRelativeResize="0"/>
          <p:nvPr/>
        </p:nvPicPr>
        <p:blipFill rotWithShape="1">
          <a:blip r:embed="rId4">
            <a:alphaModFix/>
          </a:blip>
          <a:srcRect b="0" l="0" r="0" t="0"/>
          <a:stretch/>
        </p:blipFill>
        <p:spPr>
          <a:xfrm>
            <a:off x="928687" y="4071317"/>
            <a:ext cx="3952875" cy="609599"/>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6" name="Shape 426"/>
        <p:cNvGrpSpPr/>
        <p:nvPr/>
      </p:nvGrpSpPr>
      <p:grpSpPr>
        <a:xfrm>
          <a:off x="0" y="0"/>
          <a:ext cx="0" cy="0"/>
          <a:chOff x="0" y="0"/>
          <a:chExt cx="0" cy="0"/>
        </a:xfrm>
      </p:grpSpPr>
      <p:pic>
        <p:nvPicPr>
          <p:cNvPr id="427" name="Shape 427"/>
          <p:cNvPicPr preferRelativeResize="0"/>
          <p:nvPr/>
        </p:nvPicPr>
        <p:blipFill rotWithShape="1">
          <a:blip r:embed="rId3">
            <a:alphaModFix/>
          </a:blip>
          <a:srcRect b="0" l="0" r="0" t="0"/>
          <a:stretch/>
        </p:blipFill>
        <p:spPr>
          <a:xfrm>
            <a:off x="235105" y="2320736"/>
            <a:ext cx="5181600" cy="2971799"/>
          </a:xfrm>
          <a:prstGeom prst="rect">
            <a:avLst/>
          </a:prstGeom>
          <a:noFill/>
          <a:ln>
            <a:noFill/>
          </a:ln>
        </p:spPr>
      </p:pic>
      <p:sp>
        <p:nvSpPr>
          <p:cNvPr id="428" name="Shape 428"/>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If a referenced template is used, modify its arguments so that the appropriate query is called</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Example: Referenced template should use query ‘PELE ESP’</a:t>
            </a:r>
          </a:p>
        </p:txBody>
      </p:sp>
      <p:sp>
        <p:nvSpPr>
          <p:cNvPr id="429" name="Shape 429"/>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430" name="Shape 430"/>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Creating Templates for Other Data Types</a:t>
            </a:r>
          </a:p>
        </p:txBody>
      </p:sp>
      <p:sp>
        <p:nvSpPr>
          <p:cNvPr id="431" name="Shape 431"/>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432" name="Shape 432"/>
          <p:cNvPicPr preferRelativeResize="0"/>
          <p:nvPr/>
        </p:nvPicPr>
        <p:blipFill rotWithShape="1">
          <a:blip r:embed="rId4">
            <a:alphaModFix/>
          </a:blip>
          <a:srcRect b="0" l="0" r="0" t="0"/>
          <a:stretch/>
        </p:blipFill>
        <p:spPr>
          <a:xfrm>
            <a:off x="5628882" y="3053507"/>
            <a:ext cx="3442853" cy="2315228"/>
          </a:xfrm>
          <a:prstGeom prst="rect">
            <a:avLst/>
          </a:prstGeom>
          <a:noFill/>
          <a:ln>
            <a:noFill/>
          </a:ln>
        </p:spPr>
      </p:pic>
      <p:sp>
        <p:nvSpPr>
          <p:cNvPr id="433" name="Shape 433"/>
          <p:cNvSpPr txBox="1"/>
          <p:nvPr/>
        </p:nvSpPr>
        <p:spPr>
          <a:xfrm>
            <a:off x="5628882" y="2330261"/>
            <a:ext cx="3248925" cy="64633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800" u="none" cap="none" strike="noStrike">
                <a:solidFill>
                  <a:schemeClr val="dk1"/>
                </a:solidFill>
                <a:latin typeface="Arial"/>
                <a:ea typeface="Arial"/>
                <a:cs typeface="Arial"/>
                <a:sym typeface="Arial"/>
              </a:rPr>
              <a:t>Chart is drawn, but no thresholds are displayed</a:t>
            </a:r>
          </a:p>
        </p:txBody>
      </p:sp>
      <p:sp>
        <p:nvSpPr>
          <p:cNvPr id="434" name="Shape 434"/>
          <p:cNvSpPr txBox="1"/>
          <p:nvPr/>
        </p:nvSpPr>
        <p:spPr>
          <a:xfrm>
            <a:off x="652462" y="5510212"/>
            <a:ext cx="7958137" cy="92332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800" u="none" cap="none" strike="noStrike">
                <a:solidFill>
                  <a:srgbClr val="FF0000"/>
                </a:solidFill>
                <a:latin typeface="Arial"/>
                <a:ea typeface="Arial"/>
                <a:cs typeface="Arial"/>
                <a:sym typeface="Arial"/>
              </a:rPr>
              <a:t>For some starting-point products, there may not be a referenced template to change.  In that case, changes will need to be made to input series providers (next slide).</a:t>
            </a:r>
          </a:p>
        </p:txBody>
      </p:sp>
      <p:sp>
        <p:nvSpPr>
          <p:cNvPr id="435" name="Shape 435"/>
          <p:cNvSpPr txBox="1"/>
          <p:nvPr/>
        </p:nvSpPr>
        <p:spPr>
          <a:xfrm>
            <a:off x="0" y="2453372"/>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1</a:t>
            </a:r>
          </a:p>
        </p:txBody>
      </p:sp>
      <p:sp>
        <p:nvSpPr>
          <p:cNvPr id="436" name="Shape 436"/>
          <p:cNvSpPr txBox="1"/>
          <p:nvPr/>
        </p:nvSpPr>
        <p:spPr>
          <a:xfrm>
            <a:off x="22071" y="2976592"/>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2</a:t>
            </a:r>
          </a:p>
        </p:txBody>
      </p:sp>
      <p:sp>
        <p:nvSpPr>
          <p:cNvPr id="437" name="Shape 437"/>
          <p:cNvSpPr txBox="1"/>
          <p:nvPr/>
        </p:nvSpPr>
        <p:spPr>
          <a:xfrm>
            <a:off x="2968889" y="4690971"/>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3</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1" name="Shape 441"/>
        <p:cNvGrpSpPr/>
        <p:nvPr/>
      </p:nvGrpSpPr>
      <p:grpSpPr>
        <a:xfrm>
          <a:off x="0" y="0"/>
          <a:ext cx="0" cy="0"/>
          <a:chOff x="0" y="0"/>
          <a:chExt cx="0" cy="0"/>
        </a:xfrm>
      </p:grpSpPr>
      <p:sp>
        <p:nvSpPr>
          <p:cNvPr id="442" name="Shape 442"/>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Modify input series providers appropriately</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Example: Input series provider in this case is only used to acquire thresholds, and should therefore call query ‘PELV’</a:t>
            </a:r>
          </a:p>
        </p:txBody>
      </p:sp>
      <p:sp>
        <p:nvSpPr>
          <p:cNvPr id="443" name="Shape 443"/>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444" name="Shape 444"/>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Creating Templates for Other Data Types</a:t>
            </a:r>
          </a:p>
        </p:txBody>
      </p:sp>
      <p:sp>
        <p:nvSpPr>
          <p:cNvPr id="445" name="Shape 445"/>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446" name="Shape 446"/>
          <p:cNvPicPr preferRelativeResize="0"/>
          <p:nvPr/>
        </p:nvPicPr>
        <p:blipFill rotWithShape="1">
          <a:blip r:embed="rId3">
            <a:alphaModFix/>
          </a:blip>
          <a:srcRect b="0" l="0" r="0" t="0"/>
          <a:stretch/>
        </p:blipFill>
        <p:spPr>
          <a:xfrm>
            <a:off x="161925" y="2247900"/>
            <a:ext cx="5543549" cy="3124199"/>
          </a:xfrm>
          <a:prstGeom prst="rect">
            <a:avLst/>
          </a:prstGeom>
          <a:noFill/>
          <a:ln>
            <a:noFill/>
          </a:ln>
        </p:spPr>
      </p:pic>
      <p:pic>
        <p:nvPicPr>
          <p:cNvPr id="447" name="Shape 447"/>
          <p:cNvPicPr preferRelativeResize="0"/>
          <p:nvPr/>
        </p:nvPicPr>
        <p:blipFill rotWithShape="1">
          <a:blip r:embed="rId4">
            <a:alphaModFix/>
          </a:blip>
          <a:srcRect b="0" l="0" r="0" t="0"/>
          <a:stretch/>
        </p:blipFill>
        <p:spPr>
          <a:xfrm>
            <a:off x="5799825" y="3118693"/>
            <a:ext cx="3268980" cy="2171700"/>
          </a:xfrm>
          <a:prstGeom prst="rect">
            <a:avLst/>
          </a:prstGeom>
          <a:noFill/>
          <a:ln>
            <a:noFill/>
          </a:ln>
        </p:spPr>
      </p:pic>
      <p:sp>
        <p:nvSpPr>
          <p:cNvPr id="448" name="Shape 448"/>
          <p:cNvSpPr txBox="1"/>
          <p:nvPr/>
        </p:nvSpPr>
        <p:spPr>
          <a:xfrm>
            <a:off x="5799825" y="2749361"/>
            <a:ext cx="3248925"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800" u="none" cap="none" strike="noStrike">
                <a:solidFill>
                  <a:schemeClr val="dk1"/>
                </a:solidFill>
                <a:latin typeface="Arial"/>
                <a:ea typeface="Arial"/>
                <a:cs typeface="Arial"/>
                <a:sym typeface="Arial"/>
              </a:rPr>
              <a:t>Still no thresholds</a:t>
            </a:r>
          </a:p>
        </p:txBody>
      </p:sp>
      <p:sp>
        <p:nvSpPr>
          <p:cNvPr id="449" name="Shape 449"/>
          <p:cNvSpPr txBox="1"/>
          <p:nvPr/>
        </p:nvSpPr>
        <p:spPr>
          <a:xfrm>
            <a:off x="652462" y="5519737"/>
            <a:ext cx="7958137" cy="92332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800" u="none" cap="none" strike="noStrike">
                <a:solidFill>
                  <a:srgbClr val="FF0000"/>
                </a:solidFill>
                <a:latin typeface="Arial"/>
                <a:ea typeface="Arial"/>
                <a:cs typeface="Arial"/>
                <a:sym typeface="Arial"/>
              </a:rPr>
              <a:t>If the chart does not display at this point, then there must be a configuration issue/error or the segment id does not match the </a:t>
            </a:r>
            <a:r>
              <a:rPr b="0" baseline="0" i="0" lang="en-US" sz="1800" u="none" cap="none" strike="noStrike">
                <a:solidFill>
                  <a:srgbClr val="FF0000"/>
                </a:solidFill>
                <a:latin typeface="Arial Narrow"/>
                <a:ea typeface="Arial Narrow"/>
                <a:cs typeface="Arial Narrow"/>
                <a:sym typeface="Arial Narrow"/>
              </a:rPr>
              <a:t>locationId</a:t>
            </a:r>
            <a:r>
              <a:rPr b="0" baseline="0" i="0" lang="en-US" sz="1800" u="none" cap="none" strike="noStrike">
                <a:solidFill>
                  <a:srgbClr val="FF0000"/>
                </a:solidFill>
                <a:latin typeface="Arial"/>
                <a:ea typeface="Arial"/>
                <a:cs typeface="Arial"/>
                <a:sym typeface="Arial"/>
              </a:rPr>
              <a:t> of the time series acquired via the PI-service (check the id-mapping and change if necessary).  </a:t>
            </a:r>
          </a:p>
        </p:txBody>
      </p:sp>
      <p:sp>
        <p:nvSpPr>
          <p:cNvPr id="450" name="Shape 450"/>
          <p:cNvSpPr txBox="1"/>
          <p:nvPr/>
        </p:nvSpPr>
        <p:spPr>
          <a:xfrm>
            <a:off x="652462" y="2363569"/>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1</a:t>
            </a:r>
          </a:p>
        </p:txBody>
      </p:sp>
      <p:sp>
        <p:nvSpPr>
          <p:cNvPr id="451" name="Shape 451"/>
          <p:cNvSpPr txBox="1"/>
          <p:nvPr/>
        </p:nvSpPr>
        <p:spPr>
          <a:xfrm>
            <a:off x="-48794" y="2918639"/>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2</a:t>
            </a:r>
          </a:p>
        </p:txBody>
      </p:sp>
      <p:sp>
        <p:nvSpPr>
          <p:cNvPr id="452" name="Shape 452"/>
          <p:cNvSpPr txBox="1"/>
          <p:nvPr/>
        </p:nvSpPr>
        <p:spPr>
          <a:xfrm>
            <a:off x="1387738" y="4890283"/>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3</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6" name="Shape 456"/>
        <p:cNvGrpSpPr/>
        <p:nvPr/>
      </p:nvGrpSpPr>
      <p:grpSpPr>
        <a:xfrm>
          <a:off x="0" y="0"/>
          <a:ext cx="0" cy="0"/>
          <a:chOff x="0" y="0"/>
          <a:chExt cx="0" cy="0"/>
        </a:xfrm>
      </p:grpSpPr>
      <p:sp>
        <p:nvSpPr>
          <p:cNvPr id="457" name="Shape 457"/>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If thresholds are expected to be displayed, but are not, check the Appearance Panel</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See previous slides on thresholds and change identifiers as needed…</a:t>
            </a: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Example: Threshold ids are MODPOOL and MAXPOOL, which do not match those expected in the starting point product</a:t>
            </a:r>
          </a:p>
          <a:p>
            <a:pPr indent="-228600" lvl="2" marL="1143000" marR="0" rtl="0" algn="l">
              <a:spcBef>
                <a:spcPts val="360"/>
              </a:spcBef>
              <a:spcAft>
                <a:spcPts val="0"/>
              </a:spcAft>
              <a:buClr>
                <a:srgbClr val="008080"/>
              </a:buClr>
              <a:buSzPct val="100000"/>
              <a:buFont typeface="Arial"/>
              <a:buChar char="•"/>
            </a:pPr>
            <a:r>
              <a:rPr b="0" baseline="0" i="0" lang="en-US" sz="1800" u="none" cap="none" strike="noStrike">
                <a:solidFill>
                  <a:srgbClr val="008080"/>
                </a:solidFill>
                <a:latin typeface="Arial"/>
                <a:ea typeface="Arial"/>
                <a:cs typeface="Arial"/>
                <a:sym typeface="Arial"/>
              </a:rPr>
              <a:t>Also, the parameterId QINE must be changed to PELV</a:t>
            </a:r>
          </a:p>
        </p:txBody>
      </p:sp>
      <p:sp>
        <p:nvSpPr>
          <p:cNvPr id="458" name="Shape 458"/>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459" name="Shape 459"/>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Creating Templates for Other Data Types</a:t>
            </a:r>
          </a:p>
        </p:txBody>
      </p:sp>
      <p:sp>
        <p:nvSpPr>
          <p:cNvPr id="460" name="Shape 460"/>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461" name="Shape 461"/>
          <p:cNvPicPr preferRelativeResize="0"/>
          <p:nvPr/>
        </p:nvPicPr>
        <p:blipFill rotWithShape="1">
          <a:blip r:embed="rId3">
            <a:alphaModFix/>
          </a:blip>
          <a:srcRect b="0" l="0" r="0" t="0"/>
          <a:stretch/>
        </p:blipFill>
        <p:spPr>
          <a:xfrm>
            <a:off x="1176337" y="3571875"/>
            <a:ext cx="7058024" cy="26669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FogBugz 1606 includes changes to the AHPS templates to be delivered with CHPS 5.1.1</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Fixed the legend title for the spaghetti plots</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Ensured that all volume AHPS aggregations are preceded by a 24-hour daily mean computation</a:t>
            </a:r>
          </a:p>
          <a:p>
            <a:pPr indent="-228600" lvl="2" marL="1143000" marR="0" rtl="0" algn="l">
              <a:spcBef>
                <a:spcPts val="360"/>
              </a:spcBef>
              <a:spcAft>
                <a:spcPts val="0"/>
              </a:spcAft>
              <a:buClr>
                <a:srgbClr val="008080"/>
              </a:buClr>
              <a:buSzPct val="100000"/>
              <a:buFont typeface="Arial"/>
              <a:buChar char="•"/>
            </a:pPr>
            <a:r>
              <a:rPr b="0" baseline="0" i="0" lang="en-US" sz="1800" u="none" cap="none" strike="noStrike">
                <a:solidFill>
                  <a:srgbClr val="008080"/>
                </a:solidFill>
                <a:latin typeface="Arial"/>
                <a:ea typeface="Arial"/>
                <a:cs typeface="Arial"/>
                <a:sym typeface="Arial"/>
              </a:rPr>
              <a:t>Fix will result in a slight change in computed volumes whenever the flow recorded at T0 is not included in the ESP ensemble </a:t>
            </a:r>
          </a:p>
          <a:p>
            <a:pPr indent="-342900" lvl="0" marL="342900" marR="0" rtl="0" algn="l">
              <a:spcBef>
                <a:spcPts val="44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You should either import the new templates delivered with the next release or implement the changes yourself</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See the FogBugz for instructions on making the change yourself</a:t>
            </a:r>
          </a:p>
        </p:txBody>
      </p:sp>
      <p:sp>
        <p:nvSpPr>
          <p:cNvPr id="56" name="Shape 56"/>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57" name="Shape 57"/>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FogBugz 1606</a:t>
            </a:r>
          </a:p>
        </p:txBody>
      </p:sp>
      <p:sp>
        <p:nvSpPr>
          <p:cNvPr id="58" name="Shape 58"/>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5" name="Shape 465"/>
        <p:cNvGrpSpPr/>
        <p:nvPr/>
      </p:nvGrpSpPr>
      <p:grpSpPr>
        <a:xfrm>
          <a:off x="0" y="0"/>
          <a:ext cx="0" cy="0"/>
          <a:chOff x="0" y="0"/>
          <a:chExt cx="0" cy="0"/>
        </a:xfrm>
      </p:grpSpPr>
      <p:sp>
        <p:nvSpPr>
          <p:cNvPr id="466" name="Shape 466"/>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285750" lvl="1" marL="742950" marR="0" rtl="0" algn="l">
              <a:spcBef>
                <a:spcPts val="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Open the </a:t>
            </a:r>
            <a:r>
              <a:rPr b="1" baseline="0" i="0" lang="en-US" sz="2000" u="none" cap="none" strike="noStrike">
                <a:solidFill>
                  <a:srgbClr val="003366"/>
                </a:solidFill>
                <a:latin typeface="Arial"/>
                <a:ea typeface="Arial"/>
                <a:cs typeface="Arial"/>
                <a:sym typeface="Arial"/>
              </a:rPr>
              <a:t>Modify Settings Dialog </a:t>
            </a:r>
            <a:r>
              <a:rPr b="0" baseline="0" i="0" lang="en-US" sz="2000" u="none" cap="none" strike="noStrike">
                <a:solidFill>
                  <a:srgbClr val="003366"/>
                </a:solidFill>
                <a:latin typeface="Arial"/>
                <a:ea typeface="Arial"/>
                <a:cs typeface="Arial"/>
                <a:sym typeface="Arial"/>
              </a:rPr>
              <a:t>and set the moderate and major thresholds for the segment appropriately</a:t>
            </a:r>
          </a:p>
          <a:p>
            <a:pPr indent="-228600" lvl="2" marL="1143000" marR="0" rtl="0" algn="l">
              <a:spcBef>
                <a:spcPts val="360"/>
              </a:spcBef>
              <a:spcAft>
                <a:spcPts val="0"/>
              </a:spcAft>
              <a:buClr>
                <a:srgbClr val="008080"/>
              </a:buClr>
              <a:buSzPct val="100000"/>
              <a:buFont typeface="Arial"/>
              <a:buChar char="•"/>
            </a:pPr>
            <a:r>
              <a:rPr b="0" baseline="0" i="0" lang="en-US" sz="1800" u="none" cap="none" strike="noStrike">
                <a:solidFill>
                  <a:srgbClr val="008080"/>
                </a:solidFill>
                <a:latin typeface="Arial"/>
                <a:ea typeface="Arial"/>
                <a:cs typeface="Arial"/>
                <a:sym typeface="Arial"/>
              </a:rPr>
              <a:t>Example:</a:t>
            </a: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In the Editor, remove any unused threshold overrides</a:t>
            </a:r>
          </a:p>
          <a:p>
            <a:pPr indent="-228600" lvl="2" marL="1143000" marR="0" rtl="0" algn="l">
              <a:spcBef>
                <a:spcPts val="360"/>
              </a:spcBef>
              <a:spcAft>
                <a:spcPts val="0"/>
              </a:spcAft>
              <a:buClr>
                <a:srgbClr val="008080"/>
              </a:buClr>
              <a:buSzPct val="100000"/>
              <a:buFont typeface="Arial"/>
              <a:buChar char="•"/>
            </a:pPr>
            <a:r>
              <a:rPr b="0" baseline="0" i="0" lang="en-US" sz="1800" u="none" cap="none" strike="noStrike">
                <a:solidFill>
                  <a:srgbClr val="008080"/>
                </a:solidFill>
                <a:latin typeface="Arial"/>
                <a:ea typeface="Arial"/>
                <a:cs typeface="Arial"/>
                <a:sym typeface="Arial"/>
              </a:rPr>
              <a:t>Example: Minor threshold is not defined, so remove it.</a:t>
            </a: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a:p>
            <a:pPr indent="-203200" lvl="0" marL="342900" marR="0" rtl="0" algn="l">
              <a:spcBef>
                <a:spcPts val="440"/>
              </a:spcBef>
              <a:spcAft>
                <a:spcPts val="0"/>
              </a:spcAft>
              <a:buClr>
                <a:schemeClr val="dk1"/>
              </a:buClr>
              <a:buFont typeface="Noto Symbol"/>
              <a:buNone/>
            </a:pPr>
            <a:r>
              <a:t/>
            </a:r>
            <a:endParaRPr b="1" baseline="0" i="0" sz="2200" u="none" cap="none" strike="noStrike">
              <a:solidFill>
                <a:schemeClr val="dk1"/>
              </a:solidFill>
              <a:latin typeface="Arial"/>
              <a:ea typeface="Arial"/>
              <a:cs typeface="Arial"/>
              <a:sym typeface="Arial"/>
            </a:endParaRPr>
          </a:p>
        </p:txBody>
      </p:sp>
      <p:sp>
        <p:nvSpPr>
          <p:cNvPr id="467" name="Shape 467"/>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468" name="Shape 468"/>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Creating Templates for Other Data Types</a:t>
            </a:r>
          </a:p>
        </p:txBody>
      </p:sp>
      <p:sp>
        <p:nvSpPr>
          <p:cNvPr id="469" name="Shape 469"/>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470" name="Shape 470"/>
          <p:cNvPicPr preferRelativeResize="0"/>
          <p:nvPr/>
        </p:nvPicPr>
        <p:blipFill rotWithShape="1">
          <a:blip r:embed="rId3">
            <a:alphaModFix/>
          </a:blip>
          <a:srcRect b="0" l="0" r="0" t="0"/>
          <a:stretch/>
        </p:blipFill>
        <p:spPr>
          <a:xfrm>
            <a:off x="2463783" y="1905000"/>
            <a:ext cx="5149284" cy="2343150"/>
          </a:xfrm>
          <a:prstGeom prst="rect">
            <a:avLst/>
          </a:prstGeom>
          <a:noFill/>
          <a:ln>
            <a:noFill/>
          </a:ln>
        </p:spPr>
      </p:pic>
      <p:pic>
        <p:nvPicPr>
          <p:cNvPr id="471" name="Shape 471"/>
          <p:cNvPicPr preferRelativeResize="0"/>
          <p:nvPr/>
        </p:nvPicPr>
        <p:blipFill/>
        <p:spPr>
          <a:xfrm>
            <a:off x="2463783" y="5276850"/>
            <a:ext cx="5486399" cy="590550"/>
          </a:xfrm>
          <a:prstGeom prst="rect">
            <a:avLst/>
          </a:prstGeom>
          <a:solidFill>
            <a:srgbClr val="FFFFFF"/>
          </a:solid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5" name="Shape 475"/>
        <p:cNvGrpSpPr/>
        <p:nvPr/>
      </p:nvGrpSpPr>
      <p:grpSpPr>
        <a:xfrm>
          <a:off x="0" y="0"/>
          <a:ext cx="0" cy="0"/>
          <a:chOff x="0" y="0"/>
          <a:chExt cx="0" cy="0"/>
        </a:xfrm>
      </p:grpSpPr>
      <p:sp>
        <p:nvSpPr>
          <p:cNvPr id="476" name="Shape 476"/>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285750" lvl="1" marL="742950" marR="0" rtl="0" algn="l">
              <a:spcBef>
                <a:spcPts val="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Change the remaining threshold identifiers appropriately</a:t>
            </a:r>
          </a:p>
          <a:p>
            <a:pPr indent="-228600" lvl="2" marL="1143000" marR="0" rtl="0" algn="l">
              <a:spcBef>
                <a:spcPts val="360"/>
              </a:spcBef>
              <a:spcAft>
                <a:spcPts val="0"/>
              </a:spcAft>
              <a:buClr>
                <a:srgbClr val="008080"/>
              </a:buClr>
              <a:buSzPct val="100000"/>
              <a:buFont typeface="Arial"/>
              <a:buChar char="•"/>
            </a:pPr>
            <a:r>
              <a:rPr b="0" baseline="0" i="0" lang="en-US" sz="1800" u="none" cap="none" strike="noStrike">
                <a:solidFill>
                  <a:srgbClr val="008080"/>
                </a:solidFill>
                <a:latin typeface="Arial"/>
                <a:ea typeface="Arial"/>
                <a:cs typeface="Arial"/>
                <a:sym typeface="Arial"/>
              </a:rPr>
              <a:t>Example: Click on the row of the </a:t>
            </a:r>
            <a:r>
              <a:rPr b="1" baseline="0" i="0" lang="en-US" sz="1800" u="none" cap="none" strike="noStrike">
                <a:solidFill>
                  <a:srgbClr val="008080"/>
                </a:solidFill>
                <a:latin typeface="Arial"/>
                <a:ea typeface="Arial"/>
                <a:cs typeface="Arial"/>
                <a:sym typeface="Arial"/>
              </a:rPr>
              <a:t>Override Thresholds Table</a:t>
            </a:r>
            <a:r>
              <a:rPr b="0" baseline="0" i="0" lang="en-US" sz="1800" u="none" cap="none" strike="noStrike">
                <a:solidFill>
                  <a:srgbClr val="008080"/>
                </a:solidFill>
                <a:latin typeface="Arial"/>
                <a:ea typeface="Arial"/>
                <a:cs typeface="Arial"/>
                <a:sym typeface="Arial"/>
              </a:rPr>
              <a:t> and, when the </a:t>
            </a:r>
            <a:r>
              <a:rPr b="1" baseline="0" i="0" lang="en-US" sz="1800" u="none" cap="none" strike="noStrike">
                <a:solidFill>
                  <a:srgbClr val="008080"/>
                </a:solidFill>
                <a:latin typeface="Arial"/>
                <a:ea typeface="Arial"/>
                <a:cs typeface="Arial"/>
                <a:sym typeface="Arial"/>
              </a:rPr>
              <a:t>Specify Identifier Dialog </a:t>
            </a:r>
            <a:r>
              <a:rPr b="0" baseline="0" i="0" lang="en-US" sz="1800" u="none" cap="none" strike="noStrike">
                <a:solidFill>
                  <a:srgbClr val="008080"/>
                </a:solidFill>
                <a:latin typeface="Arial"/>
                <a:ea typeface="Arial"/>
                <a:cs typeface="Arial"/>
                <a:sym typeface="Arial"/>
              </a:rPr>
              <a:t>opens, change QINE to PELV</a:t>
            </a:r>
          </a:p>
        </p:txBody>
      </p:sp>
      <p:sp>
        <p:nvSpPr>
          <p:cNvPr id="477" name="Shape 477"/>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478" name="Shape 478"/>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Creating Templates for Other Data Types</a:t>
            </a:r>
          </a:p>
        </p:txBody>
      </p:sp>
      <p:sp>
        <p:nvSpPr>
          <p:cNvPr id="479" name="Shape 479"/>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480" name="Shape 480"/>
          <p:cNvPicPr preferRelativeResize="0"/>
          <p:nvPr/>
        </p:nvPicPr>
        <p:blipFill rotWithShape="1">
          <a:blip r:embed="rId3">
            <a:alphaModFix/>
          </a:blip>
          <a:srcRect b="0" l="0" r="0" t="0"/>
          <a:stretch/>
        </p:blipFill>
        <p:spPr>
          <a:xfrm>
            <a:off x="300037" y="2993981"/>
            <a:ext cx="5444190" cy="2254292"/>
          </a:xfrm>
          <a:prstGeom prst="rect">
            <a:avLst/>
          </a:prstGeom>
          <a:noFill/>
          <a:ln>
            <a:noFill/>
          </a:ln>
        </p:spPr>
      </p:pic>
      <p:pic>
        <p:nvPicPr>
          <p:cNvPr id="481" name="Shape 481"/>
          <p:cNvPicPr preferRelativeResize="0"/>
          <p:nvPr/>
        </p:nvPicPr>
        <p:blipFill rotWithShape="1">
          <a:blip r:embed="rId4">
            <a:alphaModFix/>
          </a:blip>
          <a:srcRect b="0" l="0" r="0" t="0"/>
          <a:stretch/>
        </p:blipFill>
        <p:spPr>
          <a:xfrm>
            <a:off x="5906953" y="3357562"/>
            <a:ext cx="3034664" cy="2154555"/>
          </a:xfrm>
          <a:prstGeom prst="rect">
            <a:avLst/>
          </a:prstGeom>
          <a:noFill/>
          <a:ln>
            <a:noFill/>
          </a:ln>
        </p:spPr>
      </p:pic>
      <p:sp>
        <p:nvSpPr>
          <p:cNvPr id="482" name="Shape 482"/>
          <p:cNvSpPr txBox="1"/>
          <p:nvPr/>
        </p:nvSpPr>
        <p:spPr>
          <a:xfrm>
            <a:off x="5799825" y="2749361"/>
            <a:ext cx="3248925" cy="64633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800" u="none" cap="none" strike="noStrike">
                <a:solidFill>
                  <a:schemeClr val="dk1"/>
                </a:solidFill>
                <a:latin typeface="Arial"/>
                <a:ea typeface="Arial"/>
                <a:cs typeface="Arial"/>
                <a:sym typeface="Arial"/>
              </a:rPr>
              <a:t>Thresholds are displayed, but label is incorrect</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6" name="Shape 486"/>
        <p:cNvGrpSpPr/>
        <p:nvPr/>
      </p:nvGrpSpPr>
      <p:grpSpPr>
        <a:xfrm>
          <a:off x="0" y="0"/>
          <a:ext cx="0" cy="0"/>
          <a:chOff x="0" y="0"/>
          <a:chExt cx="0" cy="0"/>
        </a:xfrm>
      </p:grpSpPr>
      <p:sp>
        <p:nvSpPr>
          <p:cNvPr id="487" name="Shape 487"/>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285750" lvl="1" marL="742950" marR="0" rtl="0" algn="l">
              <a:spcBef>
                <a:spcPts val="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If the label for the threshold is not correct, modify it</a:t>
            </a:r>
          </a:p>
          <a:p>
            <a:pPr indent="-228600" lvl="2" marL="1143000" marR="0" rtl="0" algn="l">
              <a:spcBef>
                <a:spcPts val="360"/>
              </a:spcBef>
              <a:spcAft>
                <a:spcPts val="0"/>
              </a:spcAft>
              <a:buClr>
                <a:srgbClr val="008080"/>
              </a:buClr>
              <a:buSzPct val="100000"/>
              <a:buFont typeface="Arial"/>
              <a:buChar char="•"/>
            </a:pPr>
            <a:r>
              <a:rPr b="0" baseline="0" i="0" lang="en-US" sz="1800" u="none" cap="none" strike="noStrike">
                <a:solidFill>
                  <a:srgbClr val="008080"/>
                </a:solidFill>
                <a:latin typeface="Arial"/>
                <a:ea typeface="Arial"/>
                <a:cs typeface="Arial"/>
                <a:sym typeface="Arial"/>
              </a:rPr>
              <a:t>Example: Threshold label should use ‘PELV’ in the thresholdValue argument function and the correct unit</a:t>
            </a:r>
          </a:p>
        </p:txBody>
      </p:sp>
      <p:sp>
        <p:nvSpPr>
          <p:cNvPr id="488" name="Shape 488"/>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489" name="Shape 489"/>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Creating Templates for Other Data Types</a:t>
            </a:r>
          </a:p>
        </p:txBody>
      </p:sp>
      <p:sp>
        <p:nvSpPr>
          <p:cNvPr id="490" name="Shape 490"/>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
        <p:nvSpPr>
          <p:cNvPr id="491" name="Shape 491"/>
          <p:cNvSpPr txBox="1"/>
          <p:nvPr/>
        </p:nvSpPr>
        <p:spPr>
          <a:xfrm>
            <a:off x="4942575" y="2555468"/>
            <a:ext cx="3248925" cy="64633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800" u="none" cap="none" strike="noStrike">
                <a:solidFill>
                  <a:schemeClr val="dk1"/>
                </a:solidFill>
                <a:latin typeface="Arial"/>
                <a:ea typeface="Arial"/>
                <a:cs typeface="Arial"/>
                <a:sym typeface="Arial"/>
              </a:rPr>
              <a:t>Thresholds are displayed correctly</a:t>
            </a:r>
          </a:p>
        </p:txBody>
      </p:sp>
      <p:pic>
        <p:nvPicPr>
          <p:cNvPr id="492" name="Shape 492"/>
          <p:cNvPicPr preferRelativeResize="0"/>
          <p:nvPr/>
        </p:nvPicPr>
        <p:blipFill rotWithShape="1">
          <a:blip r:embed="rId3">
            <a:alphaModFix/>
          </a:blip>
          <a:srcRect b="0" l="0" r="0" t="0"/>
          <a:stretch/>
        </p:blipFill>
        <p:spPr>
          <a:xfrm>
            <a:off x="5010148" y="3201800"/>
            <a:ext cx="3999876" cy="2617974"/>
          </a:xfrm>
          <a:prstGeom prst="rect">
            <a:avLst/>
          </a:prstGeom>
          <a:noFill/>
          <a:ln>
            <a:noFill/>
          </a:ln>
        </p:spPr>
      </p:pic>
      <p:pic>
        <p:nvPicPr>
          <p:cNvPr id="493" name="Shape 493"/>
          <p:cNvPicPr preferRelativeResize="0"/>
          <p:nvPr/>
        </p:nvPicPr>
        <p:blipFill rotWithShape="1">
          <a:blip r:embed="rId4">
            <a:alphaModFix/>
          </a:blip>
          <a:srcRect b="0" l="0" r="0" t="0"/>
          <a:stretch/>
        </p:blipFill>
        <p:spPr>
          <a:xfrm>
            <a:off x="943504" y="2176463"/>
            <a:ext cx="3770470" cy="4035647"/>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7" name="Shape 497"/>
        <p:cNvGrpSpPr/>
        <p:nvPr/>
      </p:nvGrpSpPr>
      <p:grpSpPr>
        <a:xfrm>
          <a:off x="0" y="0"/>
          <a:ext cx="0" cy="0"/>
          <a:chOff x="0" y="0"/>
          <a:chExt cx="0" cy="0"/>
        </a:xfrm>
      </p:grpSpPr>
      <p:pic>
        <p:nvPicPr>
          <p:cNvPr id="498" name="Shape 498"/>
          <p:cNvPicPr preferRelativeResize="0"/>
          <p:nvPr/>
        </p:nvPicPr>
        <p:blipFill rotWithShape="1">
          <a:blip r:embed="rId3">
            <a:alphaModFix/>
          </a:blip>
          <a:srcRect b="0" l="0" r="0" t="0"/>
          <a:stretch/>
        </p:blipFill>
        <p:spPr>
          <a:xfrm>
            <a:off x="4676775" y="2980814"/>
            <a:ext cx="4246108" cy="3200912"/>
          </a:xfrm>
          <a:prstGeom prst="rect">
            <a:avLst/>
          </a:prstGeom>
          <a:noFill/>
          <a:ln>
            <a:noFill/>
          </a:ln>
        </p:spPr>
      </p:pic>
      <p:sp>
        <p:nvSpPr>
          <p:cNvPr id="499" name="Shape 499"/>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Make other changes as needed</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Example: plot title, range axis, output generator file name</a:t>
            </a:r>
          </a:p>
        </p:txBody>
      </p:sp>
      <p:sp>
        <p:nvSpPr>
          <p:cNvPr id="500" name="Shape 500"/>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501" name="Shape 501"/>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Creating Templates for Other Data Types</a:t>
            </a:r>
          </a:p>
        </p:txBody>
      </p:sp>
      <p:sp>
        <p:nvSpPr>
          <p:cNvPr id="502" name="Shape 502"/>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
        <p:nvSpPr>
          <p:cNvPr id="503" name="Shape 503"/>
          <p:cNvSpPr txBox="1"/>
          <p:nvPr/>
        </p:nvSpPr>
        <p:spPr>
          <a:xfrm>
            <a:off x="2443733" y="4495800"/>
            <a:ext cx="1575816" cy="64633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800" u="none" cap="none" strike="noStrike">
                <a:solidFill>
                  <a:schemeClr val="dk1"/>
                </a:solidFill>
                <a:latin typeface="Arial"/>
                <a:ea typeface="Arial"/>
                <a:cs typeface="Arial"/>
                <a:sym typeface="Arial"/>
              </a:rPr>
              <a:t>Default range axis is used</a:t>
            </a:r>
          </a:p>
        </p:txBody>
      </p:sp>
      <p:cxnSp>
        <p:nvCxnSpPr>
          <p:cNvPr id="504" name="Shape 504"/>
          <p:cNvCxnSpPr>
            <a:stCxn id="503" idx="3"/>
          </p:cNvCxnSpPr>
          <p:nvPr/>
        </p:nvCxnSpPr>
        <p:spPr>
          <a:xfrm flipH="1" rot="10800000">
            <a:off x="4019549" y="4600565"/>
            <a:ext cx="714300" cy="218400"/>
          </a:xfrm>
          <a:prstGeom prst="straightConnector1">
            <a:avLst/>
          </a:prstGeom>
          <a:noFill/>
          <a:ln cap="flat" w="25400">
            <a:solidFill>
              <a:schemeClr val="dk1"/>
            </a:solidFill>
            <a:prstDash val="solid"/>
            <a:round/>
            <a:headEnd len="med" w="med" type="none"/>
            <a:tailEnd len="lg" w="lg" type="triangle"/>
          </a:ln>
        </p:spPr>
      </p:cxnSp>
      <p:pic>
        <p:nvPicPr>
          <p:cNvPr id="505" name="Shape 505"/>
          <p:cNvPicPr preferRelativeResize="0"/>
          <p:nvPr/>
        </p:nvPicPr>
        <p:blipFill rotWithShape="1">
          <a:blip r:embed="rId4">
            <a:alphaModFix/>
          </a:blip>
          <a:srcRect b="0" l="0" r="0" t="0"/>
          <a:stretch/>
        </p:blipFill>
        <p:spPr>
          <a:xfrm>
            <a:off x="257175" y="1895475"/>
            <a:ext cx="4143374" cy="1860884"/>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9" name="Shape 509"/>
        <p:cNvGrpSpPr/>
        <p:nvPr/>
      </p:nvGrpSpPr>
      <p:grpSpPr>
        <a:xfrm>
          <a:off x="0" y="0"/>
          <a:ext cx="0" cy="0"/>
          <a:chOff x="0" y="0"/>
          <a:chExt cx="0" cy="0"/>
        </a:xfrm>
      </p:grpSpPr>
      <p:sp>
        <p:nvSpPr>
          <p:cNvPr id="510" name="Shape 510"/>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After making all needed changes, save the product template</a:t>
            </a:r>
          </a:p>
          <a:p>
            <a:pPr indent="-342900" lvl="0" marL="342900" marR="0" rtl="0" algn="l">
              <a:spcBef>
                <a:spcPts val="44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If the product is to be displayed for only some segments, then use </a:t>
            </a:r>
            <a:r>
              <a:rPr b="1" baseline="0" i="1" lang="en-US" sz="2200" u="none" cap="none" strike="noStrike">
                <a:solidFill>
                  <a:schemeClr val="dk1"/>
                </a:solidFill>
                <a:latin typeface="Arial"/>
                <a:ea typeface="Arial"/>
                <a:cs typeface="Arial"/>
                <a:sym typeface="Arial"/>
              </a:rPr>
              <a:t>product group </a:t>
            </a:r>
            <a:r>
              <a:rPr b="1" baseline="0" i="0" lang="en-US" sz="2200" u="none" cap="none" strike="noStrike">
                <a:solidFill>
                  <a:schemeClr val="dk1"/>
                </a:solidFill>
                <a:latin typeface="Arial"/>
                <a:ea typeface="Arial"/>
                <a:cs typeface="Arial"/>
                <a:sym typeface="Arial"/>
              </a:rPr>
              <a:t>feature</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Create an appropriate group</a:t>
            </a:r>
          </a:p>
          <a:p>
            <a:pPr indent="-228600" lvl="2" marL="1143000" marR="0" rtl="0" algn="l">
              <a:spcBef>
                <a:spcPts val="360"/>
              </a:spcBef>
              <a:spcAft>
                <a:spcPts val="0"/>
              </a:spcAft>
              <a:buClr>
                <a:srgbClr val="008080"/>
              </a:buClr>
              <a:buSzPct val="100000"/>
              <a:buFont typeface="Arial"/>
              <a:buChar char="•"/>
            </a:pPr>
            <a:r>
              <a:rPr b="0" baseline="0" i="0" lang="en-US" sz="1800" u="none" cap="none" strike="noStrike">
                <a:solidFill>
                  <a:srgbClr val="008080"/>
                </a:solidFill>
                <a:latin typeface="Arial"/>
                <a:ea typeface="Arial"/>
                <a:cs typeface="Arial"/>
                <a:sym typeface="Arial"/>
              </a:rPr>
              <a:t>Example: _reservoirGroup</a:t>
            </a:r>
          </a:p>
          <a:p>
            <a:pPr indent="-228600" lvl="2" marL="1143000" marR="0" rtl="0" algn="l">
              <a:spcBef>
                <a:spcPts val="360"/>
              </a:spcBef>
              <a:spcAft>
                <a:spcPts val="0"/>
              </a:spcAft>
              <a:buClr>
                <a:srgbClr val="008080"/>
              </a:buClr>
              <a:buSzPct val="100000"/>
              <a:buFont typeface="Arial"/>
              <a:buChar char="•"/>
            </a:pPr>
            <a:r>
              <a:rPr b="0" baseline="0" i="0" lang="en-US" sz="1800" u="none" cap="none" strike="noStrike">
                <a:solidFill>
                  <a:srgbClr val="008080"/>
                </a:solidFill>
                <a:latin typeface="Arial"/>
                <a:ea typeface="Arial"/>
                <a:cs typeface="Arial"/>
                <a:sym typeface="Arial"/>
              </a:rPr>
              <a:t>The group can be created by moving the product template to a group with that name within the </a:t>
            </a:r>
            <a:r>
              <a:rPr b="1" baseline="0" i="0" lang="en-US" sz="1800" u="none" cap="none" strike="noStrike">
                <a:solidFill>
                  <a:srgbClr val="008080"/>
                </a:solidFill>
                <a:latin typeface="Arial"/>
                <a:ea typeface="Arial"/>
                <a:cs typeface="Arial"/>
                <a:sym typeface="Arial"/>
              </a:rPr>
              <a:t>GraphGen Tree Panel</a:t>
            </a: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a:p>
            <a:pPr indent="0" lvl="1" marL="45720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p:txBody>
      </p:sp>
      <p:sp>
        <p:nvSpPr>
          <p:cNvPr id="511" name="Shape 511"/>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512" name="Shape 512"/>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Creating Templates for Other Data Types</a:t>
            </a:r>
          </a:p>
        </p:txBody>
      </p:sp>
      <p:sp>
        <p:nvSpPr>
          <p:cNvPr id="513" name="Shape 513"/>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514" name="Shape 514"/>
          <p:cNvPicPr preferRelativeResize="0"/>
          <p:nvPr/>
        </p:nvPicPr>
        <p:blipFill rotWithShape="1">
          <a:blip r:embed="rId3">
            <a:alphaModFix/>
          </a:blip>
          <a:srcRect b="0" l="0" r="0" t="0"/>
          <a:stretch/>
        </p:blipFill>
        <p:spPr>
          <a:xfrm>
            <a:off x="1957386" y="3533287"/>
            <a:ext cx="3091490" cy="1714986"/>
          </a:xfrm>
          <a:prstGeom prst="rect">
            <a:avLst/>
          </a:prstGeom>
          <a:noFill/>
          <a:ln>
            <a:noFill/>
          </a:ln>
        </p:spPr>
      </p:pic>
      <p:sp>
        <p:nvSpPr>
          <p:cNvPr id="515" name="Shape 515"/>
          <p:cNvSpPr/>
          <p:nvPr/>
        </p:nvSpPr>
        <p:spPr>
          <a:xfrm>
            <a:off x="5519735" y="4695825"/>
            <a:ext cx="390524" cy="352425"/>
          </a:xfrm>
          <a:prstGeom prst="rightArrow">
            <a:avLst>
              <a:gd fmla="val 50000" name="adj1"/>
              <a:gd fmla="val 50000" name="adj2"/>
            </a:avLst>
          </a:prstGeom>
          <a:solidFill>
            <a:schemeClr val="accent1"/>
          </a:solidFill>
          <a:ln cap="flat" w="25400">
            <a:solidFill>
              <a:srgbClr val="2C957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sp>
        <p:nvSpPr>
          <p:cNvPr id="516" name="Shape 516"/>
          <p:cNvSpPr txBox="1"/>
          <p:nvPr/>
        </p:nvSpPr>
        <p:spPr>
          <a:xfrm>
            <a:off x="0" y="5057039"/>
            <a:ext cx="1597718" cy="64633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800" u="none" cap="none" strike="noStrike">
                <a:solidFill>
                  <a:schemeClr val="dk1"/>
                </a:solidFill>
                <a:latin typeface="Arial"/>
                <a:ea typeface="Arial"/>
                <a:cs typeface="Arial"/>
                <a:sym typeface="Arial"/>
              </a:rPr>
              <a:t>Right-click pop-up menu</a:t>
            </a:r>
          </a:p>
        </p:txBody>
      </p:sp>
      <p:cxnSp>
        <p:nvCxnSpPr>
          <p:cNvPr id="517" name="Shape 517"/>
          <p:cNvCxnSpPr>
            <a:stCxn id="516" idx="3"/>
          </p:cNvCxnSpPr>
          <p:nvPr/>
        </p:nvCxnSpPr>
        <p:spPr>
          <a:xfrm flipH="1" rot="10800000">
            <a:off x="1597718" y="5133904"/>
            <a:ext cx="1240800" cy="246300"/>
          </a:xfrm>
          <a:prstGeom prst="straightConnector1">
            <a:avLst/>
          </a:prstGeom>
          <a:noFill/>
          <a:ln cap="flat" w="25400">
            <a:solidFill>
              <a:schemeClr val="dk1"/>
            </a:solidFill>
            <a:prstDash val="solid"/>
            <a:round/>
            <a:headEnd len="med" w="med" type="none"/>
            <a:tailEnd len="lg" w="lg" type="triangle"/>
          </a:ln>
        </p:spPr>
      </p:cxnSp>
      <p:pic>
        <p:nvPicPr>
          <p:cNvPr id="518" name="Shape 518"/>
          <p:cNvPicPr preferRelativeResize="0"/>
          <p:nvPr/>
        </p:nvPicPr>
        <p:blipFill rotWithShape="1">
          <a:blip r:embed="rId4">
            <a:alphaModFix/>
          </a:blip>
          <a:srcRect b="0" l="0" r="0" t="0"/>
          <a:stretch/>
        </p:blipFill>
        <p:spPr>
          <a:xfrm>
            <a:off x="1800538" y="5380205"/>
            <a:ext cx="3405188" cy="986388"/>
          </a:xfrm>
          <a:prstGeom prst="rect">
            <a:avLst/>
          </a:prstGeom>
          <a:noFill/>
          <a:ln>
            <a:noFill/>
          </a:ln>
        </p:spPr>
      </p:pic>
      <p:pic>
        <p:nvPicPr>
          <p:cNvPr id="519" name="Shape 519"/>
          <p:cNvPicPr preferRelativeResize="0"/>
          <p:nvPr/>
        </p:nvPicPr>
        <p:blipFill rotWithShape="1">
          <a:blip r:embed="rId5">
            <a:alphaModFix/>
          </a:blip>
          <a:srcRect b="0" l="0" r="0" t="0"/>
          <a:stretch/>
        </p:blipFill>
        <p:spPr>
          <a:xfrm>
            <a:off x="6191251" y="3321496"/>
            <a:ext cx="2066924" cy="3045097"/>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3" name="Shape 523"/>
        <p:cNvGrpSpPr/>
        <p:nvPr/>
      </p:nvGrpSpPr>
      <p:grpSpPr>
        <a:xfrm>
          <a:off x="0" y="0"/>
          <a:ext cx="0" cy="0"/>
          <a:chOff x="0" y="0"/>
          <a:chExt cx="0" cy="0"/>
        </a:xfrm>
      </p:grpSpPr>
      <p:sp>
        <p:nvSpPr>
          <p:cNvPr id="524" name="Shape 524"/>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285750" lvl="1" marL="742950" marR="0" rtl="0" algn="l">
              <a:spcBef>
                <a:spcPts val="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Include the group for all segments for which the product is to be produced using the </a:t>
            </a:r>
            <a:r>
              <a:rPr b="1" baseline="0" i="0" lang="en-US" sz="2000" u="none" cap="none" strike="noStrike">
                <a:solidFill>
                  <a:srgbClr val="003366"/>
                </a:solidFill>
                <a:latin typeface="Arial"/>
                <a:ea typeface="Arial"/>
                <a:cs typeface="Arial"/>
                <a:sym typeface="Arial"/>
              </a:rPr>
              <a:t>Modify Settings Dialog</a:t>
            </a:r>
          </a:p>
          <a:p>
            <a:pPr indent="-228600" lvl="2" marL="1143000" marR="0" rtl="0" algn="l">
              <a:spcBef>
                <a:spcPts val="360"/>
              </a:spcBef>
              <a:spcAft>
                <a:spcPts val="0"/>
              </a:spcAft>
              <a:buClr>
                <a:srgbClr val="008080"/>
              </a:buClr>
              <a:buSzPct val="100000"/>
              <a:buFont typeface="Arial"/>
              <a:buChar char="•"/>
            </a:pPr>
            <a:r>
              <a:rPr b="0" baseline="0" i="0" lang="en-US" sz="1800" u="none" cap="none" strike="noStrike">
                <a:solidFill>
                  <a:srgbClr val="008080"/>
                </a:solidFill>
                <a:latin typeface="Arial"/>
                <a:ea typeface="Arial"/>
                <a:cs typeface="Arial"/>
                <a:sym typeface="Arial"/>
              </a:rPr>
              <a:t>Example: GSPO2 is one such segment</a:t>
            </a:r>
          </a:p>
        </p:txBody>
      </p:sp>
      <p:sp>
        <p:nvSpPr>
          <p:cNvPr id="525" name="Shape 525"/>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526" name="Shape 526"/>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Creating Templates for Other Data Types</a:t>
            </a:r>
          </a:p>
        </p:txBody>
      </p:sp>
      <p:sp>
        <p:nvSpPr>
          <p:cNvPr id="527" name="Shape 527"/>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528" name="Shape 528"/>
          <p:cNvPicPr preferRelativeResize="0"/>
          <p:nvPr/>
        </p:nvPicPr>
        <p:blipFill rotWithShape="1">
          <a:blip r:embed="rId3">
            <a:alphaModFix/>
          </a:blip>
          <a:srcRect b="0" l="0" r="0" t="0"/>
          <a:stretch/>
        </p:blipFill>
        <p:spPr>
          <a:xfrm>
            <a:off x="3730467" y="4119562"/>
            <a:ext cx="4993958" cy="2300288"/>
          </a:xfrm>
          <a:prstGeom prst="rect">
            <a:avLst/>
          </a:prstGeom>
          <a:noFill/>
          <a:ln>
            <a:noFill/>
          </a:ln>
        </p:spPr>
      </p:pic>
      <p:pic>
        <p:nvPicPr>
          <p:cNvPr id="529" name="Shape 529"/>
          <p:cNvPicPr preferRelativeResize="0"/>
          <p:nvPr/>
        </p:nvPicPr>
        <p:blipFill rotWithShape="1">
          <a:blip r:embed="rId4">
            <a:alphaModFix/>
          </a:blip>
          <a:srcRect b="0" l="0" r="0" t="0"/>
          <a:stretch/>
        </p:blipFill>
        <p:spPr>
          <a:xfrm>
            <a:off x="604837" y="2028825"/>
            <a:ext cx="4993958" cy="2426970"/>
          </a:xfrm>
          <a:prstGeom prst="rect">
            <a:avLst/>
          </a:prstGeom>
          <a:noFill/>
          <a:ln>
            <a:noFill/>
          </a:ln>
        </p:spPr>
      </p:pic>
      <p:sp>
        <p:nvSpPr>
          <p:cNvPr id="530" name="Shape 530"/>
          <p:cNvSpPr txBox="1"/>
          <p:nvPr/>
        </p:nvSpPr>
        <p:spPr>
          <a:xfrm>
            <a:off x="441170" y="3548092"/>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1</a:t>
            </a:r>
          </a:p>
        </p:txBody>
      </p:sp>
      <p:sp>
        <p:nvSpPr>
          <p:cNvPr id="531" name="Shape 531"/>
          <p:cNvSpPr txBox="1"/>
          <p:nvPr/>
        </p:nvSpPr>
        <p:spPr>
          <a:xfrm>
            <a:off x="1768739" y="2357467"/>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2</a:t>
            </a:r>
          </a:p>
        </p:txBody>
      </p:sp>
      <p:sp>
        <p:nvSpPr>
          <p:cNvPr id="532" name="Shape 532"/>
          <p:cNvSpPr txBox="1"/>
          <p:nvPr/>
        </p:nvSpPr>
        <p:spPr>
          <a:xfrm>
            <a:off x="5261937" y="3710017"/>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3</a:t>
            </a:r>
          </a:p>
        </p:txBody>
      </p:sp>
      <p:sp>
        <p:nvSpPr>
          <p:cNvPr id="533" name="Shape 533"/>
          <p:cNvSpPr txBox="1"/>
          <p:nvPr/>
        </p:nvSpPr>
        <p:spPr>
          <a:xfrm>
            <a:off x="3759464" y="3619560"/>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4</a:t>
            </a:r>
          </a:p>
        </p:txBody>
      </p:sp>
      <p:cxnSp>
        <p:nvCxnSpPr>
          <p:cNvPr id="534" name="Shape 534"/>
          <p:cNvCxnSpPr/>
          <p:nvPr/>
        </p:nvCxnSpPr>
        <p:spPr>
          <a:xfrm>
            <a:off x="5261937" y="4181475"/>
            <a:ext cx="336858" cy="742949"/>
          </a:xfrm>
          <a:prstGeom prst="straightConnector1">
            <a:avLst/>
          </a:prstGeom>
          <a:noFill/>
          <a:ln cap="flat" w="25400">
            <a:solidFill>
              <a:schemeClr val="dk1"/>
            </a:solidFill>
            <a:prstDash val="solid"/>
            <a:round/>
            <a:headEnd len="med" w="med" type="none"/>
            <a:tailEnd len="lg" w="lg" type="triangle"/>
          </a:ln>
        </p:spPr>
      </p:cxnSp>
      <p:sp>
        <p:nvSpPr>
          <p:cNvPr id="535" name="Shape 535"/>
          <p:cNvSpPr txBox="1"/>
          <p:nvPr/>
        </p:nvSpPr>
        <p:spPr>
          <a:xfrm>
            <a:off x="5589271" y="3226624"/>
            <a:ext cx="3018949" cy="92332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800" u="none" cap="none" strike="noStrike">
                <a:solidFill>
                  <a:schemeClr val="dk1"/>
                </a:solidFill>
                <a:latin typeface="Arial"/>
                <a:ea typeface="Arial"/>
                <a:cs typeface="Arial"/>
                <a:sym typeface="Arial"/>
              </a:rPr>
              <a:t>The _reservoirGroup will move to the </a:t>
            </a:r>
            <a:r>
              <a:rPr b="1" baseline="0" i="0" lang="en-US" sz="1800" u="none" cap="none" strike="noStrike">
                <a:solidFill>
                  <a:schemeClr val="dk1"/>
                </a:solidFill>
                <a:latin typeface="Arial"/>
                <a:ea typeface="Arial"/>
                <a:cs typeface="Arial"/>
                <a:sym typeface="Arial"/>
              </a:rPr>
              <a:t>Already Included List</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9" name="Shape 539"/>
        <p:cNvGrpSpPr/>
        <p:nvPr/>
      </p:nvGrpSpPr>
      <p:grpSpPr>
        <a:xfrm>
          <a:off x="0" y="0"/>
          <a:ext cx="0" cy="0"/>
          <a:chOff x="0" y="0"/>
          <a:chExt cx="0" cy="0"/>
        </a:xfrm>
      </p:grpSpPr>
      <p:sp>
        <p:nvSpPr>
          <p:cNvPr id="540" name="Shape 540"/>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285750" lvl="1" marL="742950" marR="0" rtl="0" algn="l">
              <a:spcBef>
                <a:spcPts val="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If appropriate, move overridden arguments to the created group</a:t>
            </a:r>
          </a:p>
          <a:p>
            <a:pPr indent="-228600" lvl="2" marL="1143000" marR="0" rtl="0" algn="l">
              <a:spcBef>
                <a:spcPts val="360"/>
              </a:spcBef>
              <a:spcAft>
                <a:spcPts val="0"/>
              </a:spcAft>
              <a:buClr>
                <a:srgbClr val="008080"/>
              </a:buClr>
              <a:buSzPct val="100000"/>
              <a:buFont typeface="Arial"/>
              <a:buChar char="•"/>
            </a:pPr>
            <a:r>
              <a:rPr b="0" baseline="0" i="0" lang="en-US" sz="1800" u="none" cap="none" strike="noStrike">
                <a:solidFill>
                  <a:srgbClr val="008080"/>
                </a:solidFill>
                <a:latin typeface="Arial"/>
                <a:ea typeface="Arial"/>
                <a:cs typeface="Arial"/>
                <a:sym typeface="Arial"/>
              </a:rPr>
              <a:t>Example: The overrides for ahpsModerateFloodingThresholdId and ahpsMajorFloodingThresholdId can be defined in _reservoirGroup and removed from GSPO2, because all reservoir segments use those ids</a:t>
            </a:r>
          </a:p>
        </p:txBody>
      </p:sp>
      <p:sp>
        <p:nvSpPr>
          <p:cNvPr id="541" name="Shape 541"/>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542" name="Shape 542"/>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Creating Templates for Other Data Types</a:t>
            </a:r>
          </a:p>
        </p:txBody>
      </p:sp>
      <p:sp>
        <p:nvSpPr>
          <p:cNvPr id="543" name="Shape 543"/>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544" name="Shape 544"/>
          <p:cNvPicPr preferRelativeResize="0"/>
          <p:nvPr/>
        </p:nvPicPr>
        <p:blipFill rotWithShape="1">
          <a:blip r:embed="rId3">
            <a:alphaModFix/>
          </a:blip>
          <a:srcRect b="0" l="0" r="0" t="0"/>
          <a:stretch/>
        </p:blipFill>
        <p:spPr>
          <a:xfrm>
            <a:off x="152401" y="2300288"/>
            <a:ext cx="5280660" cy="3308985"/>
          </a:xfrm>
          <a:prstGeom prst="rect">
            <a:avLst/>
          </a:prstGeom>
          <a:noFill/>
          <a:ln>
            <a:noFill/>
          </a:ln>
        </p:spPr>
      </p:pic>
      <p:pic>
        <p:nvPicPr>
          <p:cNvPr id="545" name="Shape 545"/>
          <p:cNvPicPr preferRelativeResize="0"/>
          <p:nvPr/>
        </p:nvPicPr>
        <p:blipFill rotWithShape="1">
          <a:blip r:embed="rId4">
            <a:alphaModFix/>
          </a:blip>
          <a:srcRect b="0" l="0" r="0" t="0"/>
          <a:stretch/>
        </p:blipFill>
        <p:spPr>
          <a:xfrm>
            <a:off x="3490912" y="5005626"/>
            <a:ext cx="5536405" cy="1207294"/>
          </a:xfrm>
          <a:prstGeom prst="rect">
            <a:avLst/>
          </a:prstGeom>
          <a:noFill/>
          <a:ln cap="flat" w="9525">
            <a:solidFill>
              <a:schemeClr val="dk1"/>
            </a:solidFill>
            <a:prstDash val="solid"/>
            <a:miter/>
            <a:headEnd len="med" w="med" type="none"/>
            <a:tailEnd len="med" w="med" type="none"/>
          </a:ln>
        </p:spPr>
      </p:pic>
      <p:sp>
        <p:nvSpPr>
          <p:cNvPr id="546" name="Shape 546"/>
          <p:cNvSpPr txBox="1"/>
          <p:nvPr/>
        </p:nvSpPr>
        <p:spPr>
          <a:xfrm>
            <a:off x="-39841" y="4853017"/>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1</a:t>
            </a:r>
          </a:p>
        </p:txBody>
      </p:sp>
      <p:sp>
        <p:nvSpPr>
          <p:cNvPr id="547" name="Shape 547"/>
          <p:cNvSpPr txBox="1"/>
          <p:nvPr/>
        </p:nvSpPr>
        <p:spPr>
          <a:xfrm>
            <a:off x="-11266" y="2786092"/>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2</a:t>
            </a:r>
          </a:p>
        </p:txBody>
      </p:sp>
      <p:sp>
        <p:nvSpPr>
          <p:cNvPr id="548" name="Shape 548"/>
          <p:cNvSpPr txBox="1"/>
          <p:nvPr/>
        </p:nvSpPr>
        <p:spPr>
          <a:xfrm>
            <a:off x="1612745" y="2452688"/>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3</a:t>
            </a:r>
          </a:p>
        </p:txBody>
      </p:sp>
      <p:sp>
        <p:nvSpPr>
          <p:cNvPr id="549" name="Shape 549"/>
          <p:cNvSpPr txBox="1"/>
          <p:nvPr/>
        </p:nvSpPr>
        <p:spPr>
          <a:xfrm>
            <a:off x="3660621" y="4376707"/>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4</a:t>
            </a:r>
          </a:p>
        </p:txBody>
      </p:sp>
      <p:sp>
        <p:nvSpPr>
          <p:cNvPr id="550" name="Shape 550"/>
          <p:cNvSpPr txBox="1"/>
          <p:nvPr/>
        </p:nvSpPr>
        <p:spPr>
          <a:xfrm>
            <a:off x="3279621" y="5209162"/>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5</a:t>
            </a:r>
          </a:p>
        </p:txBody>
      </p:sp>
      <p:sp>
        <p:nvSpPr>
          <p:cNvPr id="551" name="Shape 551"/>
          <p:cNvSpPr txBox="1"/>
          <p:nvPr/>
        </p:nvSpPr>
        <p:spPr>
          <a:xfrm>
            <a:off x="4727421" y="5812810"/>
            <a:ext cx="327333"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6</a:t>
            </a:r>
          </a:p>
        </p:txBody>
      </p:sp>
      <p:sp>
        <p:nvSpPr>
          <p:cNvPr id="552" name="Shape 552"/>
          <p:cNvSpPr txBox="1"/>
          <p:nvPr/>
        </p:nvSpPr>
        <p:spPr>
          <a:xfrm>
            <a:off x="5800187" y="3409119"/>
            <a:ext cx="3343813" cy="92332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800" u="none" cap="none" strike="noStrike">
                <a:solidFill>
                  <a:schemeClr val="dk1"/>
                </a:solidFill>
                <a:latin typeface="Arial"/>
                <a:ea typeface="Arial"/>
                <a:cs typeface="Arial"/>
                <a:sym typeface="Arial"/>
              </a:rPr>
              <a:t>Notice that the base source for ahpsMajorThresholdId is now _reservoirGroup</a:t>
            </a:r>
          </a:p>
        </p:txBody>
      </p:sp>
      <p:cxnSp>
        <p:nvCxnSpPr>
          <p:cNvPr id="553" name="Shape 553"/>
          <p:cNvCxnSpPr>
            <a:stCxn id="552" idx="2"/>
          </p:cNvCxnSpPr>
          <p:nvPr/>
        </p:nvCxnSpPr>
        <p:spPr>
          <a:xfrm>
            <a:off x="7472093" y="4332449"/>
            <a:ext cx="528900" cy="720600"/>
          </a:xfrm>
          <a:prstGeom prst="straightConnector1">
            <a:avLst/>
          </a:prstGeom>
          <a:noFill/>
          <a:ln cap="flat" w="25400">
            <a:solidFill>
              <a:schemeClr val="dk1"/>
            </a:solidFill>
            <a:prstDash val="solid"/>
            <a:round/>
            <a:headEnd len="med" w="med" type="none"/>
            <a:tailEnd len="lg" w="lg" type="triangle"/>
          </a:ln>
        </p:spPr>
      </p:cxn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7" name="Shape 557"/>
        <p:cNvGrpSpPr/>
        <p:nvPr/>
      </p:nvGrpSpPr>
      <p:grpSpPr>
        <a:xfrm>
          <a:off x="0" y="0"/>
          <a:ext cx="0" cy="0"/>
          <a:chOff x="0" y="0"/>
          <a:chExt cx="0" cy="0"/>
        </a:xfrm>
      </p:grpSpPr>
      <p:sp>
        <p:nvSpPr>
          <p:cNvPr id="558" name="Shape 558"/>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Product should now be visible as a thumbnail in the GraphGen Thumbnail Panel and ready to be generated via a workflow</a:t>
            </a:r>
          </a:p>
        </p:txBody>
      </p:sp>
      <p:sp>
        <p:nvSpPr>
          <p:cNvPr id="559" name="Shape 559"/>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560" name="Shape 560"/>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Creating Templates for Other Data Types</a:t>
            </a:r>
          </a:p>
        </p:txBody>
      </p:sp>
      <p:sp>
        <p:nvSpPr>
          <p:cNvPr id="561" name="Shape 561"/>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562" name="Shape 562"/>
          <p:cNvPicPr preferRelativeResize="0"/>
          <p:nvPr/>
        </p:nvPicPr>
        <p:blipFill rotWithShape="1">
          <a:blip r:embed="rId3">
            <a:alphaModFix/>
          </a:blip>
          <a:srcRect b="0" l="0" r="0" t="0"/>
          <a:stretch/>
        </p:blipFill>
        <p:spPr>
          <a:xfrm>
            <a:off x="3386137" y="2028825"/>
            <a:ext cx="2371725" cy="314324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Create a historical time series and store in the localDataStore so that it will not expire </a:t>
            </a:r>
          </a:p>
          <a:p>
            <a:pPr indent="-342900" lvl="0" marL="342900" marR="0" rtl="0" algn="l">
              <a:spcBef>
                <a:spcPts val="44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Setup module to sample an “HS” ensemble at forecast time</a:t>
            </a:r>
          </a:p>
          <a:p>
            <a:pPr indent="-285750" lvl="1" marL="742950" marR="0" rtl="0" algn="l">
              <a:spcBef>
                <a:spcPts val="400"/>
              </a:spcBef>
              <a:spcAft>
                <a:spcPts val="0"/>
              </a:spcAft>
              <a:buClr>
                <a:srgbClr val="003366"/>
              </a:buClr>
              <a:buSzPct val="100000"/>
              <a:buFont typeface="Arial"/>
              <a:buChar char="o"/>
            </a:pPr>
            <a:r>
              <a:rPr b="0" baseline="0" i="1" lang="en-US" sz="2000" u="none" cap="none" strike="noStrike">
                <a:solidFill>
                  <a:srgbClr val="003366"/>
                </a:solidFill>
                <a:latin typeface="Arial"/>
                <a:ea typeface="Arial"/>
                <a:cs typeface="Arial"/>
                <a:sym typeface="Arial"/>
              </a:rPr>
              <a:t>Graphics Generator Reference Manual</a:t>
            </a:r>
            <a:r>
              <a:rPr b="0" baseline="0" i="0" lang="en-US" sz="2000" u="none" cap="none" strike="noStrike">
                <a:solidFill>
                  <a:srgbClr val="003366"/>
                </a:solidFill>
                <a:latin typeface="Arial"/>
                <a:ea typeface="Arial"/>
                <a:cs typeface="Arial"/>
                <a:sym typeface="Arial"/>
              </a:rPr>
              <a:t>, Section 2.9.1</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Employ a sample-historical transformation </a:t>
            </a: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a:p>
            <a:pPr indent="-158750" lvl="1" marL="742950" marR="0" rtl="0" algn="l">
              <a:spcBef>
                <a:spcPts val="400"/>
              </a:spcBef>
              <a:spcAft>
                <a:spcPts val="0"/>
              </a:spcAft>
              <a:buClr>
                <a:srgbClr val="003366"/>
              </a:buClr>
              <a:buFont typeface="Arial"/>
              <a:buNone/>
            </a:pPr>
            <a:r>
              <a:t/>
            </a:r>
            <a:endParaRPr b="0" baseline="0" i="0" sz="2000" u="none" cap="none" strike="noStrike">
              <a:solidFill>
                <a:srgbClr val="003366"/>
              </a:solidFill>
              <a:latin typeface="Arial"/>
              <a:ea typeface="Arial"/>
              <a:cs typeface="Arial"/>
              <a:sym typeface="Arial"/>
            </a:endParaRP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Run within a workflow as needed with a forecast length that matches that of the standard ESP forecasts</a:t>
            </a:r>
          </a:p>
        </p:txBody>
      </p:sp>
      <p:sp>
        <p:nvSpPr>
          <p:cNvPr id="64" name="Shape 64"/>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65" name="Shape 65"/>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Include HS Ensembles</a:t>
            </a:r>
            <a:br>
              <a:rPr b="1" baseline="0" i="0" lang="en-US" sz="2800" u="none" cap="none" strike="noStrike">
                <a:solidFill>
                  <a:srgbClr val="003366"/>
                </a:solidFill>
                <a:latin typeface="Allerta"/>
                <a:ea typeface="Allerta"/>
                <a:cs typeface="Allerta"/>
                <a:sym typeface="Allerta"/>
              </a:rPr>
            </a:br>
            <a:r>
              <a:rPr b="1" baseline="0" i="0" lang="en-US" sz="2800" u="none" cap="none" strike="noStrike">
                <a:solidFill>
                  <a:srgbClr val="003366"/>
                </a:solidFill>
                <a:latin typeface="Allerta"/>
                <a:ea typeface="Allerta"/>
                <a:cs typeface="Allerta"/>
                <a:sym typeface="Allerta"/>
              </a:rPr>
              <a:t>(Applies only to the *ProbPlot Templates)</a:t>
            </a:r>
          </a:p>
        </p:txBody>
      </p:sp>
      <p:sp>
        <p:nvSpPr>
          <p:cNvPr id="66" name="Shape 66"/>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
        <p:nvSpPr>
          <p:cNvPr id="67" name="Shape 67"/>
          <p:cNvSpPr txBox="1"/>
          <p:nvPr/>
        </p:nvSpPr>
        <p:spPr>
          <a:xfrm>
            <a:off x="1952625" y="3009900"/>
            <a:ext cx="4938659" cy="249299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&lt;transformation id="SampleESP_CNUO2"&gt;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&lt;sample&gt;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&lt;historical&gt;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&lt;inputVariable&gt;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&lt;variableId&gt;CNUO2_Historic&lt;/variableId&gt;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&lt;/inputVariable&gt;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&lt;moduleParameterFile&gt;SampleESP_Historical&lt;/moduleParameterFile&gt;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&lt;outputVariable&gt;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&lt;variableId&gt;CNUO2_HS&lt;/variableId&gt;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&lt;/outputVariable&gt;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&lt;/historical&gt;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&lt;/sample&gt;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&lt;/transformation&gt;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Update HS queries in the file  …/PiServiceConfigFiles/GraphGen.xml </a:t>
            </a:r>
          </a:p>
          <a:p>
            <a:pPr indent="-285750" lvl="1" marL="742950" marR="0" rtl="0" algn="l">
              <a:spcBef>
                <a:spcPts val="400"/>
              </a:spcBef>
              <a:spcAft>
                <a:spcPts val="0"/>
              </a:spcAft>
              <a:buClr>
                <a:srgbClr val="003366"/>
              </a:buClr>
              <a:buSzPct val="100000"/>
              <a:buFont typeface="Arial"/>
              <a:buChar char="o"/>
            </a:pPr>
            <a:r>
              <a:rPr b="0" baseline="0" i="0" lang="en-US" sz="2000" u="none" cap="none" strike="noStrike">
                <a:solidFill>
                  <a:srgbClr val="003366"/>
                </a:solidFill>
                <a:latin typeface="Arial"/>
                <a:ea typeface="Arial"/>
                <a:cs typeface="Arial"/>
                <a:sym typeface="Arial"/>
              </a:rPr>
              <a:t>“QINE HS” and “SSTG HS” are provided but must be updated</a:t>
            </a:r>
          </a:p>
        </p:txBody>
      </p:sp>
      <p:sp>
        <p:nvSpPr>
          <p:cNvPr id="73" name="Shape 73"/>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74" name="Shape 74"/>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Include HS Ensembles</a:t>
            </a:r>
            <a:br>
              <a:rPr b="1" baseline="0" i="0" lang="en-US" sz="2800" u="none" cap="none" strike="noStrike">
                <a:solidFill>
                  <a:srgbClr val="003366"/>
                </a:solidFill>
                <a:latin typeface="Allerta"/>
                <a:ea typeface="Allerta"/>
                <a:cs typeface="Allerta"/>
                <a:sym typeface="Allerta"/>
              </a:rPr>
            </a:br>
            <a:r>
              <a:rPr b="1" baseline="0" i="0" lang="en-US" sz="2800" u="none" cap="none" strike="noStrike">
                <a:solidFill>
                  <a:srgbClr val="003366"/>
                </a:solidFill>
                <a:latin typeface="Allerta"/>
                <a:ea typeface="Allerta"/>
                <a:cs typeface="Allerta"/>
                <a:sym typeface="Allerta"/>
              </a:rPr>
              <a:t>(Applies only to the *ProbPlot Templates)</a:t>
            </a:r>
          </a:p>
        </p:txBody>
      </p:sp>
      <p:sp>
        <p:nvSpPr>
          <p:cNvPr id="75" name="Shape 75"/>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
        <p:nvSpPr>
          <p:cNvPr id="76" name="Shape 76"/>
          <p:cNvSpPr txBox="1"/>
          <p:nvPr/>
        </p:nvSpPr>
        <p:spPr>
          <a:xfrm>
            <a:off x="-9525" y="3000374"/>
            <a:ext cx="4919937" cy="310854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&lt;timeSeries&gt;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&lt;id&gt;QINE HS&lt;/id&gt;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&lt;timeSeriesSet&gt;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&lt;moduleInstanceSetId&gt;</a:t>
            </a:r>
            <a:r>
              <a:rPr b="1" baseline="0" i="0" lang="en-US" sz="1400" u="none" cap="none" strike="noStrike">
                <a:solidFill>
                  <a:srgbClr val="FF0000"/>
                </a:solidFill>
                <a:latin typeface="Arial Narrow"/>
                <a:ea typeface="Arial Narrow"/>
                <a:cs typeface="Arial Narrow"/>
                <a:sym typeface="Arial Narrow"/>
              </a:rPr>
              <a:t>ALL_HS_TS</a:t>
            </a:r>
            <a:r>
              <a:rPr b="1" baseline="0" i="0" lang="en-US" sz="1400" u="none" cap="none" strike="noStrike">
                <a:solidFill>
                  <a:schemeClr val="dk1"/>
                </a:solidFill>
                <a:latin typeface="Arial Narrow"/>
                <a:ea typeface="Arial Narrow"/>
                <a:cs typeface="Arial Narrow"/>
                <a:sym typeface="Arial Narrow"/>
              </a:rPr>
              <a:t>&lt;/moduleInstanceSetId&gt; </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&lt;valueType&gt;scalar&lt;/valueType&gt;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&lt;parameterId&gt;QINE&lt;/parameterId&gt;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&lt;locationSetId&gt;ImportIHFSDB&lt;/locationSetId&gt;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&lt;timeSeriesType&gt;simulated forecasting&lt;/timeSeriesType&gt;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&lt;timeStep unit="hour" multiplier="6" timeZone="GMT-0" /&gt;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&lt;readWriteMode&gt;read only&lt;/readWriteMode&gt;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&lt;ensembleId&gt;HS&lt;/ensembleId&gt;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&lt;ensembleMemberIndexRange start="1951" /&gt;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&lt;/timeSeriesSet&gt;</a:t>
            </a:r>
          </a:p>
          <a:p>
            <a:pPr indent="0" lvl="0" marL="0" marR="0" rtl="0" algn="l">
              <a:spcBef>
                <a:spcPts val="0"/>
              </a:spcBef>
              <a:spcAft>
                <a:spcPts val="0"/>
              </a:spcAft>
              <a:buSzPct val="25000"/>
              <a:buNone/>
            </a:pPr>
            <a:r>
              <a:rPr b="1" baseline="0" i="0" lang="en-US" sz="1400" u="none" cap="none" strike="noStrike">
                <a:solidFill>
                  <a:schemeClr val="dk1"/>
                </a:solidFill>
                <a:latin typeface="Arial Narrow"/>
                <a:ea typeface="Arial Narrow"/>
                <a:cs typeface="Arial Narrow"/>
                <a:sym typeface="Arial Narrow"/>
              </a:rPr>
              <a:t>    &lt;/timeSeries&gt;</a:t>
            </a:r>
          </a:p>
        </p:txBody>
      </p:sp>
      <p:sp>
        <p:nvSpPr>
          <p:cNvPr id="77" name="Shape 77"/>
          <p:cNvSpPr txBox="1"/>
          <p:nvPr/>
        </p:nvSpPr>
        <p:spPr>
          <a:xfrm>
            <a:off x="4510360" y="2509531"/>
            <a:ext cx="5424213" cy="120032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Narrow"/>
                <a:ea typeface="Arial Narrow"/>
                <a:cs typeface="Arial Narrow"/>
                <a:sym typeface="Arial Narrow"/>
              </a:rPr>
              <a:t>&lt;moduleInstanceSet id="</a:t>
            </a:r>
            <a:r>
              <a:rPr b="1" baseline="0" i="0" lang="en-US" sz="1200" u="none" cap="none" strike="noStrike">
                <a:solidFill>
                  <a:srgbClr val="FF0000"/>
                </a:solidFill>
                <a:latin typeface="Arial Narrow"/>
                <a:ea typeface="Arial Narrow"/>
                <a:cs typeface="Arial Narrow"/>
                <a:sym typeface="Arial Narrow"/>
              </a:rPr>
              <a:t>ALL_HS_TS</a:t>
            </a:r>
            <a:r>
              <a:rPr b="0" baseline="0" i="0" lang="en-US" sz="1200" u="none" cap="none" strike="noStrike">
                <a:solidFill>
                  <a:schemeClr val="dk1"/>
                </a:solidFill>
                <a:latin typeface="Arial Narrow"/>
                <a:ea typeface="Arial Narrow"/>
                <a:cs typeface="Arial Narrow"/>
                <a:sym typeface="Arial Narrow"/>
              </a:rPr>
              <a:t>"&gt;</a:t>
            </a:r>
          </a:p>
          <a:p>
            <a:pPr indent="0" lvl="0" marL="0" marR="0" rtl="0" algn="l">
              <a:spcBef>
                <a:spcPts val="0"/>
              </a:spcBef>
              <a:spcAft>
                <a:spcPts val="0"/>
              </a:spcAft>
              <a:buSzPct val="25000"/>
              <a:buNone/>
            </a:pPr>
            <a:r>
              <a:rPr b="0" baseline="0" i="0" lang="en-US" sz="1200" u="none" cap="none" strike="noStrike">
                <a:solidFill>
                  <a:schemeClr val="dk1"/>
                </a:solidFill>
                <a:latin typeface="Arial Narrow"/>
                <a:ea typeface="Arial Narrow"/>
                <a:cs typeface="Arial Narrow"/>
                <a:sym typeface="Arial Narrow"/>
              </a:rPr>
              <a:t>    &lt;moduleInstanceId&gt;ARCFUL_SampleESP_Historical&lt;/moduleInstanceId&gt;</a:t>
            </a:r>
          </a:p>
          <a:p>
            <a:pPr indent="0" lvl="0" marL="0" marR="0" rtl="0" algn="l">
              <a:spcBef>
                <a:spcPts val="0"/>
              </a:spcBef>
              <a:spcAft>
                <a:spcPts val="0"/>
              </a:spcAft>
              <a:buSzPct val="25000"/>
              <a:buNone/>
            </a:pPr>
            <a:r>
              <a:rPr b="0" baseline="0" i="0" lang="en-US" sz="1200" u="none" cap="none" strike="noStrike">
                <a:solidFill>
                  <a:schemeClr val="dk1"/>
                </a:solidFill>
                <a:latin typeface="Arial Narrow"/>
                <a:ea typeface="Arial Narrow"/>
                <a:cs typeface="Arial Narrow"/>
                <a:sym typeface="Arial Narrow"/>
              </a:rPr>
              <a:t>    &lt;moduleInstanceId&gt;COLORADO_SampleESP_Historical&lt;/moduleInstanceId&gt;</a:t>
            </a:r>
          </a:p>
          <a:p>
            <a:pPr indent="0" lvl="0" marL="0" marR="0" rtl="0" algn="l">
              <a:spcBef>
                <a:spcPts val="0"/>
              </a:spcBef>
              <a:spcAft>
                <a:spcPts val="0"/>
              </a:spcAft>
              <a:buSzPct val="25000"/>
              <a:buNone/>
            </a:pPr>
            <a:r>
              <a:rPr b="0" baseline="0" i="0" lang="en-US" sz="1200" u="none" cap="none" strike="noStrike">
                <a:solidFill>
                  <a:schemeClr val="dk1"/>
                </a:solidFill>
                <a:latin typeface="Arial Narrow"/>
                <a:ea typeface="Arial Narrow"/>
                <a:cs typeface="Arial Narrow"/>
                <a:sym typeface="Arial Narrow"/>
              </a:rPr>
              <a:t>    &lt;moduleInstanceId&gt;DENINF_SampleESP_Historical&lt;/moduleInstanceId&gt;</a:t>
            </a:r>
          </a:p>
          <a:p>
            <a:pPr indent="0" lvl="0" marL="0" marR="0" rtl="0" algn="l">
              <a:spcBef>
                <a:spcPts val="0"/>
              </a:spcBef>
              <a:spcAft>
                <a:spcPts val="0"/>
              </a:spcAft>
              <a:buSzPct val="25000"/>
              <a:buNone/>
            </a:pPr>
            <a:r>
              <a:rPr b="0" baseline="0" i="0" lang="en-US" sz="1200" u="none" cap="none" strike="noStrike">
                <a:solidFill>
                  <a:schemeClr val="dk1"/>
                </a:solidFill>
                <a:latin typeface="Arial Narrow"/>
                <a:ea typeface="Arial Narrow"/>
                <a:cs typeface="Arial Narrow"/>
                <a:sym typeface="Arial Narrow"/>
              </a:rPr>
              <a:t>    &lt;moduleInstanceId&gt;EUFINF_SampleESP_Historical&lt;/moduleInstanceId&gt;</a:t>
            </a:r>
          </a:p>
          <a:p>
            <a:pPr indent="0" lvl="0" marL="0" marR="0" rtl="0" algn="l">
              <a:spcBef>
                <a:spcPts val="0"/>
              </a:spcBef>
              <a:spcAft>
                <a:spcPts val="0"/>
              </a:spcAft>
              <a:buSzPct val="25000"/>
              <a:buNone/>
            </a:pPr>
            <a:r>
              <a:rPr b="0" baseline="0" i="0" lang="en-US" sz="1200" u="none" cap="none" strike="noStrike">
                <a:solidFill>
                  <a:schemeClr val="dk1"/>
                </a:solidFill>
                <a:latin typeface="Arial Narrow"/>
                <a:ea typeface="Arial Narrow"/>
                <a:cs typeface="Arial Narrow"/>
                <a:sym typeface="Arial Narrow"/>
              </a:rPr>
              <a:t>    ...</a:t>
            </a:r>
          </a:p>
        </p:txBody>
      </p:sp>
      <p:sp>
        <p:nvSpPr>
          <p:cNvPr id="78" name="Shape 78"/>
          <p:cNvSpPr txBox="1"/>
          <p:nvPr/>
        </p:nvSpPr>
        <p:spPr>
          <a:xfrm>
            <a:off x="4490776" y="2235216"/>
            <a:ext cx="3175868"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000" u="none" cap="none" strike="noStrike">
                <a:solidFill>
                  <a:schemeClr val="dk1"/>
                </a:solidFill>
                <a:latin typeface="Arial"/>
                <a:ea typeface="Arial"/>
                <a:cs typeface="Arial"/>
                <a:sym typeface="Arial"/>
              </a:rPr>
              <a:t>ModuleInstanceSets.xml</a:t>
            </a:r>
          </a:p>
        </p:txBody>
      </p:sp>
      <p:sp>
        <p:nvSpPr>
          <p:cNvPr id="79" name="Shape 79"/>
          <p:cNvSpPr txBox="1"/>
          <p:nvPr/>
        </p:nvSpPr>
        <p:spPr>
          <a:xfrm>
            <a:off x="132052" y="2645714"/>
            <a:ext cx="2303836"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400" u="none" cap="none" strike="noStrike">
                <a:solidFill>
                  <a:schemeClr val="dk1"/>
                </a:solidFill>
                <a:latin typeface="Arial"/>
                <a:ea typeface="Arial"/>
                <a:cs typeface="Arial"/>
                <a:sym typeface="Arial"/>
              </a:rPr>
              <a:t>GraphGen.xml</a:t>
            </a:r>
          </a:p>
        </p:txBody>
      </p:sp>
      <p:cxnSp>
        <p:nvCxnSpPr>
          <p:cNvPr id="80" name="Shape 80"/>
          <p:cNvCxnSpPr/>
          <p:nvPr/>
        </p:nvCxnSpPr>
        <p:spPr>
          <a:xfrm flipH="1" rot="10800000">
            <a:off x="2781300" y="2752724"/>
            <a:ext cx="1800225" cy="914400"/>
          </a:xfrm>
          <a:prstGeom prst="straightConnector1">
            <a:avLst/>
          </a:prstGeom>
          <a:noFill/>
          <a:ln cap="flat" w="25400">
            <a:solidFill>
              <a:schemeClr val="dk1"/>
            </a:solidFill>
            <a:prstDash val="solid"/>
            <a:round/>
            <a:headEnd len="med" w="med" type="none"/>
            <a:tailEnd len="lg" w="lg" type="triangle"/>
          </a:ln>
        </p:spPr>
      </p:cxnSp>
      <p:sp>
        <p:nvSpPr>
          <p:cNvPr id="81" name="Shape 81"/>
          <p:cNvSpPr txBox="1"/>
          <p:nvPr/>
        </p:nvSpPr>
        <p:spPr>
          <a:xfrm>
            <a:off x="4278335" y="5189548"/>
            <a:ext cx="4875189" cy="95410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400" u="none" cap="none" strike="noStrike">
                <a:solidFill>
                  <a:srgbClr val="FF0000"/>
                </a:solidFill>
                <a:latin typeface="Arial"/>
                <a:ea typeface="Arial"/>
                <a:cs typeface="Arial"/>
                <a:sym typeface="Arial"/>
              </a:rPr>
              <a:t>REMEMBER: </a:t>
            </a:r>
            <a:r>
              <a:rPr b="1" baseline="0" i="0" lang="en-US" sz="1400" u="sng" cap="none" strike="noStrike">
                <a:solidFill>
                  <a:srgbClr val="FF0000"/>
                </a:solidFill>
                <a:latin typeface="Arial"/>
                <a:ea typeface="Arial"/>
                <a:cs typeface="Arial"/>
                <a:sym typeface="Arial"/>
              </a:rPr>
              <a:t>Every</a:t>
            </a:r>
            <a:r>
              <a:rPr b="1" baseline="0" i="0" lang="en-US" sz="1400" u="none" cap="none" strike="noStrike">
                <a:solidFill>
                  <a:srgbClr val="FF0000"/>
                </a:solidFill>
                <a:latin typeface="Arial"/>
                <a:ea typeface="Arial"/>
                <a:cs typeface="Arial"/>
                <a:sym typeface="Arial"/>
              </a:rPr>
              <a:t> element within the </a:t>
            </a:r>
            <a:r>
              <a:rPr b="1" baseline="0" i="0" lang="en-US" sz="1400" u="none" cap="none" strike="noStrike">
                <a:solidFill>
                  <a:srgbClr val="FF0000"/>
                </a:solidFill>
                <a:latin typeface="Arial Narrow"/>
                <a:ea typeface="Arial Narrow"/>
                <a:cs typeface="Arial Narrow"/>
                <a:sym typeface="Arial Narrow"/>
              </a:rPr>
              <a:t>timeSeriesSet </a:t>
            </a:r>
            <a:r>
              <a:rPr b="1" baseline="0" i="0" lang="en-US" sz="1400" u="none" cap="none" strike="noStrike">
                <a:solidFill>
                  <a:srgbClr val="FF0000"/>
                </a:solidFill>
                <a:latin typeface="Arial"/>
                <a:ea typeface="Arial"/>
                <a:cs typeface="Arial"/>
                <a:sym typeface="Arial"/>
              </a:rPr>
              <a:t>must be specified and must match the definition of the time series provided in the module that created it with appropriate ensemble information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200" u="none" cap="none" strike="noStrike">
                <a:solidFill>
                  <a:schemeClr val="dk1"/>
                </a:solidFill>
                <a:latin typeface="Arial"/>
                <a:ea typeface="Arial"/>
                <a:cs typeface="Arial"/>
                <a:sym typeface="Arial"/>
              </a:rPr>
              <a:t>AHPS*ProbPlot images will pickup the change automatically</a:t>
            </a:r>
          </a:p>
        </p:txBody>
      </p:sp>
      <p:sp>
        <p:nvSpPr>
          <p:cNvPr id="87" name="Shape 87"/>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88" name="Shape 88"/>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Include HS Ensembles</a:t>
            </a:r>
            <a:br>
              <a:rPr b="1" baseline="0" i="0" lang="en-US" sz="2800" u="none" cap="none" strike="noStrike">
                <a:solidFill>
                  <a:srgbClr val="003366"/>
                </a:solidFill>
                <a:latin typeface="Allerta"/>
                <a:ea typeface="Allerta"/>
                <a:cs typeface="Allerta"/>
                <a:sym typeface="Allerta"/>
              </a:rPr>
            </a:br>
            <a:r>
              <a:rPr b="1" baseline="0" i="0" lang="en-US" sz="2800" u="none" cap="none" strike="noStrike">
                <a:solidFill>
                  <a:srgbClr val="003366"/>
                </a:solidFill>
                <a:latin typeface="Allerta"/>
                <a:ea typeface="Allerta"/>
                <a:cs typeface="Allerta"/>
                <a:sym typeface="Allerta"/>
              </a:rPr>
              <a:t>(Applies only to the *ProbPlot Templates)</a:t>
            </a:r>
          </a:p>
        </p:txBody>
      </p:sp>
      <p:sp>
        <p:nvSpPr>
          <p:cNvPr id="89" name="Shape 89"/>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pic>
        <p:nvPicPr>
          <p:cNvPr id="90" name="Shape 90"/>
          <p:cNvPicPr preferRelativeResize="0"/>
          <p:nvPr/>
        </p:nvPicPr>
        <p:blipFill rotWithShape="1">
          <a:blip r:embed="rId3">
            <a:alphaModFix/>
          </a:blip>
          <a:srcRect b="0" l="0" r="0" t="0"/>
          <a:stretch/>
        </p:blipFill>
        <p:spPr>
          <a:xfrm>
            <a:off x="1771649" y="1772040"/>
            <a:ext cx="5648324" cy="3858999"/>
          </a:xfrm>
          <a:prstGeom prst="rect">
            <a:avLst/>
          </a:prstGeom>
          <a:noFill/>
          <a:ln cap="flat" w="9525">
            <a:solidFill>
              <a:schemeClr val="dk1"/>
            </a:solidFill>
            <a:prstDash val="solid"/>
            <a:miter/>
            <a:headEnd len="med" w="med" type="none"/>
            <a:tailEnd len="med" w="med" type="none"/>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000" u="none" cap="none" strike="noStrike">
                <a:solidFill>
                  <a:schemeClr val="dk1"/>
                </a:solidFill>
                <a:latin typeface="Arial"/>
                <a:ea typeface="Arial"/>
                <a:cs typeface="Arial"/>
                <a:sym typeface="Arial"/>
              </a:rPr>
              <a:t>Thresholds are defined in ThresholdValueSets.xml</a:t>
            </a:r>
          </a:p>
          <a:p>
            <a:pPr indent="-285750" lvl="1" marL="742950" marR="0" rtl="0" algn="l">
              <a:spcBef>
                <a:spcPts val="360"/>
              </a:spcBef>
              <a:spcAft>
                <a:spcPts val="0"/>
              </a:spcAft>
              <a:buClr>
                <a:srgbClr val="003366"/>
              </a:buClr>
              <a:buSzPct val="100000"/>
              <a:buFont typeface="Arial"/>
              <a:buChar char="o"/>
            </a:pPr>
            <a:r>
              <a:rPr b="0" baseline="0" i="0" lang="en-US" sz="1800" u="none" cap="none" strike="noStrike">
                <a:solidFill>
                  <a:srgbClr val="003366"/>
                </a:solidFill>
                <a:latin typeface="Arial"/>
                <a:ea typeface="Arial"/>
                <a:cs typeface="Arial"/>
                <a:sym typeface="Arial"/>
              </a:rPr>
              <a:t>They are associated with time series in the database</a:t>
            </a:r>
          </a:p>
          <a:p>
            <a:pPr indent="-285750" lvl="1" marL="742950" marR="0" rtl="0" algn="l">
              <a:spcBef>
                <a:spcPts val="360"/>
              </a:spcBef>
              <a:spcAft>
                <a:spcPts val="0"/>
              </a:spcAft>
              <a:buClr>
                <a:srgbClr val="003366"/>
              </a:buClr>
              <a:buSzPct val="100000"/>
              <a:buFont typeface="Arial"/>
              <a:buChar char="o"/>
            </a:pPr>
            <a:r>
              <a:rPr b="0" baseline="0" i="0" lang="en-US" sz="1800" u="none" cap="none" strike="noStrike">
                <a:solidFill>
                  <a:srgbClr val="003366"/>
                </a:solidFill>
                <a:latin typeface="Arial"/>
                <a:ea typeface="Arial"/>
                <a:cs typeface="Arial"/>
                <a:sym typeface="Arial"/>
              </a:rPr>
              <a:t>If thresholds are defined in units that do not match the time series, then a rating curve must be included</a:t>
            </a:r>
          </a:p>
        </p:txBody>
      </p:sp>
      <p:sp>
        <p:nvSpPr>
          <p:cNvPr id="96" name="Shape 96"/>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97" name="Shape 97"/>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Including Thresholds</a:t>
            </a:r>
          </a:p>
        </p:txBody>
      </p:sp>
      <p:sp>
        <p:nvSpPr>
          <p:cNvPr id="98" name="Shape 98"/>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
        <p:nvSpPr>
          <p:cNvPr id="99" name="Shape 99"/>
          <p:cNvSpPr txBox="1"/>
          <p:nvPr/>
        </p:nvSpPr>
        <p:spPr>
          <a:xfrm>
            <a:off x="3990975" y="2190750"/>
            <a:ext cx="3950119" cy="43396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&lt;thresholdValueSet id="CBNK1" name="Corbin"&gt;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&lt;unit&gt;FT&lt;/unit&gt;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&lt;levelThresholdValue&gt;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&lt;levelThresholdId&gt;</a:t>
            </a:r>
            <a:r>
              <a:rPr b="1" baseline="0" i="0" lang="en-US" sz="1200" u="none" cap="none" strike="noStrike">
                <a:solidFill>
                  <a:srgbClr val="FF0000"/>
                </a:solidFill>
                <a:latin typeface="Arial Narrow"/>
                <a:ea typeface="Arial Narrow"/>
                <a:cs typeface="Arial Narrow"/>
                <a:sym typeface="Arial Narrow"/>
              </a:rPr>
              <a:t>BF</a:t>
            </a:r>
            <a:r>
              <a:rPr b="1" baseline="0" i="0" lang="en-US" sz="1200" u="none" cap="none" strike="noStrike">
                <a:solidFill>
                  <a:schemeClr val="dk1"/>
                </a:solidFill>
                <a:latin typeface="Arial Narrow"/>
                <a:ea typeface="Arial Narrow"/>
                <a:cs typeface="Arial Narrow"/>
                <a:sym typeface="Arial Narrow"/>
              </a:rPr>
              <a:t>&lt;/levelThresholdId&gt;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&lt;value&gt; 8.00&lt;/value&gt;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&lt;/levelThresholdValue&gt;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&lt;levelThresholdValue&gt;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&lt;levelThresholdId&gt;RECORD&lt;/levelThresholdId&gt;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&lt;value&gt; 22.74&lt;/value&gt;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&lt;/levelThresholdValue&gt;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a:t>
            </a:r>
            <a:r>
              <a:rPr b="1" baseline="0" i="0" lang="en-US" sz="1200" u="none" cap="none" strike="noStrike">
                <a:solidFill>
                  <a:srgbClr val="FF0000"/>
                </a:solidFill>
                <a:latin typeface="Arial Narrow"/>
                <a:ea typeface="Arial Narrow"/>
                <a:cs typeface="Arial Narrow"/>
                <a:sym typeface="Arial Narrow"/>
              </a:rPr>
              <a:t>&lt;timeSeriesSet&gt;</a:t>
            </a:r>
          </a:p>
          <a:p>
            <a:pPr indent="0" lvl="0" marL="0" marR="0" rtl="0" algn="l">
              <a:spcBef>
                <a:spcPts val="0"/>
              </a:spcBef>
              <a:spcAft>
                <a:spcPts val="0"/>
              </a:spcAft>
              <a:buSzPct val="25000"/>
              <a:buNone/>
            </a:pPr>
            <a:r>
              <a:rPr b="1" baseline="0" i="0" lang="en-US" sz="1200" u="none" cap="none" strike="noStrike">
                <a:solidFill>
                  <a:srgbClr val="FF0000"/>
                </a:solidFill>
                <a:latin typeface="Arial Narrow"/>
                <a:ea typeface="Arial Narrow"/>
                <a:cs typeface="Arial Narrow"/>
                <a:sym typeface="Arial Narrow"/>
              </a:rPr>
              <a:t>            &lt;moduleInstanceId&gt;ImportIHFSDB&lt;/moduleInstanceId&gt;</a:t>
            </a:r>
          </a:p>
          <a:p>
            <a:pPr indent="0" lvl="0" marL="0" marR="0" rtl="0" algn="l">
              <a:spcBef>
                <a:spcPts val="0"/>
              </a:spcBef>
              <a:spcAft>
                <a:spcPts val="0"/>
              </a:spcAft>
              <a:buSzPct val="25000"/>
              <a:buNone/>
            </a:pPr>
            <a:r>
              <a:rPr b="1" baseline="0" i="0" lang="en-US" sz="1200" u="none" cap="none" strike="noStrike">
                <a:solidFill>
                  <a:srgbClr val="FF0000"/>
                </a:solidFill>
                <a:latin typeface="Arial Narrow"/>
                <a:ea typeface="Arial Narrow"/>
                <a:cs typeface="Arial Narrow"/>
                <a:sym typeface="Arial Narrow"/>
              </a:rPr>
              <a:t>            &lt;valueType&gt;scalar&lt;/valueType&gt;</a:t>
            </a:r>
          </a:p>
          <a:p>
            <a:pPr indent="0" lvl="0" marL="0" marR="0" rtl="0" algn="l">
              <a:spcBef>
                <a:spcPts val="0"/>
              </a:spcBef>
              <a:spcAft>
                <a:spcPts val="0"/>
              </a:spcAft>
              <a:buSzPct val="25000"/>
              <a:buNone/>
            </a:pPr>
            <a:r>
              <a:rPr b="1" baseline="0" i="0" lang="en-US" sz="1200" u="none" cap="none" strike="noStrike">
                <a:solidFill>
                  <a:srgbClr val="FF0000"/>
                </a:solidFill>
                <a:latin typeface="Arial Narrow"/>
                <a:ea typeface="Arial Narrow"/>
                <a:cs typeface="Arial Narrow"/>
                <a:sym typeface="Arial Narrow"/>
              </a:rPr>
              <a:t>            &lt;parameterId&gt;STG&lt;/parameterId&gt;</a:t>
            </a:r>
          </a:p>
          <a:p>
            <a:pPr indent="0" lvl="0" marL="0" marR="0" rtl="0" algn="l">
              <a:spcBef>
                <a:spcPts val="0"/>
              </a:spcBef>
              <a:spcAft>
                <a:spcPts val="0"/>
              </a:spcAft>
              <a:buSzPct val="25000"/>
              <a:buNone/>
            </a:pPr>
            <a:r>
              <a:rPr b="1" baseline="0" i="0" lang="en-US" sz="1200" u="none" cap="none" strike="noStrike">
                <a:solidFill>
                  <a:srgbClr val="FF0000"/>
                </a:solidFill>
                <a:latin typeface="Arial Narrow"/>
                <a:ea typeface="Arial Narrow"/>
                <a:cs typeface="Arial Narrow"/>
                <a:sym typeface="Arial Narrow"/>
              </a:rPr>
              <a:t>            &lt;locationId&gt;CBNK1&lt;/locationId&gt;</a:t>
            </a:r>
          </a:p>
          <a:p>
            <a:pPr indent="0" lvl="0" marL="0" marR="0" rtl="0" algn="l">
              <a:spcBef>
                <a:spcPts val="0"/>
              </a:spcBef>
              <a:spcAft>
                <a:spcPts val="0"/>
              </a:spcAft>
              <a:buSzPct val="25000"/>
              <a:buNone/>
            </a:pPr>
            <a:r>
              <a:rPr b="1" baseline="0" i="0" lang="en-US" sz="1200" u="none" cap="none" strike="noStrike">
                <a:solidFill>
                  <a:srgbClr val="FF0000"/>
                </a:solidFill>
                <a:latin typeface="Arial Narrow"/>
                <a:ea typeface="Arial Narrow"/>
                <a:cs typeface="Arial Narrow"/>
                <a:sym typeface="Arial Narrow"/>
              </a:rPr>
              <a:t>            &lt;timeSeriesType&gt;external historical&lt;/timeSeriesType&gt;</a:t>
            </a:r>
          </a:p>
          <a:p>
            <a:pPr indent="0" lvl="0" marL="0" marR="0" rtl="0" algn="l">
              <a:spcBef>
                <a:spcPts val="0"/>
              </a:spcBef>
              <a:spcAft>
                <a:spcPts val="0"/>
              </a:spcAft>
              <a:buSzPct val="25000"/>
              <a:buNone/>
            </a:pPr>
            <a:r>
              <a:rPr b="1" baseline="0" i="0" lang="en-US" sz="1200" u="none" cap="none" strike="noStrike">
                <a:solidFill>
                  <a:srgbClr val="FF0000"/>
                </a:solidFill>
                <a:latin typeface="Arial Narrow"/>
                <a:ea typeface="Arial Narrow"/>
                <a:cs typeface="Arial Narrow"/>
                <a:sym typeface="Arial Narrow"/>
              </a:rPr>
              <a:t>            &lt;timeStep unit="nonequidistant"/&gt;</a:t>
            </a:r>
          </a:p>
          <a:p>
            <a:pPr indent="0" lvl="0" marL="0" marR="0" rtl="0" algn="l">
              <a:spcBef>
                <a:spcPts val="0"/>
              </a:spcBef>
              <a:spcAft>
                <a:spcPts val="0"/>
              </a:spcAft>
              <a:buSzPct val="25000"/>
              <a:buNone/>
            </a:pPr>
            <a:r>
              <a:rPr b="1" baseline="0" i="0" lang="en-US" sz="1200" u="none" cap="none" strike="noStrike">
                <a:solidFill>
                  <a:srgbClr val="FF0000"/>
                </a:solidFill>
                <a:latin typeface="Arial Narrow"/>
                <a:ea typeface="Arial Narrow"/>
                <a:cs typeface="Arial Narrow"/>
                <a:sym typeface="Arial Narrow"/>
              </a:rPr>
              <a:t>            &lt;relativeViewPeriod unit="hour" start="-120" end="0"/&gt;</a:t>
            </a:r>
          </a:p>
          <a:p>
            <a:pPr indent="0" lvl="0" marL="0" marR="0" rtl="0" algn="l">
              <a:spcBef>
                <a:spcPts val="0"/>
              </a:spcBef>
              <a:spcAft>
                <a:spcPts val="0"/>
              </a:spcAft>
              <a:buSzPct val="25000"/>
              <a:buNone/>
            </a:pPr>
            <a:r>
              <a:rPr b="1" baseline="0" i="0" lang="en-US" sz="1200" u="none" cap="none" strike="noStrike">
                <a:solidFill>
                  <a:srgbClr val="FF0000"/>
                </a:solidFill>
                <a:latin typeface="Arial Narrow"/>
                <a:ea typeface="Arial Narrow"/>
                <a:cs typeface="Arial Narrow"/>
                <a:sym typeface="Arial Narrow"/>
              </a:rPr>
              <a:t>            &lt;readWriteMode&gt;read only&lt;/readWriteMode&gt;</a:t>
            </a:r>
          </a:p>
          <a:p>
            <a:pPr indent="0" lvl="0" marL="0" marR="0" rtl="0" algn="l">
              <a:spcBef>
                <a:spcPts val="0"/>
              </a:spcBef>
              <a:spcAft>
                <a:spcPts val="0"/>
              </a:spcAft>
              <a:buSzPct val="25000"/>
              <a:buNone/>
            </a:pPr>
            <a:r>
              <a:rPr b="1" baseline="0" i="0" lang="en-US" sz="1200" u="none" cap="none" strike="noStrike">
                <a:solidFill>
                  <a:srgbClr val="FF0000"/>
                </a:solidFill>
                <a:latin typeface="Arial Narrow"/>
                <a:ea typeface="Arial Narrow"/>
                <a:cs typeface="Arial Narrow"/>
                <a:sym typeface="Arial Narrow"/>
              </a:rPr>
              <a:t>        &lt;/timeSeriesSet&gt;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&lt;/thresholdValueSet&gt; </a:t>
            </a:r>
          </a:p>
        </p:txBody>
      </p:sp>
      <p:sp>
        <p:nvSpPr>
          <p:cNvPr id="100" name="Shape 100"/>
          <p:cNvSpPr txBox="1"/>
          <p:nvPr/>
        </p:nvSpPr>
        <p:spPr>
          <a:xfrm>
            <a:off x="1914525" y="2628900"/>
            <a:ext cx="1377300"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800" u="none" cap="none" strike="noStrike">
                <a:solidFill>
                  <a:schemeClr val="dk1"/>
                </a:solidFill>
                <a:latin typeface="Arial"/>
                <a:ea typeface="Arial"/>
                <a:cs typeface="Arial"/>
                <a:sym typeface="Arial"/>
              </a:rPr>
              <a:t>threshold id</a:t>
            </a:r>
          </a:p>
        </p:txBody>
      </p:sp>
      <p:sp>
        <p:nvSpPr>
          <p:cNvPr id="101" name="Shape 101"/>
          <p:cNvSpPr txBox="1"/>
          <p:nvPr/>
        </p:nvSpPr>
        <p:spPr>
          <a:xfrm>
            <a:off x="824483" y="3924300"/>
            <a:ext cx="2467342"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800" u="none" cap="none" strike="noStrike">
                <a:solidFill>
                  <a:schemeClr val="dk1"/>
                </a:solidFill>
                <a:latin typeface="Arial"/>
                <a:ea typeface="Arial"/>
                <a:cs typeface="Arial"/>
                <a:sym typeface="Arial"/>
              </a:rPr>
              <a:t>associated time series</a:t>
            </a:r>
          </a:p>
        </p:txBody>
      </p:sp>
      <p:cxnSp>
        <p:nvCxnSpPr>
          <p:cNvPr id="102" name="Shape 102"/>
          <p:cNvCxnSpPr/>
          <p:nvPr/>
        </p:nvCxnSpPr>
        <p:spPr>
          <a:xfrm>
            <a:off x="3291825" y="2813566"/>
            <a:ext cx="2346975" cy="45778"/>
          </a:xfrm>
          <a:prstGeom prst="straightConnector1">
            <a:avLst/>
          </a:prstGeom>
          <a:noFill/>
          <a:ln cap="flat" w="25400">
            <a:solidFill>
              <a:schemeClr val="dk1"/>
            </a:solidFill>
            <a:prstDash val="solid"/>
            <a:round/>
            <a:headEnd len="med" w="med" type="none"/>
            <a:tailEnd len="lg" w="lg" type="triangle"/>
          </a:ln>
        </p:spPr>
      </p:cxnSp>
      <p:cxnSp>
        <p:nvCxnSpPr>
          <p:cNvPr id="103" name="Shape 103"/>
          <p:cNvCxnSpPr>
            <a:stCxn id="101" idx="3"/>
          </p:cNvCxnSpPr>
          <p:nvPr/>
        </p:nvCxnSpPr>
        <p:spPr>
          <a:xfrm>
            <a:off x="3291825" y="4108966"/>
            <a:ext cx="1032600" cy="270600"/>
          </a:xfrm>
          <a:prstGeom prst="straightConnector1">
            <a:avLst/>
          </a:prstGeom>
          <a:noFill/>
          <a:ln cap="flat" w="25400">
            <a:solidFill>
              <a:schemeClr val="dk1"/>
            </a:solidFill>
            <a:prstDash val="solid"/>
            <a:round/>
            <a:headEnd len="med" w="med" type="none"/>
            <a:tailEnd len="lg" w="lg" type="triangle"/>
          </a:ln>
        </p:spPr>
      </p:cxn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idx="1" type="body"/>
          </p:nvPr>
        </p:nvSpPr>
        <p:spPr>
          <a:xfrm>
            <a:off x="107576" y="1047750"/>
            <a:ext cx="8937812" cy="49944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Noto Symbol"/>
              <a:buChar char="❑"/>
            </a:pPr>
            <a:r>
              <a:rPr b="1" baseline="0" i="0" lang="en-US" sz="2000" u="none" cap="none" strike="noStrike">
                <a:solidFill>
                  <a:schemeClr val="dk1"/>
                </a:solidFill>
                <a:latin typeface="Arial"/>
                <a:ea typeface="Arial"/>
                <a:cs typeface="Arial"/>
                <a:sym typeface="Arial"/>
              </a:rPr>
              <a:t>Thresholds are handed off to GraphGen via PI-timeseries XML </a:t>
            </a:r>
          </a:p>
          <a:p>
            <a:pPr indent="-285750" lvl="1" marL="742950" marR="0" rtl="0" algn="l">
              <a:spcBef>
                <a:spcPts val="360"/>
              </a:spcBef>
              <a:spcAft>
                <a:spcPts val="0"/>
              </a:spcAft>
              <a:buClr>
                <a:srgbClr val="003366"/>
              </a:buClr>
              <a:buSzPct val="100000"/>
              <a:buFont typeface="Arial"/>
              <a:buChar char="o"/>
            </a:pPr>
            <a:r>
              <a:rPr b="0" baseline="0" i="0" lang="en-US" sz="1800" u="none" cap="none" strike="noStrike">
                <a:solidFill>
                  <a:srgbClr val="003366"/>
                </a:solidFill>
                <a:latin typeface="Arial"/>
                <a:ea typeface="Arial"/>
                <a:cs typeface="Arial"/>
                <a:sym typeface="Arial"/>
              </a:rPr>
              <a:t>PI-service automatically provides thresholds with data if they are found</a:t>
            </a:r>
          </a:p>
          <a:p>
            <a:pPr indent="-285750" lvl="1" marL="742950" marR="0" rtl="0" algn="l">
              <a:spcBef>
                <a:spcPts val="360"/>
              </a:spcBef>
              <a:spcAft>
                <a:spcPts val="0"/>
              </a:spcAft>
              <a:buClr>
                <a:srgbClr val="003366"/>
              </a:buClr>
              <a:buSzPct val="100000"/>
              <a:buFont typeface="Arial"/>
              <a:buChar char="o"/>
            </a:pPr>
            <a:r>
              <a:rPr b="0" baseline="0" i="0" lang="en-US" sz="1800" u="none" cap="none" strike="noStrike">
                <a:solidFill>
                  <a:srgbClr val="003366"/>
                </a:solidFill>
                <a:latin typeface="Arial"/>
                <a:ea typeface="Arial"/>
                <a:cs typeface="Arial"/>
                <a:sym typeface="Arial"/>
              </a:rPr>
              <a:t>PI-timeseries XML/FI files must include it to be used by GraphGen</a:t>
            </a:r>
          </a:p>
        </p:txBody>
      </p:sp>
      <p:sp>
        <p:nvSpPr>
          <p:cNvPr id="109" name="Shape 109"/>
          <p:cNvSpPr txBox="1"/>
          <p:nvPr>
            <p:ph idx="12" type="sldNum"/>
          </p:nvPr>
        </p:nvSpPr>
        <p:spPr>
          <a:xfrm>
            <a:off x="3505200" y="6435723"/>
            <a:ext cx="21335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050" u="none" cap="none" strike="noStrike">
                <a:solidFill>
                  <a:schemeClr val="dk1"/>
                </a:solidFill>
                <a:latin typeface="Arial"/>
                <a:ea typeface="Arial"/>
                <a:cs typeface="Arial"/>
                <a:sym typeface="Arial"/>
              </a:rPr>
              <a:t>‹#›</a:t>
            </a:fld>
          </a:p>
        </p:txBody>
      </p:sp>
      <p:sp>
        <p:nvSpPr>
          <p:cNvPr id="110" name="Shape 110"/>
          <p:cNvSpPr txBox="1"/>
          <p:nvPr>
            <p:ph type="title"/>
          </p:nvPr>
        </p:nvSpPr>
        <p:spPr>
          <a:xfrm>
            <a:off x="107950" y="0"/>
            <a:ext cx="8947149" cy="98107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003366"/>
                </a:solidFill>
                <a:latin typeface="Allerta"/>
                <a:ea typeface="Allerta"/>
                <a:cs typeface="Allerta"/>
                <a:sym typeface="Allerta"/>
              </a:rPr>
              <a:t>Including Thresholds</a:t>
            </a:r>
          </a:p>
        </p:txBody>
      </p:sp>
      <p:sp>
        <p:nvSpPr>
          <p:cNvPr id="111" name="Shape 111"/>
          <p:cNvSpPr txBox="1"/>
          <p:nvPr>
            <p:ph idx="11" type="ftr"/>
          </p:nvPr>
        </p:nvSpPr>
        <p:spPr>
          <a:xfrm>
            <a:off x="6418262" y="6454775"/>
            <a:ext cx="2043111" cy="403225"/>
          </a:xfrm>
          <a:prstGeom prst="rect">
            <a:avLst/>
          </a:prstGeom>
          <a:noFill/>
          <a:ln>
            <a:noFill/>
          </a:ln>
        </p:spPr>
        <p:txBody>
          <a:bodyPr anchorCtr="0" anchor="t" bIns="45700" lIns="9125" rIns="45700" tIns="45700">
            <a:noAutofit/>
          </a:bodyPr>
          <a:lstStyle/>
          <a:p>
            <a:pPr indent="0" lvl="0" marL="0" marR="0" rtl="0" algn="r">
              <a:spcBef>
                <a:spcPts val="0"/>
              </a:spcBef>
              <a:buSzPct val="25000"/>
              <a:buNone/>
            </a:pPr>
            <a:r>
              <a:rPr b="1" baseline="0" i="0" lang="en-US" sz="1000" u="none" cap="none" strike="noStrike">
                <a:solidFill>
                  <a:schemeClr val="dk1"/>
                </a:solidFill>
                <a:latin typeface="Arial Narrow"/>
                <a:ea typeface="Arial Narrow"/>
                <a:cs typeface="Arial Narrow"/>
                <a:sym typeface="Arial Narrow"/>
              </a:rPr>
              <a:t>Office of Hydrologic Development</a:t>
            </a:r>
          </a:p>
          <a:p>
            <a:pPr indent="0" lvl="0" marL="0" marR="0" rtl="0" algn="r">
              <a:spcBef>
                <a:spcPts val="0"/>
              </a:spcBef>
              <a:buSzPct val="25000"/>
              <a:buNone/>
            </a:pPr>
            <a:r>
              <a:rPr b="0" baseline="0" i="0" lang="en-US" sz="1000" u="none" cap="none" strike="noStrike">
                <a:solidFill>
                  <a:schemeClr val="dk1"/>
                </a:solidFill>
                <a:latin typeface="Arial Narrow"/>
                <a:ea typeface="Arial Narrow"/>
                <a:cs typeface="Arial Narrow"/>
                <a:sym typeface="Arial Narrow"/>
              </a:rPr>
              <a:t>Silver Spring, MD</a:t>
            </a:r>
          </a:p>
        </p:txBody>
      </p:sp>
      <p:sp>
        <p:nvSpPr>
          <p:cNvPr id="112" name="Shape 112"/>
          <p:cNvSpPr/>
          <p:nvPr/>
        </p:nvSpPr>
        <p:spPr>
          <a:xfrm>
            <a:off x="666750" y="2182624"/>
            <a:ext cx="8039099" cy="415498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&lt;?xml version="1.0" encoding="UTF-8"?&gt;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&lt;TimeSeries xmlns="http://www.wldelft.nl/fews/PI" xmlns:xsi="http://www.w3.org/2001/XMLSchema-instance" xsi:schemaLocation="http://www.wldelft.nl/fews/PI http://fews.wldelft.nl/schemas/version1.0/pi-schemas/pi_timeseries.xsd" version="1.7"&gt;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&lt;timeZone&gt;0.0&lt;/timeZone&gt;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&lt;series&gt;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&lt;header&gt;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&lt;type&gt;instantaneous&lt;/type&gt;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&lt;locationId&gt;CBNK1&lt;/locationId&gt;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&lt;parameterId&gt;QINE&lt;/parameterId&gt;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&lt;units&gt;CMS&lt;/units&gt;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&lt;thresholds&gt;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a:t>
            </a:r>
            <a:r>
              <a:rPr b="1" baseline="0" i="0" lang="en-US" sz="1200" u="none" cap="none" strike="noStrike">
                <a:solidFill>
                  <a:srgbClr val="FF0000"/>
                </a:solidFill>
                <a:latin typeface="Arial Narrow"/>
                <a:ea typeface="Arial Narrow"/>
                <a:cs typeface="Arial Narrow"/>
                <a:sym typeface="Arial Narrow"/>
              </a:rPr>
              <a:t>&lt;highLevelThreshold id="BF" name="Action stage" value="76.663536"&gt;&lt;/highLevelThreshold&gt;</a:t>
            </a:r>
          </a:p>
          <a:p>
            <a:pPr indent="0" lvl="0" marL="0" marR="0" rtl="0" algn="l">
              <a:spcBef>
                <a:spcPts val="0"/>
              </a:spcBef>
              <a:spcAft>
                <a:spcPts val="0"/>
              </a:spcAft>
              <a:buSzPct val="25000"/>
              <a:buNone/>
            </a:pPr>
            <a:r>
              <a:rPr b="1" baseline="0" i="0" lang="en-US" sz="1200" u="none" cap="none" strike="noStrike">
                <a:solidFill>
                  <a:srgbClr val="FF0000"/>
                </a:solidFill>
                <a:latin typeface="Arial Narrow"/>
                <a:ea typeface="Arial Narrow"/>
                <a:cs typeface="Arial Narrow"/>
                <a:sym typeface="Arial Narrow"/>
              </a:rPr>
              <a:t>                &lt;highLevelThreshold id="FS" name="Flood stage" value="135.54494"&gt;&lt;/highLevelThreshold&gt;</a:t>
            </a:r>
          </a:p>
          <a:p>
            <a:pPr indent="0" lvl="0" marL="0" marR="0" rtl="0" algn="l">
              <a:spcBef>
                <a:spcPts val="0"/>
              </a:spcBef>
              <a:spcAft>
                <a:spcPts val="0"/>
              </a:spcAft>
              <a:buSzPct val="25000"/>
              <a:buNone/>
            </a:pPr>
            <a:r>
              <a:rPr b="1" baseline="0" i="0" lang="en-US" sz="1200" u="none" cap="none" strike="noStrike">
                <a:solidFill>
                  <a:srgbClr val="FF0000"/>
                </a:solidFill>
                <a:latin typeface="Arial Narrow"/>
                <a:ea typeface="Arial Narrow"/>
                <a:cs typeface="Arial Narrow"/>
                <a:sym typeface="Arial Narrow"/>
              </a:rPr>
              <a:t>                &lt;highLevelThreshold id="MOD" name="Moderate Flood stage" value="654.135"&gt;&lt;/highLevelThreshold&gt;</a:t>
            </a:r>
          </a:p>
          <a:p>
            <a:pPr indent="0" lvl="0" marL="0" marR="0" rtl="0" algn="l">
              <a:spcBef>
                <a:spcPts val="0"/>
              </a:spcBef>
              <a:spcAft>
                <a:spcPts val="0"/>
              </a:spcAft>
              <a:buSzPct val="25000"/>
              <a:buNone/>
            </a:pPr>
            <a:r>
              <a:rPr b="1" baseline="0" i="0" lang="en-US" sz="1200" u="none" cap="none" strike="noStrike">
                <a:solidFill>
                  <a:srgbClr val="FF0000"/>
                </a:solidFill>
                <a:latin typeface="Arial Narrow"/>
                <a:ea typeface="Arial Narrow"/>
                <a:cs typeface="Arial Narrow"/>
                <a:sym typeface="Arial Narrow"/>
              </a:rPr>
              <a:t>                &lt;highLevelThreshold id="MAJOR" name="Major Flood Stage" value="2095.1926"&gt;&lt;/highLevelThreshold&gt;</a:t>
            </a:r>
          </a:p>
          <a:p>
            <a:pPr indent="0" lvl="0" marL="0" marR="0" rtl="0" algn="l">
              <a:spcBef>
                <a:spcPts val="0"/>
              </a:spcBef>
              <a:spcAft>
                <a:spcPts val="0"/>
              </a:spcAft>
              <a:buSzPct val="25000"/>
              <a:buNone/>
            </a:pPr>
            <a:r>
              <a:rPr b="1" baseline="0" i="0" lang="en-US" sz="1200" u="none" cap="none" strike="noStrike">
                <a:solidFill>
                  <a:srgbClr val="FF0000"/>
                </a:solidFill>
                <a:latin typeface="Arial Narrow"/>
                <a:ea typeface="Arial Narrow"/>
                <a:cs typeface="Arial Narrow"/>
                <a:sym typeface="Arial Narrow"/>
              </a:rPr>
              <a:t>                &lt;highLevelThreshold id="RECORD" name="Record Flood Stage" value="1005.1724"&gt;&lt;/highLevelThreshold&gt;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&lt;/thresholds&gt;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&lt;/header&gt;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    &lt;/series&gt;</a:t>
            </a:r>
          </a:p>
          <a:p>
            <a:pPr indent="0" lvl="0" marL="0" marR="0" rtl="0" algn="l">
              <a:spcBef>
                <a:spcPts val="0"/>
              </a:spcBef>
              <a:spcAft>
                <a:spcPts val="0"/>
              </a:spcAft>
              <a:buSzPct val="25000"/>
              <a:buNone/>
            </a:pPr>
            <a:r>
              <a:rPr b="1" baseline="0" i="0" lang="en-US" sz="1200" u="none" cap="none" strike="noStrike">
                <a:solidFill>
                  <a:schemeClr val="dk1"/>
                </a:solidFill>
                <a:latin typeface="Arial Narrow"/>
                <a:ea typeface="Arial Narrow"/>
                <a:cs typeface="Arial Narrow"/>
                <a:sym typeface="Arial Narrow"/>
              </a:rPr>
              <a:t>&lt;/TimeSeries&gt;</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1_hyd_ens_pred_in_NWS">
  <a:themeElements>
    <a:clrScheme name="1_hyd_ens_pred_in_NWS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66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